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D0D0D"/>
                </a:solidFill>
                <a:latin typeface="Tw Cen MT Condensed"/>
                <a:cs typeface="Tw Cen MT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D0D0D"/>
                </a:solidFill>
                <a:latin typeface="Tw Cen MT Condensed"/>
                <a:cs typeface="Tw Cen MT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0D0D0D"/>
                </a:solidFill>
                <a:latin typeface="Tw Cen MT Condensed"/>
                <a:cs typeface="Tw Cen MT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2762" y="826769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914400"/>
                </a:moveTo>
                <a:lnTo>
                  <a:pt x="0" y="0"/>
                </a:lnTo>
              </a:path>
            </a:pathLst>
          </a:custGeom>
          <a:ln w="19812">
            <a:solidFill>
              <a:srgbClr val="1CAC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03172" y="871982"/>
            <a:ext cx="9985654" cy="760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0D0D0D"/>
                </a:solidFill>
                <a:latin typeface="Tw Cen MT Condensed"/>
                <a:cs typeface="Tw Cen MT Condense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6214" y="2149602"/>
            <a:ext cx="10799571" cy="141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http://training.databricks.com/visualapi.pdf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.jpg"/><Relationship Id="rId3" Type="http://schemas.openxmlformats.org/officeDocument/2006/relationships/image" Target="../media/image383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4.jpg"/><Relationship Id="rId3" Type="http://schemas.openxmlformats.org/officeDocument/2006/relationships/image" Target="../media/image385.jpg"/><Relationship Id="rId4" Type="http://schemas.openxmlformats.org/officeDocument/2006/relationships/image" Target="../media/image386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7.jpg"/><Relationship Id="rId3" Type="http://schemas.openxmlformats.org/officeDocument/2006/relationships/image" Target="../media/image388.jpg"/><Relationship Id="rId4" Type="http://schemas.openxmlformats.org/officeDocument/2006/relationships/image" Target="../media/image389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jpg"/><Relationship Id="rId3" Type="http://schemas.openxmlformats.org/officeDocument/2006/relationships/image" Target="../media/image391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2.jpg"/><Relationship Id="rId3" Type="http://schemas.openxmlformats.org/officeDocument/2006/relationships/image" Target="../media/image393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4.jpg"/><Relationship Id="rId3" Type="http://schemas.openxmlformats.org/officeDocument/2006/relationships/image" Target="../media/image395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6.jpg"/><Relationship Id="rId3" Type="http://schemas.openxmlformats.org/officeDocument/2006/relationships/image" Target="../media/image397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8.png"/><Relationship Id="rId3" Type="http://schemas.openxmlformats.org/officeDocument/2006/relationships/image" Target="../media/image399.jpg"/><Relationship Id="rId4" Type="http://schemas.openxmlformats.org/officeDocument/2006/relationships/image" Target="../media/image400.jpg"/><Relationship Id="rId5" Type="http://schemas.openxmlformats.org/officeDocument/2006/relationships/image" Target="../media/image401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2.png"/><Relationship Id="rId3" Type="http://schemas.openxmlformats.org/officeDocument/2006/relationships/image" Target="../media/image403.jpg"/><Relationship Id="rId4" Type="http://schemas.openxmlformats.org/officeDocument/2006/relationships/image" Target="../media/image404.jpg"/><Relationship Id="rId5" Type="http://schemas.openxmlformats.org/officeDocument/2006/relationships/image" Target="../media/image405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6.jpg"/><Relationship Id="rId3" Type="http://schemas.openxmlformats.org/officeDocument/2006/relationships/image" Target="../media/image407.jpg"/><Relationship Id="rId4" Type="http://schemas.openxmlformats.org/officeDocument/2006/relationships/image" Target="../media/image40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9.png"/><Relationship Id="rId3" Type="http://schemas.openxmlformats.org/officeDocument/2006/relationships/image" Target="../media/image410.jp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jpg"/><Relationship Id="rId7" Type="http://schemas.openxmlformats.org/officeDocument/2006/relationships/image" Target="../media/image414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5.jpg"/><Relationship Id="rId3" Type="http://schemas.openxmlformats.org/officeDocument/2006/relationships/image" Target="../media/image416.jpg"/><Relationship Id="rId4" Type="http://schemas.openxmlformats.org/officeDocument/2006/relationships/image" Target="../media/image417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8.png"/><Relationship Id="rId3" Type="http://schemas.openxmlformats.org/officeDocument/2006/relationships/image" Target="../media/image419.jp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jpg"/><Relationship Id="rId7" Type="http://schemas.openxmlformats.org/officeDocument/2006/relationships/image" Target="../media/image423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jpg"/><Relationship Id="rId3" Type="http://schemas.openxmlformats.org/officeDocument/2006/relationships/image" Target="../media/image425.jpg"/><Relationship Id="rId4" Type="http://schemas.openxmlformats.org/officeDocument/2006/relationships/image" Target="../media/image426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7.png"/><Relationship Id="rId3" Type="http://schemas.openxmlformats.org/officeDocument/2006/relationships/image" Target="../media/image428.jpg"/><Relationship Id="rId4" Type="http://schemas.openxmlformats.org/officeDocument/2006/relationships/image" Target="../media/image429.png"/><Relationship Id="rId5" Type="http://schemas.openxmlformats.org/officeDocument/2006/relationships/image" Target="../media/image430.png"/><Relationship Id="rId6" Type="http://schemas.openxmlformats.org/officeDocument/2006/relationships/image" Target="../media/image431.jpg"/><Relationship Id="rId7" Type="http://schemas.openxmlformats.org/officeDocument/2006/relationships/image" Target="../media/image432.pn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.jpg"/><Relationship Id="rId3" Type="http://schemas.openxmlformats.org/officeDocument/2006/relationships/image" Target="../media/image434.jpg"/><Relationship Id="rId4" Type="http://schemas.openxmlformats.org/officeDocument/2006/relationships/image" Target="../media/image435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6.png"/><Relationship Id="rId3" Type="http://schemas.openxmlformats.org/officeDocument/2006/relationships/image" Target="../media/image437.jp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jpg"/><Relationship Id="rId7" Type="http://schemas.openxmlformats.org/officeDocument/2006/relationships/image" Target="../media/image441.pn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2.jpg"/><Relationship Id="rId3" Type="http://schemas.openxmlformats.org/officeDocument/2006/relationships/image" Target="../media/image443.jpg"/><Relationship Id="rId4" Type="http://schemas.openxmlformats.org/officeDocument/2006/relationships/image" Target="../media/image444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5.png"/><Relationship Id="rId3" Type="http://schemas.openxmlformats.org/officeDocument/2006/relationships/image" Target="../media/image446.jp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jpg"/><Relationship Id="rId7" Type="http://schemas.openxmlformats.org/officeDocument/2006/relationships/image" Target="../media/image450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1.jpg"/><Relationship Id="rId3" Type="http://schemas.openxmlformats.org/officeDocument/2006/relationships/image" Target="../media/image452.jpg"/><Relationship Id="rId4" Type="http://schemas.openxmlformats.org/officeDocument/2006/relationships/image" Target="../media/image453.jpg"/><Relationship Id="rId5" Type="http://schemas.openxmlformats.org/officeDocument/2006/relationships/image" Target="../media/image454.png"/><Relationship Id="rId6" Type="http://schemas.openxmlformats.org/officeDocument/2006/relationships/image" Target="../media/image45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jp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6.png"/><Relationship Id="rId3" Type="http://schemas.openxmlformats.org/officeDocument/2006/relationships/image" Target="../media/image457.png"/><Relationship Id="rId4" Type="http://schemas.openxmlformats.org/officeDocument/2006/relationships/image" Target="../media/image458.png"/><Relationship Id="rId5" Type="http://schemas.openxmlformats.org/officeDocument/2006/relationships/image" Target="../media/image459.jpg"/><Relationship Id="rId6" Type="http://schemas.openxmlformats.org/officeDocument/2006/relationships/image" Target="../media/image460.jpg"/><Relationship Id="rId7" Type="http://schemas.openxmlformats.org/officeDocument/2006/relationships/image" Target="../media/image461.jpg"/><Relationship Id="rId8" Type="http://schemas.openxmlformats.org/officeDocument/2006/relationships/image" Target="../media/image462.jpg"/><Relationship Id="rId9" Type="http://schemas.openxmlformats.org/officeDocument/2006/relationships/image" Target="../media/image463.pn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4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5.png"/><Relationship Id="rId3" Type="http://schemas.openxmlformats.org/officeDocument/2006/relationships/image" Target="../media/image46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jpg"/><Relationship Id="rId4" Type="http://schemas.openxmlformats.org/officeDocument/2006/relationships/image" Target="../media/image7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Relationship Id="rId3" Type="http://schemas.openxmlformats.org/officeDocument/2006/relationships/image" Target="../media/image8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Relationship Id="rId3" Type="http://schemas.openxmlformats.org/officeDocument/2006/relationships/image" Target="../media/image8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jpg"/><Relationship Id="rId5" Type="http://schemas.openxmlformats.org/officeDocument/2006/relationships/image" Target="../media/image8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jpg"/><Relationship Id="rId6" Type="http://schemas.openxmlformats.org/officeDocument/2006/relationships/image" Target="../media/image9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nbviewer.ipython.org/github/jkthompson/pyspark-pictures/blob/master/pyspark-pictures.ipynb" TargetMode="External"/><Relationship Id="rId3" Type="http://schemas.openxmlformats.org/officeDocument/2006/relationships/hyperlink" Target="http://data-frack.blogspot.com/2015/01/visual-mnemonics-for-pyspark-api.html" TargetMode="External"/><Relationship Id="rId4" Type="http://schemas.openxmlformats.org/officeDocument/2006/relationships/hyperlink" Target="https://www.linkedin.com/profile/view?id=8052185" TargetMode="External"/><Relationship Id="rId5" Type="http://schemas.openxmlformats.org/officeDocument/2006/relationships/image" Target="../media/image5.jpg"/><Relationship Id="rId6" Type="http://schemas.openxmlformats.org/officeDocument/2006/relationships/hyperlink" Target="https://www.linkedin.com/profile/view?id=128303555" TargetMode="Externa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jpg"/><Relationship Id="rId4" Type="http://schemas.openxmlformats.org/officeDocument/2006/relationships/image" Target="../media/image9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Relationship Id="rId3" Type="http://schemas.openxmlformats.org/officeDocument/2006/relationships/image" Target="../media/image9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8.jpg"/><Relationship Id="rId3" Type="http://schemas.openxmlformats.org/officeDocument/2006/relationships/image" Target="../media/image9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0.jpg"/><Relationship Id="rId3" Type="http://schemas.openxmlformats.org/officeDocument/2006/relationships/image" Target="../media/image10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jpg"/><Relationship Id="rId3" Type="http://schemas.openxmlformats.org/officeDocument/2006/relationships/image" Target="../media/image10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jpg"/><Relationship Id="rId6" Type="http://schemas.openxmlformats.org/officeDocument/2006/relationships/image" Target="../media/image10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jpg"/><Relationship Id="rId4" Type="http://schemas.openxmlformats.org/officeDocument/2006/relationships/image" Target="../media/image11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2.jpg"/><Relationship Id="rId3" Type="http://schemas.openxmlformats.org/officeDocument/2006/relationships/image" Target="../media/image11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4.jpg"/><Relationship Id="rId3" Type="http://schemas.openxmlformats.org/officeDocument/2006/relationships/image" Target="../media/image11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6.jpg"/><Relationship Id="rId3" Type="http://schemas.openxmlformats.org/officeDocument/2006/relationships/image" Target="../media/image11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jpg"/><Relationship Id="rId3" Type="http://schemas.openxmlformats.org/officeDocument/2006/relationships/image" Target="../media/image11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jpg"/><Relationship Id="rId5" Type="http://schemas.openxmlformats.org/officeDocument/2006/relationships/image" Target="../media/image123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jpg"/><Relationship Id="rId6" Type="http://schemas.openxmlformats.org/officeDocument/2006/relationships/image" Target="../media/image12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6.jpg"/><Relationship Id="rId3" Type="http://schemas.openxmlformats.org/officeDocument/2006/relationships/image" Target="../media/image16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jpg"/><Relationship Id="rId5" Type="http://schemas.openxmlformats.org/officeDocument/2006/relationships/image" Target="../media/image17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jpg"/><Relationship Id="rId5" Type="http://schemas.openxmlformats.org/officeDocument/2006/relationships/image" Target="../media/image17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6.png"/><Relationship Id="rId3" Type="http://schemas.openxmlformats.org/officeDocument/2006/relationships/image" Target="../media/image177.jpg"/><Relationship Id="rId4" Type="http://schemas.openxmlformats.org/officeDocument/2006/relationships/image" Target="../media/image17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jpg"/><Relationship Id="rId5" Type="http://schemas.openxmlformats.org/officeDocument/2006/relationships/image" Target="../media/image18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jpg"/><Relationship Id="rId5" Type="http://schemas.openxmlformats.org/officeDocument/2006/relationships/image" Target="../media/image18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Relationship Id="rId4" Type="http://schemas.openxmlformats.org/officeDocument/2006/relationships/image" Target="../media/image19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23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284.png"/><Relationship Id="rId6" Type="http://schemas.openxmlformats.org/officeDocument/2006/relationships/image" Target="../media/image285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5" Type="http://schemas.openxmlformats.org/officeDocument/2006/relationships/image" Target="../media/image27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image" Target="../media/image314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jpg"/><Relationship Id="rId5" Type="http://schemas.openxmlformats.org/officeDocument/2006/relationships/image" Target="../media/image341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2.jpg"/><Relationship Id="rId3" Type="http://schemas.openxmlformats.org/officeDocument/2006/relationships/image" Target="../media/image343.png"/><Relationship Id="rId4" Type="http://schemas.openxmlformats.org/officeDocument/2006/relationships/image" Target="../media/image344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jpg"/><Relationship Id="rId3" Type="http://schemas.openxmlformats.org/officeDocument/2006/relationships/image" Target="../media/image346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7.png"/><Relationship Id="rId3" Type="http://schemas.openxmlformats.org/officeDocument/2006/relationships/image" Target="../media/image348.jp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jpg"/><Relationship Id="rId3" Type="http://schemas.openxmlformats.org/officeDocument/2006/relationships/image" Target="../media/image353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jpg"/><Relationship Id="rId6" Type="http://schemas.openxmlformats.org/officeDocument/2006/relationships/image" Target="../media/image358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jpg"/><Relationship Id="rId3" Type="http://schemas.openxmlformats.org/officeDocument/2006/relationships/image" Target="../media/image360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jpg"/><Relationship Id="rId3" Type="http://schemas.openxmlformats.org/officeDocument/2006/relationships/image" Target="../media/image362.jpg"/><Relationship Id="rId4" Type="http://schemas.openxmlformats.org/officeDocument/2006/relationships/image" Target="../media/image363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4.jpg"/><Relationship Id="rId3" Type="http://schemas.openxmlformats.org/officeDocument/2006/relationships/image" Target="../media/image365.jpg"/><Relationship Id="rId4" Type="http://schemas.openxmlformats.org/officeDocument/2006/relationships/image" Target="../media/image366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jpg"/><Relationship Id="rId6" Type="http://schemas.openxmlformats.org/officeDocument/2006/relationships/image" Target="../media/image371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jpg"/><Relationship Id="rId3" Type="http://schemas.openxmlformats.org/officeDocument/2006/relationships/image" Target="../media/image373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jpg"/><Relationship Id="rId3" Type="http://schemas.openxmlformats.org/officeDocument/2006/relationships/image" Target="../media/image375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6.jpg"/><Relationship Id="rId3" Type="http://schemas.openxmlformats.org/officeDocument/2006/relationships/image" Target="../media/image377.jpg"/><Relationship Id="rId4" Type="http://schemas.openxmlformats.org/officeDocument/2006/relationships/image" Target="../media/image378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9.jpg"/><Relationship Id="rId3" Type="http://schemas.openxmlformats.org/officeDocument/2006/relationships/image" Target="../media/image380.jpg"/><Relationship Id="rId4" Type="http://schemas.openxmlformats.org/officeDocument/2006/relationships/image" Target="../media/image38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87333" y="5264658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914399"/>
                </a:moveTo>
                <a:lnTo>
                  <a:pt x="0" y="0"/>
                </a:lnTo>
              </a:path>
            </a:pathLst>
          </a:custGeom>
          <a:ln w="19812">
            <a:solidFill>
              <a:srgbClr val="1382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875903" y="6022543"/>
            <a:ext cx="1972945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0D0D0D"/>
                </a:solidFill>
                <a:latin typeface="Tw Cen MT"/>
                <a:cs typeface="Tw Cen MT"/>
              </a:rPr>
              <a:t>A </a:t>
            </a:r>
            <a:r>
              <a:rPr dirty="0" sz="1500" spc="-5">
                <a:solidFill>
                  <a:srgbClr val="0D0D0D"/>
                </a:solidFill>
                <a:latin typeface="Tw Cen MT"/>
                <a:cs typeface="Tw Cen MT"/>
              </a:rPr>
              <a:t>Visual Guide </a:t>
            </a:r>
            <a:r>
              <a:rPr dirty="0" sz="1500">
                <a:solidFill>
                  <a:srgbClr val="0D0D0D"/>
                </a:solidFill>
                <a:latin typeface="Tw Cen MT"/>
                <a:cs typeface="Tw Cen MT"/>
              </a:rPr>
              <a:t>of the</a:t>
            </a:r>
            <a:r>
              <a:rPr dirty="0" sz="1500" spc="-40">
                <a:solidFill>
                  <a:srgbClr val="0D0D0D"/>
                </a:solidFill>
                <a:latin typeface="Tw Cen MT"/>
                <a:cs typeface="Tw Cen MT"/>
              </a:rPr>
              <a:t> </a:t>
            </a:r>
            <a:r>
              <a:rPr dirty="0" sz="1500">
                <a:solidFill>
                  <a:srgbClr val="0D0D0D"/>
                </a:solidFill>
                <a:latin typeface="Tw Cen MT"/>
                <a:cs typeface="Tw Cen MT"/>
              </a:rPr>
              <a:t>API</a:t>
            </a:r>
            <a:endParaRPr sz="15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83623" y="5084064"/>
            <a:ext cx="1580387" cy="83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89264" y="4799076"/>
            <a:ext cx="594359" cy="505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39271" y="181355"/>
            <a:ext cx="1040892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41856" y="5210149"/>
            <a:ext cx="6865620" cy="1137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165">
                <a:solidFill>
                  <a:srgbClr val="0D0D0D"/>
                </a:solidFill>
                <a:latin typeface="Tw Cen MT Condensed"/>
                <a:cs typeface="Tw Cen MT Condensed"/>
              </a:rPr>
              <a:t>TRANSFORMATIONS </a:t>
            </a:r>
            <a:r>
              <a:rPr dirty="0" sz="5000" spc="135">
                <a:solidFill>
                  <a:srgbClr val="0D0D0D"/>
                </a:solidFill>
                <a:latin typeface="Tw Cen MT Condensed"/>
                <a:cs typeface="Tw Cen MT Condensed"/>
              </a:rPr>
              <a:t>AND</a:t>
            </a:r>
            <a:r>
              <a:rPr dirty="0" sz="5000" spc="530">
                <a:solidFill>
                  <a:srgbClr val="0D0D0D"/>
                </a:solidFill>
                <a:latin typeface="Tw Cen MT Condensed"/>
                <a:cs typeface="Tw Cen MT Condensed"/>
              </a:rPr>
              <a:t> </a:t>
            </a:r>
            <a:r>
              <a:rPr dirty="0" sz="5000" spc="150">
                <a:solidFill>
                  <a:srgbClr val="0D0D0D"/>
                </a:solidFill>
                <a:latin typeface="Tw Cen MT Condensed"/>
                <a:cs typeface="Tw Cen MT Condensed"/>
              </a:rPr>
              <a:t>ACTIONS</a:t>
            </a:r>
            <a:endParaRPr sz="5000">
              <a:latin typeface="Tw Cen MT Condensed"/>
              <a:cs typeface="Tw Cen MT Condensed"/>
            </a:endParaRPr>
          </a:p>
          <a:p>
            <a:pPr marL="1309370">
              <a:lnSpc>
                <a:spcPct val="100000"/>
              </a:lnSpc>
              <a:spcBef>
                <a:spcPts val="665"/>
              </a:spcBef>
            </a:pPr>
            <a:r>
              <a:rPr dirty="0" sz="1800" spc="-5">
                <a:solidFill>
                  <a:srgbClr val="FD714B"/>
                </a:solidFill>
                <a:latin typeface="Tw Cen MT"/>
                <a:cs typeface="Tw Cen MT"/>
                <a:hlinkClick r:id="rId6"/>
              </a:rPr>
              <a:t>http://training.databricks.com/visualapi.pdf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347" y="6263639"/>
            <a:ext cx="2488692" cy="594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286" y="1376807"/>
            <a:ext cx="6630670" cy="839469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“One of the challenges </a:t>
            </a:r>
            <a:r>
              <a:rPr dirty="0" sz="1800" spc="-5">
                <a:solidFill>
                  <a:srgbClr val="000000"/>
                </a:solidFill>
                <a:latin typeface="Tw Cen MT"/>
                <a:cs typeface="Tw Cen MT"/>
              </a:rPr>
              <a:t>in providing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RDDs as an </a:t>
            </a:r>
            <a:r>
              <a:rPr dirty="0" sz="1800" spc="-5">
                <a:solidFill>
                  <a:srgbClr val="000000"/>
                </a:solidFill>
                <a:latin typeface="Tw Cen MT"/>
                <a:cs typeface="Tw Cen MT"/>
              </a:rPr>
              <a:t>abstraction is </a:t>
            </a:r>
            <a:r>
              <a:rPr dirty="0" sz="1800" spc="5">
                <a:solidFill>
                  <a:srgbClr val="000000"/>
                </a:solidFill>
                <a:latin typeface="Tw Cen MT"/>
                <a:cs typeface="Tw Cen MT"/>
              </a:rPr>
              <a:t>choosing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a  representation </a:t>
            </a:r>
            <a:r>
              <a:rPr dirty="0" sz="1800" spc="-15">
                <a:solidFill>
                  <a:srgbClr val="000000"/>
                </a:solidFill>
                <a:latin typeface="Tw Cen MT"/>
                <a:cs typeface="Tw Cen MT"/>
              </a:rPr>
              <a:t>for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them that can </a:t>
            </a:r>
            <a:r>
              <a:rPr dirty="0" sz="1800" spc="5">
                <a:solidFill>
                  <a:srgbClr val="000000"/>
                </a:solidFill>
                <a:latin typeface="Tw Cen MT"/>
                <a:cs typeface="Tw Cen MT"/>
              </a:rPr>
              <a:t>track </a:t>
            </a:r>
            <a:r>
              <a:rPr dirty="0" sz="1800" spc="-5">
                <a:solidFill>
                  <a:srgbClr val="000000"/>
                </a:solidFill>
                <a:latin typeface="Tw Cen MT"/>
                <a:cs typeface="Tw Cen MT"/>
              </a:rPr>
              <a:t>lineage </a:t>
            </a:r>
            <a:r>
              <a:rPr dirty="0" sz="1800" spc="-10">
                <a:solidFill>
                  <a:srgbClr val="000000"/>
                </a:solidFill>
                <a:latin typeface="Tw Cen MT"/>
                <a:cs typeface="Tw Cen MT"/>
              </a:rPr>
              <a:t>across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a wide </a:t>
            </a:r>
            <a:r>
              <a:rPr dirty="0" sz="1800" spc="-10">
                <a:solidFill>
                  <a:srgbClr val="000000"/>
                </a:solidFill>
                <a:latin typeface="Tw Cen MT"/>
                <a:cs typeface="Tw Cen MT"/>
              </a:rPr>
              <a:t>range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of  </a:t>
            </a:r>
            <a:r>
              <a:rPr dirty="0" sz="1800" spc="-15">
                <a:solidFill>
                  <a:srgbClr val="000000"/>
                </a:solidFill>
                <a:latin typeface="Tw Cen MT"/>
                <a:cs typeface="Tw Cen MT"/>
              </a:rPr>
              <a:t>transformations.”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286" y="2748660"/>
            <a:ext cx="7191375" cy="2211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352425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“The most </a:t>
            </a:r>
            <a:r>
              <a:rPr dirty="0" sz="1800" spc="-5">
                <a:latin typeface="Tw Cen MT"/>
                <a:cs typeface="Tw Cen MT"/>
              </a:rPr>
              <a:t>interesting question in designing </a:t>
            </a:r>
            <a:r>
              <a:rPr dirty="0" sz="1800">
                <a:latin typeface="Tw Cen MT"/>
                <a:cs typeface="Tw Cen MT"/>
              </a:rPr>
              <a:t>this interface </a:t>
            </a:r>
            <a:r>
              <a:rPr dirty="0" sz="1800" spc="-5">
                <a:latin typeface="Tw Cen MT"/>
                <a:cs typeface="Tw Cen MT"/>
              </a:rPr>
              <a:t>is </a:t>
            </a:r>
            <a:r>
              <a:rPr dirty="0" sz="1800" spc="-15">
                <a:latin typeface="Tw Cen MT"/>
                <a:cs typeface="Tw Cen MT"/>
              </a:rPr>
              <a:t>how </a:t>
            </a:r>
            <a:r>
              <a:rPr dirty="0" sz="1800">
                <a:latin typeface="Tw Cen MT"/>
                <a:cs typeface="Tw Cen MT"/>
              </a:rPr>
              <a:t>to represent  </a:t>
            </a:r>
            <a:r>
              <a:rPr dirty="0" sz="1800" spc="-5">
                <a:latin typeface="Tw Cen MT"/>
                <a:cs typeface="Tw Cen MT"/>
              </a:rPr>
              <a:t>dependencies between</a:t>
            </a:r>
            <a:r>
              <a:rPr dirty="0" sz="1800" spc="-80">
                <a:latin typeface="Tw Cen MT"/>
                <a:cs typeface="Tw Cen MT"/>
              </a:rPr>
              <a:t> </a:t>
            </a:r>
            <a:r>
              <a:rPr dirty="0" sz="1800" spc="-25">
                <a:latin typeface="Tw Cen MT"/>
                <a:cs typeface="Tw Cen MT"/>
              </a:rPr>
              <a:t>RDDs.”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0">
                <a:latin typeface="Tw Cen MT"/>
                <a:cs typeface="Tw Cen MT"/>
              </a:rPr>
              <a:t>“We </a:t>
            </a:r>
            <a:r>
              <a:rPr dirty="0" sz="1800" spc="-10">
                <a:latin typeface="Tw Cen MT"/>
                <a:cs typeface="Tw Cen MT"/>
              </a:rPr>
              <a:t>found </a:t>
            </a:r>
            <a:r>
              <a:rPr dirty="0" sz="1800" spc="-5">
                <a:latin typeface="Tw Cen MT"/>
                <a:cs typeface="Tw Cen MT"/>
              </a:rPr>
              <a:t>it </a:t>
            </a:r>
            <a:r>
              <a:rPr dirty="0" sz="1800">
                <a:latin typeface="Tw Cen MT"/>
                <a:cs typeface="Tw Cen MT"/>
              </a:rPr>
              <a:t>both </a:t>
            </a:r>
            <a:r>
              <a:rPr dirty="0" sz="1800" spc="-5">
                <a:latin typeface="Tw Cen MT"/>
                <a:cs typeface="Tw Cen MT"/>
              </a:rPr>
              <a:t>sufficient </a:t>
            </a:r>
            <a:r>
              <a:rPr dirty="0" sz="1800">
                <a:latin typeface="Tw Cen MT"/>
                <a:cs typeface="Tw Cen MT"/>
              </a:rPr>
              <a:t>and useful to classify </a:t>
            </a:r>
            <a:r>
              <a:rPr dirty="0" sz="1800" spc="-5">
                <a:latin typeface="Tw Cen MT"/>
                <a:cs typeface="Tw Cen MT"/>
              </a:rPr>
              <a:t>dependencies into </a:t>
            </a:r>
            <a:r>
              <a:rPr dirty="0" sz="1800" spc="-15">
                <a:latin typeface="Tw Cen MT"/>
                <a:cs typeface="Tw Cen MT"/>
              </a:rPr>
              <a:t>two</a:t>
            </a:r>
            <a:r>
              <a:rPr dirty="0" sz="1800" spc="7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types:</a:t>
            </a:r>
            <a:endParaRPr sz="1800">
              <a:latin typeface="Tw Cen MT"/>
              <a:cs typeface="Tw Cen MT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-15">
                <a:solidFill>
                  <a:srgbClr val="E8761D"/>
                </a:solidFill>
                <a:latin typeface="Tw Cen MT"/>
                <a:cs typeface="Tw Cen MT"/>
              </a:rPr>
              <a:t>narrow </a:t>
            </a:r>
            <a:r>
              <a:rPr dirty="0" sz="1800" spc="-5">
                <a:solidFill>
                  <a:srgbClr val="E8761D"/>
                </a:solidFill>
                <a:latin typeface="Tw Cen MT"/>
                <a:cs typeface="Tw Cen MT"/>
              </a:rPr>
              <a:t>dependencies</a:t>
            </a:r>
            <a:r>
              <a:rPr dirty="0" sz="1800" spc="-5">
                <a:latin typeface="Tw Cen MT"/>
                <a:cs typeface="Tw Cen MT"/>
              </a:rPr>
              <a:t>, </a:t>
            </a:r>
            <a:r>
              <a:rPr dirty="0" sz="1800">
                <a:latin typeface="Tw Cen MT"/>
                <a:cs typeface="Tw Cen MT"/>
              </a:rPr>
              <a:t>where </a:t>
            </a:r>
            <a:r>
              <a:rPr dirty="0" sz="1800" spc="15">
                <a:latin typeface="Tw Cen MT"/>
                <a:cs typeface="Tw Cen MT"/>
              </a:rPr>
              <a:t>each </a:t>
            </a:r>
            <a:r>
              <a:rPr dirty="0" sz="1800">
                <a:latin typeface="Tw Cen MT"/>
                <a:cs typeface="Tw Cen MT"/>
              </a:rPr>
              <a:t>partition of the parent RDD </a:t>
            </a:r>
            <a:r>
              <a:rPr dirty="0" sz="1800" spc="-5">
                <a:latin typeface="Tw Cen MT"/>
                <a:cs typeface="Tw Cen MT"/>
              </a:rPr>
              <a:t>is </a:t>
            </a:r>
            <a:r>
              <a:rPr dirty="0" sz="1800">
                <a:latin typeface="Tw Cen MT"/>
                <a:cs typeface="Tw Cen MT"/>
              </a:rPr>
              <a:t>used </a:t>
            </a:r>
            <a:r>
              <a:rPr dirty="0" sz="1800" spc="-45">
                <a:latin typeface="Tw Cen MT"/>
                <a:cs typeface="Tw Cen MT"/>
              </a:rPr>
              <a:t>by</a:t>
            </a:r>
            <a:r>
              <a:rPr dirty="0" sz="1800" spc="-3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at</a:t>
            </a:r>
            <a:endParaRPr sz="1800">
              <a:latin typeface="Tw Cen MT"/>
              <a:cs typeface="Tw Cen MT"/>
            </a:endParaRPr>
          </a:p>
          <a:p>
            <a:pPr marL="299085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most one partition of the </a:t>
            </a:r>
            <a:r>
              <a:rPr dirty="0" sz="1800" spc="10">
                <a:latin typeface="Tw Cen MT"/>
                <a:cs typeface="Tw Cen MT"/>
              </a:rPr>
              <a:t>child</a:t>
            </a:r>
            <a:r>
              <a:rPr dirty="0" sz="1800">
                <a:latin typeface="Tw Cen MT"/>
                <a:cs typeface="Tw Cen MT"/>
              </a:rPr>
              <a:t> RDD</a:t>
            </a:r>
            <a:endParaRPr sz="1800">
              <a:latin typeface="Tw Cen MT"/>
              <a:cs typeface="Tw Cen MT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>
                <a:solidFill>
                  <a:srgbClr val="E8761D"/>
                </a:solidFill>
                <a:latin typeface="Tw Cen MT"/>
                <a:cs typeface="Tw Cen MT"/>
              </a:rPr>
              <a:t>wide </a:t>
            </a:r>
            <a:r>
              <a:rPr dirty="0" sz="1800" spc="-5">
                <a:solidFill>
                  <a:srgbClr val="E8761D"/>
                </a:solidFill>
                <a:latin typeface="Tw Cen MT"/>
                <a:cs typeface="Tw Cen MT"/>
              </a:rPr>
              <a:t>dependencies</a:t>
            </a:r>
            <a:r>
              <a:rPr dirty="0" sz="1800" spc="-5">
                <a:latin typeface="Tw Cen MT"/>
                <a:cs typeface="Tw Cen MT"/>
              </a:rPr>
              <a:t>, </a:t>
            </a:r>
            <a:r>
              <a:rPr dirty="0" sz="1800">
                <a:latin typeface="Tw Cen MT"/>
                <a:cs typeface="Tw Cen MT"/>
              </a:rPr>
              <a:t>where multiple </a:t>
            </a:r>
            <a:r>
              <a:rPr dirty="0" sz="1800" spc="10">
                <a:latin typeface="Tw Cen MT"/>
                <a:cs typeface="Tw Cen MT"/>
              </a:rPr>
              <a:t>child </a:t>
            </a:r>
            <a:r>
              <a:rPr dirty="0" sz="1800">
                <a:latin typeface="Tw Cen MT"/>
                <a:cs typeface="Tw Cen MT"/>
              </a:rPr>
              <a:t>partitions </a:t>
            </a:r>
            <a:r>
              <a:rPr dirty="0" sz="1800" spc="-15">
                <a:latin typeface="Tw Cen MT"/>
                <a:cs typeface="Tw Cen MT"/>
              </a:rPr>
              <a:t>may </a:t>
            </a:r>
            <a:r>
              <a:rPr dirty="0" sz="1800">
                <a:latin typeface="Tw Cen MT"/>
                <a:cs typeface="Tw Cen MT"/>
              </a:rPr>
              <a:t>depend on</a:t>
            </a:r>
            <a:r>
              <a:rPr dirty="0" sz="1800" spc="-45">
                <a:latin typeface="Tw Cen MT"/>
                <a:cs typeface="Tw Cen MT"/>
              </a:rPr>
              <a:t> </a:t>
            </a:r>
            <a:r>
              <a:rPr dirty="0" sz="1800" spc="-35">
                <a:latin typeface="Tw Cen MT"/>
                <a:cs typeface="Tw Cen MT"/>
              </a:rPr>
              <a:t>it.”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98023" y="533400"/>
            <a:ext cx="1251203" cy="1618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9580" y="397763"/>
            <a:ext cx="1025651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8536" y="431291"/>
            <a:ext cx="992124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1307" y="453516"/>
            <a:ext cx="945857" cy="259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418713" y="2378836"/>
            <a:ext cx="519430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68546" y="472059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7" y="59232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20389" y="341757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7" y="59232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88285" y="4592573"/>
            <a:ext cx="1268095" cy="719455"/>
          </a:xfrm>
          <a:custGeom>
            <a:avLst/>
            <a:gdLst/>
            <a:ahLst/>
            <a:cxnLst/>
            <a:rect l="l" t="t" r="r" b="b"/>
            <a:pathLst>
              <a:path w="1268095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lnTo>
                  <a:pt x="1148079" y="0"/>
                </a:lnTo>
                <a:lnTo>
                  <a:pt x="1194726" y="9427"/>
                </a:lnTo>
                <a:lnTo>
                  <a:pt x="1232836" y="35131"/>
                </a:lnTo>
                <a:lnTo>
                  <a:pt x="1258540" y="73241"/>
                </a:lnTo>
                <a:lnTo>
                  <a:pt x="1267967" y="119887"/>
                </a:lnTo>
                <a:lnTo>
                  <a:pt x="1267967" y="599439"/>
                </a:lnTo>
                <a:lnTo>
                  <a:pt x="1258540" y="646086"/>
                </a:lnTo>
                <a:lnTo>
                  <a:pt x="1232836" y="684196"/>
                </a:lnTo>
                <a:lnTo>
                  <a:pt x="1194726" y="709900"/>
                </a:lnTo>
                <a:lnTo>
                  <a:pt x="1148079" y="719328"/>
                </a:lnTo>
                <a:lnTo>
                  <a:pt x="119887" y="719328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39"/>
                </a:lnTo>
                <a:lnTo>
                  <a:pt x="0" y="119887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79726" y="3751960"/>
            <a:ext cx="2898140" cy="1174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39052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7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([2],</a:t>
            </a:r>
            <a:r>
              <a:rPr dirty="0" sz="2000" spc="-10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2)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67964" y="4936108"/>
            <a:ext cx="70485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([1],</a:t>
            </a:r>
            <a:r>
              <a:rPr dirty="0" sz="2000" spc="-11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1)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39239" y="5138928"/>
            <a:ext cx="632460" cy="76200"/>
          </a:xfrm>
          <a:custGeom>
            <a:avLst/>
            <a:gdLst/>
            <a:ahLst/>
            <a:cxnLst/>
            <a:rect l="l" t="t" r="r" b="b"/>
            <a:pathLst>
              <a:path w="6324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63246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632460" h="76200">
                <a:moveTo>
                  <a:pt x="63233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32333" y="44450"/>
                </a:lnTo>
                <a:lnTo>
                  <a:pt x="63233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87781" y="4983733"/>
            <a:ext cx="899794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([1,2],</a:t>
            </a:r>
            <a:r>
              <a:rPr dirty="0" sz="2000" spc="-14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67834" y="375196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3659" y="41137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88285" y="4592573"/>
            <a:ext cx="1268095" cy="719455"/>
          </a:xfrm>
          <a:custGeom>
            <a:avLst/>
            <a:gdLst/>
            <a:ahLst/>
            <a:cxnLst/>
            <a:rect l="l" t="t" r="r" b="b"/>
            <a:pathLst>
              <a:path w="1268095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lnTo>
                  <a:pt x="1148079" y="0"/>
                </a:lnTo>
                <a:lnTo>
                  <a:pt x="1194726" y="9427"/>
                </a:lnTo>
                <a:lnTo>
                  <a:pt x="1232836" y="35131"/>
                </a:lnTo>
                <a:lnTo>
                  <a:pt x="1258540" y="73241"/>
                </a:lnTo>
                <a:lnTo>
                  <a:pt x="1267967" y="119887"/>
                </a:lnTo>
                <a:lnTo>
                  <a:pt x="1267967" y="599439"/>
                </a:lnTo>
                <a:lnTo>
                  <a:pt x="1258540" y="646086"/>
                </a:lnTo>
                <a:lnTo>
                  <a:pt x="1232836" y="684196"/>
                </a:lnTo>
                <a:lnTo>
                  <a:pt x="1194726" y="709900"/>
                </a:lnTo>
                <a:lnTo>
                  <a:pt x="1148079" y="719328"/>
                </a:lnTo>
                <a:lnTo>
                  <a:pt x="119887" y="719328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39"/>
                </a:lnTo>
                <a:lnTo>
                  <a:pt x="0" y="119887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39239" y="5138928"/>
            <a:ext cx="632460" cy="76200"/>
          </a:xfrm>
          <a:custGeom>
            <a:avLst/>
            <a:gdLst/>
            <a:ahLst/>
            <a:cxnLst/>
            <a:rect l="l" t="t" r="r" b="b"/>
            <a:pathLst>
              <a:path w="6324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63246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632460" h="76200">
                <a:moveTo>
                  <a:pt x="63233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32333" y="44450"/>
                </a:lnTo>
                <a:lnTo>
                  <a:pt x="63233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39852" y="4485132"/>
            <a:ext cx="3465829" cy="10668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052320">
              <a:lnSpc>
                <a:spcPct val="100000"/>
              </a:lnSpc>
              <a:spcBef>
                <a:spcPts val="940"/>
              </a:spcBef>
            </a:pPr>
            <a:r>
              <a:rPr dirty="0" sz="2000" spc="-5">
                <a:latin typeface="Tw Cen MT"/>
                <a:cs typeface="Tw Cen MT"/>
              </a:rPr>
              <a:t>([2],</a:t>
            </a:r>
            <a:r>
              <a:rPr dirty="0" sz="2000" spc="-10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2)</a:t>
            </a:r>
            <a:endParaRPr sz="2000">
              <a:latin typeface="Tw Cen MT"/>
              <a:cs typeface="Tw Cen MT"/>
            </a:endParaRPr>
          </a:p>
          <a:p>
            <a:pPr marL="160020">
              <a:lnSpc>
                <a:spcPct val="100000"/>
              </a:lnSpc>
              <a:spcBef>
                <a:spcPts val="585"/>
              </a:spcBef>
              <a:tabLst>
                <a:tab pos="2440305" algn="l"/>
              </a:tabLst>
            </a:pPr>
            <a:r>
              <a:rPr dirty="0" sz="2000">
                <a:latin typeface="Tw Cen MT"/>
                <a:cs typeface="Tw Cen MT"/>
              </a:rPr>
              <a:t>([1,2],</a:t>
            </a:r>
            <a:r>
              <a:rPr dirty="0" sz="2000" spc="-4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	</a:t>
            </a:r>
            <a:r>
              <a:rPr dirty="0" baseline="9722" sz="3000" spc="-7">
                <a:latin typeface="Tw Cen MT"/>
                <a:cs typeface="Tw Cen MT"/>
              </a:rPr>
              <a:t>([1],</a:t>
            </a:r>
            <a:r>
              <a:rPr dirty="0" baseline="9722" sz="3000" spc="-165">
                <a:latin typeface="Tw Cen MT"/>
                <a:cs typeface="Tw Cen MT"/>
              </a:rPr>
              <a:t> </a:t>
            </a:r>
            <a:r>
              <a:rPr dirty="0" baseline="9722" sz="3000">
                <a:latin typeface="Tw Cen MT"/>
                <a:cs typeface="Tw Cen MT"/>
              </a:rPr>
              <a:t>1)</a:t>
            </a:r>
            <a:endParaRPr baseline="9722" sz="30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9852" y="4485132"/>
            <a:ext cx="3465829" cy="1066800"/>
          </a:xfrm>
          <a:custGeom>
            <a:avLst/>
            <a:gdLst/>
            <a:ahLst/>
            <a:cxnLst/>
            <a:rect l="l" t="t" r="r" b="b"/>
            <a:pathLst>
              <a:path w="3465829" h="1066800">
                <a:moveTo>
                  <a:pt x="0" y="1066800"/>
                </a:moveTo>
                <a:lnTo>
                  <a:pt x="3465576" y="1066800"/>
                </a:lnTo>
                <a:lnTo>
                  <a:pt x="3465576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323845" y="3513582"/>
            <a:ext cx="70485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([3],</a:t>
            </a:r>
            <a:r>
              <a:rPr dirty="0" sz="2000" spc="-11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71494" y="2626614"/>
            <a:ext cx="2849880" cy="1226820"/>
          </a:xfrm>
          <a:custGeom>
            <a:avLst/>
            <a:gdLst/>
            <a:ahLst/>
            <a:cxnLst/>
            <a:rect l="l" t="t" r="r" b="b"/>
            <a:pathLst>
              <a:path w="2849879" h="1226820">
                <a:moveTo>
                  <a:pt x="0" y="204470"/>
                </a:moveTo>
                <a:lnTo>
                  <a:pt x="5401" y="157594"/>
                </a:lnTo>
                <a:lnTo>
                  <a:pt x="20786" y="114559"/>
                </a:lnTo>
                <a:lnTo>
                  <a:pt x="44926" y="76593"/>
                </a:lnTo>
                <a:lnTo>
                  <a:pt x="76593" y="44926"/>
                </a:lnTo>
                <a:lnTo>
                  <a:pt x="114559" y="20786"/>
                </a:lnTo>
                <a:lnTo>
                  <a:pt x="157594" y="5401"/>
                </a:lnTo>
                <a:lnTo>
                  <a:pt x="204469" y="0"/>
                </a:lnTo>
                <a:lnTo>
                  <a:pt x="2645409" y="0"/>
                </a:lnTo>
                <a:lnTo>
                  <a:pt x="2692285" y="5401"/>
                </a:lnTo>
                <a:lnTo>
                  <a:pt x="2735320" y="20786"/>
                </a:lnTo>
                <a:lnTo>
                  <a:pt x="2773286" y="44926"/>
                </a:lnTo>
                <a:lnTo>
                  <a:pt x="2804953" y="76593"/>
                </a:lnTo>
                <a:lnTo>
                  <a:pt x="2829093" y="114559"/>
                </a:lnTo>
                <a:lnTo>
                  <a:pt x="2844478" y="157594"/>
                </a:lnTo>
                <a:lnTo>
                  <a:pt x="2849879" y="204470"/>
                </a:lnTo>
                <a:lnTo>
                  <a:pt x="2849879" y="1022350"/>
                </a:lnTo>
                <a:lnTo>
                  <a:pt x="2844478" y="1069225"/>
                </a:lnTo>
                <a:lnTo>
                  <a:pt x="2829093" y="1112260"/>
                </a:lnTo>
                <a:lnTo>
                  <a:pt x="2804953" y="1150226"/>
                </a:lnTo>
                <a:lnTo>
                  <a:pt x="2773286" y="1181893"/>
                </a:lnTo>
                <a:lnTo>
                  <a:pt x="2735320" y="1206033"/>
                </a:lnTo>
                <a:lnTo>
                  <a:pt x="2692285" y="1221418"/>
                </a:lnTo>
                <a:lnTo>
                  <a:pt x="2645409" y="1226820"/>
                </a:lnTo>
                <a:lnTo>
                  <a:pt x="204469" y="1226820"/>
                </a:lnTo>
                <a:lnTo>
                  <a:pt x="157594" y="1221418"/>
                </a:lnTo>
                <a:lnTo>
                  <a:pt x="114559" y="1206033"/>
                </a:lnTo>
                <a:lnTo>
                  <a:pt x="76593" y="1181893"/>
                </a:lnTo>
                <a:lnTo>
                  <a:pt x="44926" y="1150226"/>
                </a:lnTo>
                <a:lnTo>
                  <a:pt x="20786" y="1112260"/>
                </a:lnTo>
                <a:lnTo>
                  <a:pt x="5401" y="1069225"/>
                </a:lnTo>
                <a:lnTo>
                  <a:pt x="0" y="1022350"/>
                </a:lnTo>
                <a:lnTo>
                  <a:pt x="0" y="204470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93720" y="3677411"/>
            <a:ext cx="351790" cy="76200"/>
          </a:xfrm>
          <a:custGeom>
            <a:avLst/>
            <a:gdLst/>
            <a:ahLst/>
            <a:cxnLst/>
            <a:rect l="l" t="t" r="r" b="b"/>
            <a:pathLst>
              <a:path w="35178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5178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51789" h="76200">
                <a:moveTo>
                  <a:pt x="35140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51408" y="44450"/>
                </a:lnTo>
                <a:lnTo>
                  <a:pt x="3514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26123" y="2409444"/>
            <a:ext cx="76200" cy="180975"/>
          </a:xfrm>
          <a:custGeom>
            <a:avLst/>
            <a:gdLst/>
            <a:ahLst/>
            <a:cxnLst/>
            <a:rect l="l" t="t" r="r" b="b"/>
            <a:pathLst>
              <a:path w="76200" h="180975">
                <a:moveTo>
                  <a:pt x="31750" y="104775"/>
                </a:moveTo>
                <a:lnTo>
                  <a:pt x="0" y="104775"/>
                </a:lnTo>
                <a:lnTo>
                  <a:pt x="38100" y="180975"/>
                </a:lnTo>
                <a:lnTo>
                  <a:pt x="69850" y="117475"/>
                </a:lnTo>
                <a:lnTo>
                  <a:pt x="31750" y="117475"/>
                </a:lnTo>
                <a:lnTo>
                  <a:pt x="31750" y="104775"/>
                </a:lnTo>
                <a:close/>
              </a:path>
              <a:path w="76200" h="180975">
                <a:moveTo>
                  <a:pt x="44450" y="0"/>
                </a:moveTo>
                <a:lnTo>
                  <a:pt x="31750" y="0"/>
                </a:lnTo>
                <a:lnTo>
                  <a:pt x="31750" y="117475"/>
                </a:lnTo>
                <a:lnTo>
                  <a:pt x="44450" y="117475"/>
                </a:lnTo>
                <a:lnTo>
                  <a:pt x="44450" y="0"/>
                </a:lnTo>
                <a:close/>
              </a:path>
              <a:path w="76200" h="180975">
                <a:moveTo>
                  <a:pt x="76200" y="104775"/>
                </a:moveTo>
                <a:lnTo>
                  <a:pt x="44450" y="104775"/>
                </a:lnTo>
                <a:lnTo>
                  <a:pt x="44450" y="117475"/>
                </a:lnTo>
                <a:lnTo>
                  <a:pt x="69850" y="117475"/>
                </a:lnTo>
                <a:lnTo>
                  <a:pt x="76200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44184" y="2060448"/>
            <a:ext cx="752856" cy="275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418713" y="1654047"/>
            <a:ext cx="3296285" cy="1311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([],</a:t>
            </a:r>
            <a:r>
              <a:rPr dirty="0" sz="2000" spc="-10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0)</a:t>
            </a:r>
            <a:endParaRPr sz="20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marL="40767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67834" y="375196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3659" y="41137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8713" y="2378836"/>
            <a:ext cx="519430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8285" y="4592573"/>
            <a:ext cx="1268095" cy="719455"/>
          </a:xfrm>
          <a:custGeom>
            <a:avLst/>
            <a:gdLst/>
            <a:ahLst/>
            <a:cxnLst/>
            <a:rect l="l" t="t" r="r" b="b"/>
            <a:pathLst>
              <a:path w="1268095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lnTo>
                  <a:pt x="1148079" y="0"/>
                </a:lnTo>
                <a:lnTo>
                  <a:pt x="1194726" y="9427"/>
                </a:lnTo>
                <a:lnTo>
                  <a:pt x="1232836" y="35131"/>
                </a:lnTo>
                <a:lnTo>
                  <a:pt x="1258540" y="73241"/>
                </a:lnTo>
                <a:lnTo>
                  <a:pt x="1267967" y="119887"/>
                </a:lnTo>
                <a:lnTo>
                  <a:pt x="1267967" y="599439"/>
                </a:lnTo>
                <a:lnTo>
                  <a:pt x="1258540" y="646086"/>
                </a:lnTo>
                <a:lnTo>
                  <a:pt x="1232836" y="684196"/>
                </a:lnTo>
                <a:lnTo>
                  <a:pt x="1194726" y="709900"/>
                </a:lnTo>
                <a:lnTo>
                  <a:pt x="1148079" y="719328"/>
                </a:lnTo>
                <a:lnTo>
                  <a:pt x="119887" y="719328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39"/>
                </a:lnTo>
                <a:lnTo>
                  <a:pt x="0" y="119887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39239" y="5138928"/>
            <a:ext cx="632460" cy="76200"/>
          </a:xfrm>
          <a:custGeom>
            <a:avLst/>
            <a:gdLst/>
            <a:ahLst/>
            <a:cxnLst/>
            <a:rect l="l" t="t" r="r" b="b"/>
            <a:pathLst>
              <a:path w="6324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63246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632460" h="76200">
                <a:moveTo>
                  <a:pt x="63233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32333" y="44450"/>
                </a:lnTo>
                <a:lnTo>
                  <a:pt x="63233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39852" y="4485132"/>
            <a:ext cx="3465829" cy="10668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052320">
              <a:lnSpc>
                <a:spcPct val="100000"/>
              </a:lnSpc>
              <a:spcBef>
                <a:spcPts val="940"/>
              </a:spcBef>
            </a:pPr>
            <a:r>
              <a:rPr dirty="0" sz="2000" spc="-5">
                <a:latin typeface="Tw Cen MT"/>
                <a:cs typeface="Tw Cen MT"/>
              </a:rPr>
              <a:t>([2],</a:t>
            </a:r>
            <a:r>
              <a:rPr dirty="0" sz="2000" spc="-10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2)</a:t>
            </a:r>
            <a:endParaRPr sz="2000">
              <a:latin typeface="Tw Cen MT"/>
              <a:cs typeface="Tw Cen MT"/>
            </a:endParaRPr>
          </a:p>
          <a:p>
            <a:pPr marL="160020">
              <a:lnSpc>
                <a:spcPct val="100000"/>
              </a:lnSpc>
              <a:spcBef>
                <a:spcPts val="585"/>
              </a:spcBef>
              <a:tabLst>
                <a:tab pos="2440305" algn="l"/>
              </a:tabLst>
            </a:pPr>
            <a:r>
              <a:rPr dirty="0" sz="2000">
                <a:latin typeface="Tw Cen MT"/>
                <a:cs typeface="Tw Cen MT"/>
              </a:rPr>
              <a:t>([1,2],</a:t>
            </a:r>
            <a:r>
              <a:rPr dirty="0" sz="2000" spc="-4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	</a:t>
            </a:r>
            <a:r>
              <a:rPr dirty="0" baseline="9722" sz="3000" spc="-7">
                <a:latin typeface="Tw Cen MT"/>
                <a:cs typeface="Tw Cen MT"/>
              </a:rPr>
              <a:t>([1],</a:t>
            </a:r>
            <a:r>
              <a:rPr dirty="0" baseline="9722" sz="3000" spc="-165">
                <a:latin typeface="Tw Cen MT"/>
                <a:cs typeface="Tw Cen MT"/>
              </a:rPr>
              <a:t> </a:t>
            </a:r>
            <a:r>
              <a:rPr dirty="0" baseline="9722" sz="3000">
                <a:latin typeface="Tw Cen MT"/>
                <a:cs typeface="Tw Cen MT"/>
              </a:rPr>
              <a:t>1)</a:t>
            </a:r>
            <a:endParaRPr baseline="9722" sz="30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9852" y="4485132"/>
            <a:ext cx="3465829" cy="1066800"/>
          </a:xfrm>
          <a:custGeom>
            <a:avLst/>
            <a:gdLst/>
            <a:ahLst/>
            <a:cxnLst/>
            <a:rect l="l" t="t" r="r" b="b"/>
            <a:pathLst>
              <a:path w="3465829" h="1066800">
                <a:moveTo>
                  <a:pt x="0" y="1066800"/>
                </a:moveTo>
                <a:lnTo>
                  <a:pt x="3465576" y="1066800"/>
                </a:lnTo>
                <a:lnTo>
                  <a:pt x="3465576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55442" y="2251710"/>
            <a:ext cx="2849880" cy="1226820"/>
          </a:xfrm>
          <a:custGeom>
            <a:avLst/>
            <a:gdLst/>
            <a:ahLst/>
            <a:cxnLst/>
            <a:rect l="l" t="t" r="r" b="b"/>
            <a:pathLst>
              <a:path w="2849879" h="1226820">
                <a:moveTo>
                  <a:pt x="0" y="204469"/>
                </a:moveTo>
                <a:lnTo>
                  <a:pt x="5401" y="157594"/>
                </a:lnTo>
                <a:lnTo>
                  <a:pt x="20786" y="114559"/>
                </a:lnTo>
                <a:lnTo>
                  <a:pt x="44926" y="76593"/>
                </a:lnTo>
                <a:lnTo>
                  <a:pt x="76593" y="44926"/>
                </a:lnTo>
                <a:lnTo>
                  <a:pt x="114559" y="20786"/>
                </a:lnTo>
                <a:lnTo>
                  <a:pt x="157594" y="5401"/>
                </a:lnTo>
                <a:lnTo>
                  <a:pt x="204469" y="0"/>
                </a:lnTo>
                <a:lnTo>
                  <a:pt x="2645410" y="0"/>
                </a:lnTo>
                <a:lnTo>
                  <a:pt x="2692285" y="5401"/>
                </a:lnTo>
                <a:lnTo>
                  <a:pt x="2735320" y="20786"/>
                </a:lnTo>
                <a:lnTo>
                  <a:pt x="2773286" y="44926"/>
                </a:lnTo>
                <a:lnTo>
                  <a:pt x="2804953" y="76593"/>
                </a:lnTo>
                <a:lnTo>
                  <a:pt x="2829093" y="114559"/>
                </a:lnTo>
                <a:lnTo>
                  <a:pt x="2844478" y="157594"/>
                </a:lnTo>
                <a:lnTo>
                  <a:pt x="2849880" y="204469"/>
                </a:lnTo>
                <a:lnTo>
                  <a:pt x="2849880" y="1022350"/>
                </a:lnTo>
                <a:lnTo>
                  <a:pt x="2844478" y="1069225"/>
                </a:lnTo>
                <a:lnTo>
                  <a:pt x="2829093" y="1112260"/>
                </a:lnTo>
                <a:lnTo>
                  <a:pt x="2804953" y="1150226"/>
                </a:lnTo>
                <a:lnTo>
                  <a:pt x="2773286" y="1181893"/>
                </a:lnTo>
                <a:lnTo>
                  <a:pt x="2735320" y="1206033"/>
                </a:lnTo>
                <a:lnTo>
                  <a:pt x="2692285" y="1221418"/>
                </a:lnTo>
                <a:lnTo>
                  <a:pt x="2645410" y="1226819"/>
                </a:lnTo>
                <a:lnTo>
                  <a:pt x="204469" y="1226819"/>
                </a:lnTo>
                <a:lnTo>
                  <a:pt x="157594" y="1221418"/>
                </a:lnTo>
                <a:lnTo>
                  <a:pt x="114559" y="1206033"/>
                </a:lnTo>
                <a:lnTo>
                  <a:pt x="76593" y="1181893"/>
                </a:lnTo>
                <a:lnTo>
                  <a:pt x="44926" y="1150226"/>
                </a:lnTo>
                <a:lnTo>
                  <a:pt x="20786" y="1112260"/>
                </a:lnTo>
                <a:lnTo>
                  <a:pt x="5401" y="1069225"/>
                </a:lnTo>
                <a:lnTo>
                  <a:pt x="0" y="1022350"/>
                </a:lnTo>
                <a:lnTo>
                  <a:pt x="0" y="204469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77667" y="3302508"/>
            <a:ext cx="351790" cy="76200"/>
          </a:xfrm>
          <a:custGeom>
            <a:avLst/>
            <a:gdLst/>
            <a:ahLst/>
            <a:cxnLst/>
            <a:rect l="l" t="t" r="r" b="b"/>
            <a:pathLst>
              <a:path w="35178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5178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51789" h="76200">
                <a:moveTo>
                  <a:pt x="35140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51408" y="44450"/>
                </a:lnTo>
                <a:lnTo>
                  <a:pt x="3514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0071" y="2034539"/>
            <a:ext cx="76200" cy="180975"/>
          </a:xfrm>
          <a:custGeom>
            <a:avLst/>
            <a:gdLst/>
            <a:ahLst/>
            <a:cxnLst/>
            <a:rect l="l" t="t" r="r" b="b"/>
            <a:pathLst>
              <a:path w="76200" h="180975">
                <a:moveTo>
                  <a:pt x="31750" y="104775"/>
                </a:moveTo>
                <a:lnTo>
                  <a:pt x="0" y="104775"/>
                </a:lnTo>
                <a:lnTo>
                  <a:pt x="38100" y="180975"/>
                </a:lnTo>
                <a:lnTo>
                  <a:pt x="69850" y="117475"/>
                </a:lnTo>
                <a:lnTo>
                  <a:pt x="31750" y="117475"/>
                </a:lnTo>
                <a:lnTo>
                  <a:pt x="31750" y="104775"/>
                </a:lnTo>
                <a:close/>
              </a:path>
              <a:path w="76200" h="180975">
                <a:moveTo>
                  <a:pt x="44450" y="0"/>
                </a:moveTo>
                <a:lnTo>
                  <a:pt x="31750" y="0"/>
                </a:lnTo>
                <a:lnTo>
                  <a:pt x="31750" y="117475"/>
                </a:lnTo>
                <a:lnTo>
                  <a:pt x="44450" y="117475"/>
                </a:lnTo>
                <a:lnTo>
                  <a:pt x="44450" y="0"/>
                </a:lnTo>
                <a:close/>
              </a:path>
              <a:path w="76200" h="180975">
                <a:moveTo>
                  <a:pt x="76200" y="104775"/>
                </a:moveTo>
                <a:lnTo>
                  <a:pt x="44450" y="104775"/>
                </a:lnTo>
                <a:lnTo>
                  <a:pt x="44450" y="117475"/>
                </a:lnTo>
                <a:lnTo>
                  <a:pt x="69850" y="117475"/>
                </a:lnTo>
                <a:lnTo>
                  <a:pt x="76200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28132" y="1685544"/>
            <a:ext cx="752856" cy="275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732779" y="1279144"/>
            <a:ext cx="56578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([],</a:t>
            </a:r>
            <a:r>
              <a:rPr dirty="0" sz="2000" spc="-10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0)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97507" y="3172586"/>
            <a:ext cx="1130935" cy="662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([4],</a:t>
            </a:r>
            <a:r>
              <a:rPr dirty="0" sz="2000" spc="-11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4)</a:t>
            </a:r>
            <a:endParaRPr sz="2000">
              <a:latin typeface="Tw Cen MT"/>
              <a:cs typeface="Tw Cen MT"/>
            </a:endParaRPr>
          </a:p>
          <a:p>
            <a:pPr marL="438784">
              <a:lnSpc>
                <a:spcPct val="100000"/>
              </a:lnSpc>
              <a:spcBef>
                <a:spcPts val="285"/>
              </a:spcBef>
            </a:pPr>
            <a:r>
              <a:rPr dirty="0" sz="2000" spc="-5">
                <a:solidFill>
                  <a:srgbClr val="64757C"/>
                </a:solidFill>
                <a:latin typeface="Tw Cen MT"/>
                <a:cs typeface="Tw Cen MT"/>
              </a:rPr>
              <a:t>([3],</a:t>
            </a:r>
            <a:r>
              <a:rPr dirty="0" sz="2000" spc="-110">
                <a:solidFill>
                  <a:srgbClr val="64757C"/>
                </a:solidFill>
                <a:latin typeface="Tw Cen MT"/>
                <a:cs typeface="Tw Cen MT"/>
              </a:rPr>
              <a:t> </a:t>
            </a:r>
            <a:r>
              <a:rPr dirty="0" sz="2000">
                <a:solidFill>
                  <a:srgbClr val="64757C"/>
                </a:solidFill>
                <a:latin typeface="Tw Cen MT"/>
                <a:cs typeface="Tw Cen MT"/>
              </a:rPr>
              <a:t>3)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67834" y="375196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3659" y="41137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8713" y="2378836"/>
            <a:ext cx="519430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8285" y="4592573"/>
            <a:ext cx="1268095" cy="719455"/>
          </a:xfrm>
          <a:custGeom>
            <a:avLst/>
            <a:gdLst/>
            <a:ahLst/>
            <a:cxnLst/>
            <a:rect l="l" t="t" r="r" b="b"/>
            <a:pathLst>
              <a:path w="1268095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lnTo>
                  <a:pt x="1148079" y="0"/>
                </a:lnTo>
                <a:lnTo>
                  <a:pt x="1194726" y="9427"/>
                </a:lnTo>
                <a:lnTo>
                  <a:pt x="1232836" y="35131"/>
                </a:lnTo>
                <a:lnTo>
                  <a:pt x="1258540" y="73241"/>
                </a:lnTo>
                <a:lnTo>
                  <a:pt x="1267967" y="119887"/>
                </a:lnTo>
                <a:lnTo>
                  <a:pt x="1267967" y="599439"/>
                </a:lnTo>
                <a:lnTo>
                  <a:pt x="1258540" y="646086"/>
                </a:lnTo>
                <a:lnTo>
                  <a:pt x="1232836" y="684196"/>
                </a:lnTo>
                <a:lnTo>
                  <a:pt x="1194726" y="709900"/>
                </a:lnTo>
                <a:lnTo>
                  <a:pt x="1148079" y="719328"/>
                </a:lnTo>
                <a:lnTo>
                  <a:pt x="119887" y="719328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39"/>
                </a:lnTo>
                <a:lnTo>
                  <a:pt x="0" y="119887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39239" y="5138928"/>
            <a:ext cx="632460" cy="76200"/>
          </a:xfrm>
          <a:custGeom>
            <a:avLst/>
            <a:gdLst/>
            <a:ahLst/>
            <a:cxnLst/>
            <a:rect l="l" t="t" r="r" b="b"/>
            <a:pathLst>
              <a:path w="6324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63246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632460" h="76200">
                <a:moveTo>
                  <a:pt x="63233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32333" y="44450"/>
                </a:lnTo>
                <a:lnTo>
                  <a:pt x="63233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39852" y="4485132"/>
            <a:ext cx="3465829" cy="10668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052320">
              <a:lnSpc>
                <a:spcPct val="100000"/>
              </a:lnSpc>
              <a:spcBef>
                <a:spcPts val="940"/>
              </a:spcBef>
            </a:pPr>
            <a:r>
              <a:rPr dirty="0" sz="2000" spc="-5">
                <a:latin typeface="Tw Cen MT"/>
                <a:cs typeface="Tw Cen MT"/>
              </a:rPr>
              <a:t>([2],</a:t>
            </a:r>
            <a:r>
              <a:rPr dirty="0" sz="2000" spc="-10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2)</a:t>
            </a:r>
            <a:endParaRPr sz="2000">
              <a:latin typeface="Tw Cen MT"/>
              <a:cs typeface="Tw Cen MT"/>
            </a:endParaRPr>
          </a:p>
          <a:p>
            <a:pPr marL="160020">
              <a:lnSpc>
                <a:spcPct val="100000"/>
              </a:lnSpc>
              <a:spcBef>
                <a:spcPts val="585"/>
              </a:spcBef>
              <a:tabLst>
                <a:tab pos="2440305" algn="l"/>
              </a:tabLst>
            </a:pPr>
            <a:r>
              <a:rPr dirty="0" sz="2000">
                <a:latin typeface="Tw Cen MT"/>
                <a:cs typeface="Tw Cen MT"/>
              </a:rPr>
              <a:t>([1,2],</a:t>
            </a:r>
            <a:r>
              <a:rPr dirty="0" sz="2000" spc="-4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	</a:t>
            </a:r>
            <a:r>
              <a:rPr dirty="0" baseline="9722" sz="3000" spc="-7">
                <a:latin typeface="Tw Cen MT"/>
                <a:cs typeface="Tw Cen MT"/>
              </a:rPr>
              <a:t>([1],</a:t>
            </a:r>
            <a:r>
              <a:rPr dirty="0" baseline="9722" sz="3000" spc="-165">
                <a:latin typeface="Tw Cen MT"/>
                <a:cs typeface="Tw Cen MT"/>
              </a:rPr>
              <a:t> </a:t>
            </a:r>
            <a:r>
              <a:rPr dirty="0" baseline="9722" sz="3000">
                <a:latin typeface="Tw Cen MT"/>
                <a:cs typeface="Tw Cen MT"/>
              </a:rPr>
              <a:t>1)</a:t>
            </a:r>
            <a:endParaRPr baseline="9722" sz="30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9852" y="4485132"/>
            <a:ext cx="3465829" cy="1066800"/>
          </a:xfrm>
          <a:custGeom>
            <a:avLst/>
            <a:gdLst/>
            <a:ahLst/>
            <a:cxnLst/>
            <a:rect l="l" t="t" r="r" b="b"/>
            <a:pathLst>
              <a:path w="3465829" h="1066800">
                <a:moveTo>
                  <a:pt x="0" y="1066800"/>
                </a:moveTo>
                <a:lnTo>
                  <a:pt x="3465576" y="1066800"/>
                </a:lnTo>
                <a:lnTo>
                  <a:pt x="3465576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44801" y="3169157"/>
            <a:ext cx="1268095" cy="721360"/>
          </a:xfrm>
          <a:custGeom>
            <a:avLst/>
            <a:gdLst/>
            <a:ahLst/>
            <a:cxnLst/>
            <a:rect l="l" t="t" r="r" b="b"/>
            <a:pathLst>
              <a:path w="1268095" h="721360">
                <a:moveTo>
                  <a:pt x="0" y="120141"/>
                </a:moveTo>
                <a:lnTo>
                  <a:pt x="9449" y="73402"/>
                </a:lnTo>
                <a:lnTo>
                  <a:pt x="35210" y="35210"/>
                </a:lnTo>
                <a:lnTo>
                  <a:pt x="73402" y="9449"/>
                </a:lnTo>
                <a:lnTo>
                  <a:pt x="120142" y="0"/>
                </a:lnTo>
                <a:lnTo>
                  <a:pt x="1147826" y="0"/>
                </a:lnTo>
                <a:lnTo>
                  <a:pt x="1194565" y="9449"/>
                </a:lnTo>
                <a:lnTo>
                  <a:pt x="1232757" y="35210"/>
                </a:lnTo>
                <a:lnTo>
                  <a:pt x="1258518" y="73402"/>
                </a:lnTo>
                <a:lnTo>
                  <a:pt x="1267968" y="120141"/>
                </a:lnTo>
                <a:lnTo>
                  <a:pt x="1267968" y="600709"/>
                </a:lnTo>
                <a:lnTo>
                  <a:pt x="1258518" y="647449"/>
                </a:lnTo>
                <a:lnTo>
                  <a:pt x="1232757" y="685641"/>
                </a:lnTo>
                <a:lnTo>
                  <a:pt x="1194565" y="711402"/>
                </a:lnTo>
                <a:lnTo>
                  <a:pt x="1147826" y="720851"/>
                </a:lnTo>
                <a:lnTo>
                  <a:pt x="120142" y="720851"/>
                </a:lnTo>
                <a:lnTo>
                  <a:pt x="73402" y="711402"/>
                </a:lnTo>
                <a:lnTo>
                  <a:pt x="35210" y="685641"/>
                </a:lnTo>
                <a:lnTo>
                  <a:pt x="9449" y="647449"/>
                </a:lnTo>
                <a:lnTo>
                  <a:pt x="0" y="600709"/>
                </a:lnTo>
                <a:lnTo>
                  <a:pt x="0" y="120141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899920" y="3176778"/>
            <a:ext cx="1128395" cy="65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([4],</a:t>
            </a:r>
            <a:r>
              <a:rPr dirty="0" sz="2000" spc="-10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4)</a:t>
            </a:r>
            <a:endParaRPr sz="2000">
              <a:latin typeface="Tw Cen MT"/>
              <a:cs typeface="Tw Cen MT"/>
            </a:endParaRPr>
          </a:p>
          <a:p>
            <a:pPr marL="436245">
              <a:lnSpc>
                <a:spcPct val="100000"/>
              </a:lnSpc>
              <a:spcBef>
                <a:spcPts val="250"/>
              </a:spcBef>
            </a:pPr>
            <a:r>
              <a:rPr dirty="0" sz="2000" spc="-5">
                <a:latin typeface="Tw Cen MT"/>
                <a:cs typeface="Tw Cen MT"/>
              </a:rPr>
              <a:t>([3],</a:t>
            </a:r>
            <a:r>
              <a:rPr dirty="0" sz="2000" spc="-11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55419" y="3717035"/>
            <a:ext cx="272415" cy="76200"/>
          </a:xfrm>
          <a:custGeom>
            <a:avLst/>
            <a:gdLst/>
            <a:ahLst/>
            <a:cxnLst/>
            <a:rect l="l" t="t" r="r" b="b"/>
            <a:pathLst>
              <a:path w="272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7241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72414" h="76200">
                <a:moveTo>
                  <a:pt x="27203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72034" y="44450"/>
                </a:lnTo>
                <a:lnTo>
                  <a:pt x="27203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99668" y="3560826"/>
            <a:ext cx="899794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([3,4],</a:t>
            </a:r>
            <a:r>
              <a:rPr dirty="0" sz="2000" spc="-13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7)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67834" y="375196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3659" y="41137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8713" y="2378836"/>
            <a:ext cx="519430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8285" y="4592573"/>
            <a:ext cx="1268095" cy="719455"/>
          </a:xfrm>
          <a:custGeom>
            <a:avLst/>
            <a:gdLst/>
            <a:ahLst/>
            <a:cxnLst/>
            <a:rect l="l" t="t" r="r" b="b"/>
            <a:pathLst>
              <a:path w="1268095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lnTo>
                  <a:pt x="1148079" y="0"/>
                </a:lnTo>
                <a:lnTo>
                  <a:pt x="1194726" y="9427"/>
                </a:lnTo>
                <a:lnTo>
                  <a:pt x="1232836" y="35131"/>
                </a:lnTo>
                <a:lnTo>
                  <a:pt x="1258540" y="73241"/>
                </a:lnTo>
                <a:lnTo>
                  <a:pt x="1267967" y="119887"/>
                </a:lnTo>
                <a:lnTo>
                  <a:pt x="1267967" y="599439"/>
                </a:lnTo>
                <a:lnTo>
                  <a:pt x="1258540" y="646086"/>
                </a:lnTo>
                <a:lnTo>
                  <a:pt x="1232836" y="684196"/>
                </a:lnTo>
                <a:lnTo>
                  <a:pt x="1194726" y="709900"/>
                </a:lnTo>
                <a:lnTo>
                  <a:pt x="1148079" y="719328"/>
                </a:lnTo>
                <a:lnTo>
                  <a:pt x="119887" y="719328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39"/>
                </a:lnTo>
                <a:lnTo>
                  <a:pt x="0" y="119887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98091" y="4485132"/>
            <a:ext cx="2307590" cy="10668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894080">
              <a:lnSpc>
                <a:spcPct val="100000"/>
              </a:lnSpc>
              <a:spcBef>
                <a:spcPts val="940"/>
              </a:spcBef>
            </a:pPr>
            <a:r>
              <a:rPr dirty="0" sz="2000" spc="-5">
                <a:latin typeface="Tw Cen MT"/>
                <a:cs typeface="Tw Cen MT"/>
              </a:rPr>
              <a:t>([2],</a:t>
            </a:r>
            <a:r>
              <a:rPr dirty="0" sz="2000" spc="-10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2)</a:t>
            </a:r>
            <a:endParaRPr sz="2000">
              <a:latin typeface="Tw Cen MT"/>
              <a:cs typeface="Tw Cen MT"/>
            </a:endParaRPr>
          </a:p>
          <a:p>
            <a:pPr marL="1282065">
              <a:lnSpc>
                <a:spcPct val="100000"/>
              </a:lnSpc>
              <a:spcBef>
                <a:spcPts val="210"/>
              </a:spcBef>
            </a:pPr>
            <a:r>
              <a:rPr dirty="0" sz="2000" spc="-5">
                <a:latin typeface="Tw Cen MT"/>
                <a:cs typeface="Tw Cen MT"/>
              </a:rPr>
              <a:t>([1],</a:t>
            </a:r>
            <a:r>
              <a:rPr dirty="0" sz="2000" spc="-11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1)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39239" y="5138928"/>
            <a:ext cx="632460" cy="76200"/>
          </a:xfrm>
          <a:custGeom>
            <a:avLst/>
            <a:gdLst/>
            <a:ahLst/>
            <a:cxnLst/>
            <a:rect l="l" t="t" r="r" b="b"/>
            <a:pathLst>
              <a:path w="6324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63246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632460" h="76200">
                <a:moveTo>
                  <a:pt x="63233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632333" y="44450"/>
                </a:lnTo>
                <a:lnTo>
                  <a:pt x="632333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87781" y="4983733"/>
            <a:ext cx="899794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([1,2],</a:t>
            </a:r>
            <a:r>
              <a:rPr dirty="0" sz="2000" spc="-14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98091" y="4485132"/>
            <a:ext cx="2307590" cy="1066800"/>
          </a:xfrm>
          <a:custGeom>
            <a:avLst/>
            <a:gdLst/>
            <a:ahLst/>
            <a:cxnLst/>
            <a:rect l="l" t="t" r="r" b="b"/>
            <a:pathLst>
              <a:path w="2307590" h="1066800">
                <a:moveTo>
                  <a:pt x="0" y="1066800"/>
                </a:moveTo>
                <a:lnTo>
                  <a:pt x="2307336" y="1066800"/>
                </a:lnTo>
                <a:lnTo>
                  <a:pt x="2307336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44801" y="3169157"/>
            <a:ext cx="1268095" cy="721360"/>
          </a:xfrm>
          <a:custGeom>
            <a:avLst/>
            <a:gdLst/>
            <a:ahLst/>
            <a:cxnLst/>
            <a:rect l="l" t="t" r="r" b="b"/>
            <a:pathLst>
              <a:path w="1268095" h="721360">
                <a:moveTo>
                  <a:pt x="0" y="120141"/>
                </a:moveTo>
                <a:lnTo>
                  <a:pt x="9449" y="73402"/>
                </a:lnTo>
                <a:lnTo>
                  <a:pt x="35210" y="35210"/>
                </a:lnTo>
                <a:lnTo>
                  <a:pt x="73402" y="9449"/>
                </a:lnTo>
                <a:lnTo>
                  <a:pt x="120142" y="0"/>
                </a:lnTo>
                <a:lnTo>
                  <a:pt x="1147826" y="0"/>
                </a:lnTo>
                <a:lnTo>
                  <a:pt x="1194565" y="9449"/>
                </a:lnTo>
                <a:lnTo>
                  <a:pt x="1232757" y="35210"/>
                </a:lnTo>
                <a:lnTo>
                  <a:pt x="1258518" y="73402"/>
                </a:lnTo>
                <a:lnTo>
                  <a:pt x="1267968" y="120141"/>
                </a:lnTo>
                <a:lnTo>
                  <a:pt x="1267968" y="600709"/>
                </a:lnTo>
                <a:lnTo>
                  <a:pt x="1258518" y="647449"/>
                </a:lnTo>
                <a:lnTo>
                  <a:pt x="1232757" y="685641"/>
                </a:lnTo>
                <a:lnTo>
                  <a:pt x="1194565" y="711402"/>
                </a:lnTo>
                <a:lnTo>
                  <a:pt x="1147826" y="720851"/>
                </a:lnTo>
                <a:lnTo>
                  <a:pt x="120142" y="720851"/>
                </a:lnTo>
                <a:lnTo>
                  <a:pt x="73402" y="711402"/>
                </a:lnTo>
                <a:lnTo>
                  <a:pt x="35210" y="685641"/>
                </a:lnTo>
                <a:lnTo>
                  <a:pt x="9449" y="647449"/>
                </a:lnTo>
                <a:lnTo>
                  <a:pt x="0" y="600709"/>
                </a:lnTo>
                <a:lnTo>
                  <a:pt x="0" y="120141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21891" y="3031235"/>
            <a:ext cx="1803400" cy="1066800"/>
          </a:xfrm>
          <a:prstGeom prst="rect">
            <a:avLst/>
          </a:prstGeom>
        </p:spPr>
        <p:txBody>
          <a:bodyPr wrap="square" lIns="0" tIns="145415" rIns="0" bIns="0" rtlCol="0" vert="horz">
            <a:spAutoFit/>
          </a:bodyPr>
          <a:lstStyle/>
          <a:p>
            <a:pPr marL="490220">
              <a:lnSpc>
                <a:spcPct val="100000"/>
              </a:lnSpc>
              <a:spcBef>
                <a:spcPts val="1145"/>
              </a:spcBef>
            </a:pPr>
            <a:r>
              <a:rPr dirty="0" sz="2000" spc="-5">
                <a:latin typeface="Tw Cen MT"/>
                <a:cs typeface="Tw Cen MT"/>
              </a:rPr>
              <a:t>([4],</a:t>
            </a:r>
            <a:r>
              <a:rPr dirty="0" sz="2000" spc="-10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4)</a:t>
            </a:r>
            <a:endParaRPr sz="2000">
              <a:latin typeface="Tw Cen MT"/>
              <a:cs typeface="Tw Cen MT"/>
            </a:endParaRPr>
          </a:p>
          <a:p>
            <a:pPr marL="914400">
              <a:lnSpc>
                <a:spcPct val="100000"/>
              </a:lnSpc>
              <a:spcBef>
                <a:spcPts val="250"/>
              </a:spcBef>
            </a:pPr>
            <a:r>
              <a:rPr dirty="0" sz="2000" spc="-5">
                <a:latin typeface="Tw Cen MT"/>
                <a:cs typeface="Tw Cen MT"/>
              </a:rPr>
              <a:t>([3],</a:t>
            </a:r>
            <a:r>
              <a:rPr dirty="0" sz="2000" spc="-11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55419" y="3717035"/>
            <a:ext cx="272415" cy="76200"/>
          </a:xfrm>
          <a:custGeom>
            <a:avLst/>
            <a:gdLst/>
            <a:ahLst/>
            <a:cxnLst/>
            <a:rect l="l" t="t" r="r" b="b"/>
            <a:pathLst>
              <a:path w="272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7241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72414" h="76200">
                <a:moveTo>
                  <a:pt x="27203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72034" y="44450"/>
                </a:lnTo>
                <a:lnTo>
                  <a:pt x="27203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99668" y="3560826"/>
            <a:ext cx="899794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([3,4],</a:t>
            </a:r>
            <a:r>
              <a:rPr dirty="0" sz="2000" spc="-13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7)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21891" y="3031235"/>
            <a:ext cx="1803400" cy="1066800"/>
          </a:xfrm>
          <a:custGeom>
            <a:avLst/>
            <a:gdLst/>
            <a:ahLst/>
            <a:cxnLst/>
            <a:rect l="l" t="t" r="r" b="b"/>
            <a:pathLst>
              <a:path w="1803400" h="1066800">
                <a:moveTo>
                  <a:pt x="0" y="1066800"/>
                </a:moveTo>
                <a:lnTo>
                  <a:pt x="1802892" y="1066800"/>
                </a:lnTo>
                <a:lnTo>
                  <a:pt x="1802892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32993" y="3486150"/>
            <a:ext cx="1268095" cy="1965960"/>
          </a:xfrm>
          <a:custGeom>
            <a:avLst/>
            <a:gdLst/>
            <a:ahLst/>
            <a:cxnLst/>
            <a:rect l="l" t="t" r="r" b="b"/>
            <a:pathLst>
              <a:path w="1268095" h="1965960">
                <a:moveTo>
                  <a:pt x="0" y="211327"/>
                </a:moveTo>
                <a:lnTo>
                  <a:pt x="5581" y="162872"/>
                </a:lnTo>
                <a:lnTo>
                  <a:pt x="21479" y="118391"/>
                </a:lnTo>
                <a:lnTo>
                  <a:pt x="46426" y="79153"/>
                </a:lnTo>
                <a:lnTo>
                  <a:pt x="79153" y="46426"/>
                </a:lnTo>
                <a:lnTo>
                  <a:pt x="118391" y="21479"/>
                </a:lnTo>
                <a:lnTo>
                  <a:pt x="162872" y="5581"/>
                </a:lnTo>
                <a:lnTo>
                  <a:pt x="211328" y="0"/>
                </a:lnTo>
                <a:lnTo>
                  <a:pt x="1056640" y="0"/>
                </a:lnTo>
                <a:lnTo>
                  <a:pt x="1105095" y="5581"/>
                </a:lnTo>
                <a:lnTo>
                  <a:pt x="1149576" y="21479"/>
                </a:lnTo>
                <a:lnTo>
                  <a:pt x="1188814" y="46426"/>
                </a:lnTo>
                <a:lnTo>
                  <a:pt x="1221541" y="79153"/>
                </a:lnTo>
                <a:lnTo>
                  <a:pt x="1246488" y="118391"/>
                </a:lnTo>
                <a:lnTo>
                  <a:pt x="1262386" y="162872"/>
                </a:lnTo>
                <a:lnTo>
                  <a:pt x="1267968" y="211327"/>
                </a:lnTo>
                <a:lnTo>
                  <a:pt x="1267968" y="1754632"/>
                </a:lnTo>
                <a:lnTo>
                  <a:pt x="1262386" y="1803087"/>
                </a:lnTo>
                <a:lnTo>
                  <a:pt x="1246488" y="1847568"/>
                </a:lnTo>
                <a:lnTo>
                  <a:pt x="1221541" y="1886806"/>
                </a:lnTo>
                <a:lnTo>
                  <a:pt x="1188814" y="1919533"/>
                </a:lnTo>
                <a:lnTo>
                  <a:pt x="1149576" y="1944480"/>
                </a:lnTo>
                <a:lnTo>
                  <a:pt x="1105095" y="1960378"/>
                </a:lnTo>
                <a:lnTo>
                  <a:pt x="1056640" y="1965960"/>
                </a:lnTo>
                <a:lnTo>
                  <a:pt x="211328" y="1965960"/>
                </a:lnTo>
                <a:lnTo>
                  <a:pt x="162872" y="1960378"/>
                </a:lnTo>
                <a:lnTo>
                  <a:pt x="118391" y="1944480"/>
                </a:lnTo>
                <a:lnTo>
                  <a:pt x="79153" y="1919533"/>
                </a:lnTo>
                <a:lnTo>
                  <a:pt x="46426" y="1886806"/>
                </a:lnTo>
                <a:lnTo>
                  <a:pt x="21479" y="1847568"/>
                </a:lnTo>
                <a:lnTo>
                  <a:pt x="5581" y="1803087"/>
                </a:lnTo>
                <a:lnTo>
                  <a:pt x="0" y="1754632"/>
                </a:lnTo>
                <a:lnTo>
                  <a:pt x="0" y="211327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67834" y="375196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3659" y="41137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8713" y="2378836"/>
            <a:ext cx="519430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7781" y="4983733"/>
            <a:ext cx="899794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([1,2],</a:t>
            </a:r>
            <a:r>
              <a:rPr dirty="0" sz="2000" spc="-14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668" y="3560826"/>
            <a:ext cx="899794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([3,4],</a:t>
            </a:r>
            <a:r>
              <a:rPr dirty="0" sz="2000" spc="-13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7)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2993" y="3486150"/>
            <a:ext cx="1268095" cy="1965960"/>
          </a:xfrm>
          <a:custGeom>
            <a:avLst/>
            <a:gdLst/>
            <a:ahLst/>
            <a:cxnLst/>
            <a:rect l="l" t="t" r="r" b="b"/>
            <a:pathLst>
              <a:path w="1268095" h="1965960">
                <a:moveTo>
                  <a:pt x="0" y="211327"/>
                </a:moveTo>
                <a:lnTo>
                  <a:pt x="5581" y="162872"/>
                </a:lnTo>
                <a:lnTo>
                  <a:pt x="21479" y="118391"/>
                </a:lnTo>
                <a:lnTo>
                  <a:pt x="46426" y="79153"/>
                </a:lnTo>
                <a:lnTo>
                  <a:pt x="79153" y="46426"/>
                </a:lnTo>
                <a:lnTo>
                  <a:pt x="118391" y="21479"/>
                </a:lnTo>
                <a:lnTo>
                  <a:pt x="162872" y="5581"/>
                </a:lnTo>
                <a:lnTo>
                  <a:pt x="211328" y="0"/>
                </a:lnTo>
                <a:lnTo>
                  <a:pt x="1056640" y="0"/>
                </a:lnTo>
                <a:lnTo>
                  <a:pt x="1105095" y="5581"/>
                </a:lnTo>
                <a:lnTo>
                  <a:pt x="1149576" y="21479"/>
                </a:lnTo>
                <a:lnTo>
                  <a:pt x="1188814" y="46426"/>
                </a:lnTo>
                <a:lnTo>
                  <a:pt x="1221541" y="79153"/>
                </a:lnTo>
                <a:lnTo>
                  <a:pt x="1246488" y="118391"/>
                </a:lnTo>
                <a:lnTo>
                  <a:pt x="1262386" y="162872"/>
                </a:lnTo>
                <a:lnTo>
                  <a:pt x="1267968" y="211327"/>
                </a:lnTo>
                <a:lnTo>
                  <a:pt x="1267968" y="1754632"/>
                </a:lnTo>
                <a:lnTo>
                  <a:pt x="1262386" y="1803087"/>
                </a:lnTo>
                <a:lnTo>
                  <a:pt x="1246488" y="1847568"/>
                </a:lnTo>
                <a:lnTo>
                  <a:pt x="1221541" y="1886806"/>
                </a:lnTo>
                <a:lnTo>
                  <a:pt x="1188814" y="1919533"/>
                </a:lnTo>
                <a:lnTo>
                  <a:pt x="1149576" y="1944480"/>
                </a:lnTo>
                <a:lnTo>
                  <a:pt x="1105095" y="1960378"/>
                </a:lnTo>
                <a:lnTo>
                  <a:pt x="1056640" y="1965960"/>
                </a:lnTo>
                <a:lnTo>
                  <a:pt x="211328" y="1965960"/>
                </a:lnTo>
                <a:lnTo>
                  <a:pt x="162872" y="1960378"/>
                </a:lnTo>
                <a:lnTo>
                  <a:pt x="118391" y="1944480"/>
                </a:lnTo>
                <a:lnTo>
                  <a:pt x="79153" y="1919533"/>
                </a:lnTo>
                <a:lnTo>
                  <a:pt x="46426" y="1886806"/>
                </a:lnTo>
                <a:lnTo>
                  <a:pt x="21479" y="1847568"/>
                </a:lnTo>
                <a:lnTo>
                  <a:pt x="5581" y="1803087"/>
                </a:lnTo>
                <a:lnTo>
                  <a:pt x="0" y="1754632"/>
                </a:lnTo>
                <a:lnTo>
                  <a:pt x="0" y="211327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0702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1153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8250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67834" y="375196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53659" y="41137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18713" y="2378836"/>
            <a:ext cx="519430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54732" y="4055236"/>
            <a:ext cx="899794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([1,2],</a:t>
            </a:r>
            <a:r>
              <a:rPr dirty="0" sz="2000" spc="-14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3)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66925" y="3560826"/>
            <a:ext cx="899794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([3,4],</a:t>
            </a:r>
            <a:r>
              <a:rPr dirty="0" sz="2000" spc="-14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7)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14905" y="3486150"/>
            <a:ext cx="1268095" cy="1071880"/>
          </a:xfrm>
          <a:custGeom>
            <a:avLst/>
            <a:gdLst/>
            <a:ahLst/>
            <a:cxnLst/>
            <a:rect l="l" t="t" r="r" b="b"/>
            <a:pathLst>
              <a:path w="1268095" h="1071879">
                <a:moveTo>
                  <a:pt x="0" y="178562"/>
                </a:moveTo>
                <a:lnTo>
                  <a:pt x="6374" y="131071"/>
                </a:lnTo>
                <a:lnTo>
                  <a:pt x="24365" y="88410"/>
                </a:lnTo>
                <a:lnTo>
                  <a:pt x="52276" y="52276"/>
                </a:lnTo>
                <a:lnTo>
                  <a:pt x="88410" y="24365"/>
                </a:lnTo>
                <a:lnTo>
                  <a:pt x="131071" y="6374"/>
                </a:lnTo>
                <a:lnTo>
                  <a:pt x="178562" y="0"/>
                </a:lnTo>
                <a:lnTo>
                  <a:pt x="1089406" y="0"/>
                </a:lnTo>
                <a:lnTo>
                  <a:pt x="1136852" y="6374"/>
                </a:lnTo>
                <a:lnTo>
                  <a:pt x="1179500" y="24365"/>
                </a:lnTo>
                <a:lnTo>
                  <a:pt x="1215644" y="52276"/>
                </a:lnTo>
                <a:lnTo>
                  <a:pt x="1243574" y="88410"/>
                </a:lnTo>
                <a:lnTo>
                  <a:pt x="1261585" y="131071"/>
                </a:lnTo>
                <a:lnTo>
                  <a:pt x="1267968" y="178562"/>
                </a:lnTo>
                <a:lnTo>
                  <a:pt x="1267968" y="892810"/>
                </a:lnTo>
                <a:lnTo>
                  <a:pt x="1261585" y="940256"/>
                </a:lnTo>
                <a:lnTo>
                  <a:pt x="1243574" y="982904"/>
                </a:lnTo>
                <a:lnTo>
                  <a:pt x="1215643" y="1019048"/>
                </a:lnTo>
                <a:lnTo>
                  <a:pt x="1179500" y="1046978"/>
                </a:lnTo>
                <a:lnTo>
                  <a:pt x="1136852" y="1064989"/>
                </a:lnTo>
                <a:lnTo>
                  <a:pt x="1089406" y="1071372"/>
                </a:lnTo>
                <a:lnTo>
                  <a:pt x="178562" y="1071372"/>
                </a:lnTo>
                <a:lnTo>
                  <a:pt x="131071" y="1064989"/>
                </a:lnTo>
                <a:lnTo>
                  <a:pt x="88410" y="1046978"/>
                </a:lnTo>
                <a:lnTo>
                  <a:pt x="52276" y="1019047"/>
                </a:lnTo>
                <a:lnTo>
                  <a:pt x="24365" y="982904"/>
                </a:lnTo>
                <a:lnTo>
                  <a:pt x="6374" y="940256"/>
                </a:lnTo>
                <a:lnTo>
                  <a:pt x="0" y="892810"/>
                </a:lnTo>
                <a:lnTo>
                  <a:pt x="0" y="178562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97152" y="4411979"/>
            <a:ext cx="272415" cy="76200"/>
          </a:xfrm>
          <a:custGeom>
            <a:avLst/>
            <a:gdLst/>
            <a:ahLst/>
            <a:cxnLst/>
            <a:rect l="l" t="t" r="r" b="b"/>
            <a:pathLst>
              <a:path w="272414" h="76200">
                <a:moveTo>
                  <a:pt x="76199" y="0"/>
                </a:moveTo>
                <a:lnTo>
                  <a:pt x="0" y="38100"/>
                </a:lnTo>
                <a:lnTo>
                  <a:pt x="76199" y="76200"/>
                </a:lnTo>
                <a:lnTo>
                  <a:pt x="76199" y="44450"/>
                </a:lnTo>
                <a:lnTo>
                  <a:pt x="63499" y="44450"/>
                </a:lnTo>
                <a:lnTo>
                  <a:pt x="63499" y="31750"/>
                </a:lnTo>
                <a:lnTo>
                  <a:pt x="76199" y="31750"/>
                </a:lnTo>
                <a:lnTo>
                  <a:pt x="76199" y="0"/>
                </a:lnTo>
                <a:close/>
              </a:path>
              <a:path w="272414" h="76200">
                <a:moveTo>
                  <a:pt x="76199" y="31750"/>
                </a:moveTo>
                <a:lnTo>
                  <a:pt x="63499" y="31750"/>
                </a:lnTo>
                <a:lnTo>
                  <a:pt x="63499" y="44450"/>
                </a:lnTo>
                <a:lnTo>
                  <a:pt x="76199" y="44450"/>
                </a:lnTo>
                <a:lnTo>
                  <a:pt x="76199" y="31750"/>
                </a:lnTo>
                <a:close/>
              </a:path>
              <a:path w="272414" h="76200">
                <a:moveTo>
                  <a:pt x="272034" y="31750"/>
                </a:moveTo>
                <a:lnTo>
                  <a:pt x="76199" y="31750"/>
                </a:lnTo>
                <a:lnTo>
                  <a:pt x="76199" y="44450"/>
                </a:lnTo>
                <a:lnTo>
                  <a:pt x="272034" y="44450"/>
                </a:lnTo>
                <a:lnTo>
                  <a:pt x="27203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5491" y="4255516"/>
            <a:ext cx="143129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([1,2,3,4],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10)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86800" y="3366515"/>
            <a:ext cx="2519680" cy="108077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405"/>
              </a:spcBef>
            </a:pPr>
            <a:r>
              <a:rPr dirty="0" sz="2000" spc="-5">
                <a:latin typeface="Tw Cen MT"/>
                <a:cs typeface="Tw Cen MT"/>
              </a:rPr>
              <a:t>([1,2,3,4],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10)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130040">
              <a:lnSpc>
                <a:spcPct val="100000"/>
              </a:lnSpc>
            </a:pPr>
            <a:r>
              <a:rPr dirty="0"/>
              <a:t>aggregate(identity, </a:t>
            </a:r>
            <a:r>
              <a:rPr dirty="0" i="1">
                <a:solidFill>
                  <a:srgbClr val="FF0000"/>
                </a:solidFill>
                <a:latin typeface="Consolas"/>
                <a:cs typeface="Consolas"/>
              </a:rPr>
              <a:t>seqOp</a:t>
            </a:r>
            <a:r>
              <a:rPr dirty="0"/>
              <a:t>,</a:t>
            </a:r>
            <a:r>
              <a:rPr dirty="0" spc="55"/>
              <a:t> </a:t>
            </a:r>
            <a:r>
              <a:rPr dirty="0" i="1">
                <a:solidFill>
                  <a:srgbClr val="FF0000"/>
                </a:solidFill>
                <a:latin typeface="Consolas"/>
                <a:cs typeface="Consolas"/>
              </a:rPr>
              <a:t>combOp</a:t>
            </a:r>
            <a:r>
              <a:rPr dirty="0"/>
              <a:t>)</a:t>
            </a:r>
          </a:p>
          <a:p>
            <a:pPr marL="3995420">
              <a:lnSpc>
                <a:spcPct val="100000"/>
              </a:lnSpc>
              <a:spcBef>
                <a:spcPts val="715"/>
              </a:spcBef>
            </a:pPr>
            <a:r>
              <a:rPr dirty="0" sz="1800" spc="-5" b="0">
                <a:latin typeface="Tw Cen MT"/>
                <a:cs typeface="Tw Cen MT"/>
              </a:rPr>
              <a:t>Aggregate </a:t>
            </a:r>
            <a:r>
              <a:rPr dirty="0" sz="1800" b="0">
                <a:latin typeface="Tw Cen MT"/>
                <a:cs typeface="Tw Cen MT"/>
              </a:rPr>
              <a:t>all the elements of the RDD</a:t>
            </a:r>
            <a:r>
              <a:rPr dirty="0" sz="1800" spc="-55" b="0">
                <a:latin typeface="Tw Cen MT"/>
                <a:cs typeface="Tw Cen MT"/>
              </a:rPr>
              <a:t> </a:t>
            </a:r>
            <a:r>
              <a:rPr dirty="0" sz="1800" spc="-30" b="0">
                <a:latin typeface="Tw Cen MT"/>
                <a:cs typeface="Tw Cen MT"/>
              </a:rPr>
              <a:t>by:</a:t>
            </a:r>
            <a:endParaRPr sz="1800">
              <a:latin typeface="Tw Cen MT"/>
              <a:cs typeface="Tw Cen MT"/>
            </a:endParaRPr>
          </a:p>
          <a:p>
            <a:pPr marL="4262120" indent="-140335">
              <a:lnSpc>
                <a:spcPct val="100000"/>
              </a:lnSpc>
              <a:buChar char="-"/>
              <a:tabLst>
                <a:tab pos="4262755" algn="l"/>
              </a:tabLst>
            </a:pPr>
            <a:r>
              <a:rPr dirty="0" sz="1800" spc="-5" b="0">
                <a:latin typeface="Tw Cen MT"/>
                <a:cs typeface="Tw Cen MT"/>
              </a:rPr>
              <a:t>applying </a:t>
            </a:r>
            <a:r>
              <a:rPr dirty="0" sz="1800" b="0">
                <a:latin typeface="Tw Cen MT"/>
                <a:cs typeface="Tw Cen MT"/>
              </a:rPr>
              <a:t>a user </a:t>
            </a:r>
            <a:r>
              <a:rPr dirty="0" sz="1800" spc="-5" b="0">
                <a:latin typeface="Tw Cen MT"/>
                <a:cs typeface="Tw Cen MT"/>
              </a:rPr>
              <a:t>function </a:t>
            </a:r>
            <a:r>
              <a:rPr dirty="0" sz="1800" b="0">
                <a:latin typeface="Tw Cen MT"/>
                <a:cs typeface="Tw Cen MT"/>
              </a:rPr>
              <a:t>to combine elements with </a:t>
            </a:r>
            <a:r>
              <a:rPr dirty="0" sz="1800" spc="-5" b="0">
                <a:latin typeface="Tw Cen MT"/>
                <a:cs typeface="Tw Cen MT"/>
              </a:rPr>
              <a:t>user-supplied</a:t>
            </a:r>
            <a:r>
              <a:rPr dirty="0" sz="1800" spc="-45" b="0">
                <a:latin typeface="Tw Cen MT"/>
                <a:cs typeface="Tw Cen MT"/>
              </a:rPr>
              <a:t> </a:t>
            </a:r>
            <a:r>
              <a:rPr dirty="0" sz="1800" spc="-5" b="0">
                <a:latin typeface="Tw Cen MT"/>
                <a:cs typeface="Tw Cen MT"/>
              </a:rPr>
              <a:t>objects,</a:t>
            </a:r>
            <a:endParaRPr sz="1800">
              <a:latin typeface="Tw Cen MT"/>
              <a:cs typeface="Tw Cen MT"/>
            </a:endParaRPr>
          </a:p>
          <a:p>
            <a:pPr marL="4262120" indent="-140335">
              <a:lnSpc>
                <a:spcPct val="100000"/>
              </a:lnSpc>
              <a:buChar char="-"/>
              <a:tabLst>
                <a:tab pos="4262755" algn="l"/>
              </a:tabLst>
            </a:pPr>
            <a:r>
              <a:rPr dirty="0" sz="1800" b="0">
                <a:latin typeface="Tw Cen MT"/>
                <a:cs typeface="Tw Cen MT"/>
              </a:rPr>
              <a:t>then </a:t>
            </a:r>
            <a:r>
              <a:rPr dirty="0" sz="1800" spc="-5" b="0">
                <a:latin typeface="Tw Cen MT"/>
                <a:cs typeface="Tw Cen MT"/>
              </a:rPr>
              <a:t>combining </a:t>
            </a:r>
            <a:r>
              <a:rPr dirty="0" sz="1800" b="0">
                <a:latin typeface="Tw Cen MT"/>
                <a:cs typeface="Tw Cen MT"/>
              </a:rPr>
              <a:t>those </a:t>
            </a:r>
            <a:r>
              <a:rPr dirty="0" sz="1800" spc="-5" b="0">
                <a:latin typeface="Tw Cen MT"/>
                <a:cs typeface="Tw Cen MT"/>
              </a:rPr>
              <a:t>user-defined </a:t>
            </a:r>
            <a:r>
              <a:rPr dirty="0" sz="1800" b="0">
                <a:latin typeface="Tw Cen MT"/>
                <a:cs typeface="Tw Cen MT"/>
              </a:rPr>
              <a:t>results via a second user</a:t>
            </a:r>
            <a:r>
              <a:rPr dirty="0" sz="1800" spc="-70" b="0">
                <a:latin typeface="Tw Cen MT"/>
                <a:cs typeface="Tw Cen MT"/>
              </a:rPr>
              <a:t> </a:t>
            </a:r>
            <a:r>
              <a:rPr dirty="0" sz="1800" b="0">
                <a:latin typeface="Tw Cen MT"/>
                <a:cs typeface="Tw Cen MT"/>
              </a:rPr>
              <a:t>function,</a:t>
            </a:r>
            <a:endParaRPr sz="1800">
              <a:latin typeface="Tw Cen MT"/>
              <a:cs typeface="Tw Cen MT"/>
            </a:endParaRPr>
          </a:p>
          <a:p>
            <a:pPr marL="4262120" indent="-140335">
              <a:lnSpc>
                <a:spcPct val="100000"/>
              </a:lnSpc>
              <a:buChar char="-"/>
              <a:tabLst>
                <a:tab pos="4262755" algn="l"/>
              </a:tabLst>
            </a:pPr>
            <a:r>
              <a:rPr dirty="0" sz="1800" b="0">
                <a:latin typeface="Tw Cen MT"/>
                <a:cs typeface="Tw Cen MT"/>
              </a:rPr>
              <a:t>and finally returning a </a:t>
            </a:r>
            <a:r>
              <a:rPr dirty="0" sz="1800" spc="-5" b="0">
                <a:latin typeface="Tw Cen MT"/>
                <a:cs typeface="Tw Cen MT"/>
              </a:rPr>
              <a:t>result </a:t>
            </a:r>
            <a:r>
              <a:rPr dirty="0" sz="1800" b="0">
                <a:latin typeface="Tw Cen MT"/>
                <a:cs typeface="Tw Cen MT"/>
              </a:rPr>
              <a:t>to the</a:t>
            </a:r>
            <a:r>
              <a:rPr dirty="0" sz="1800" spc="-35" b="0">
                <a:latin typeface="Tw Cen MT"/>
                <a:cs typeface="Tw Cen MT"/>
              </a:rPr>
              <a:t> </a:t>
            </a:r>
            <a:r>
              <a:rPr dirty="0" sz="1800" spc="-25" b="0">
                <a:latin typeface="Tw Cen MT"/>
                <a:cs typeface="Tw Cen MT"/>
              </a:rPr>
              <a:t>driver.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459" y="4354067"/>
            <a:ext cx="563880" cy="563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62633" y="4124197"/>
            <a:ext cx="603186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seqOp </a:t>
            </a:r>
            <a:r>
              <a:rPr dirty="0" sz="1400">
                <a:latin typeface="Consolas"/>
                <a:cs typeface="Consolas"/>
              </a:rPr>
              <a:t>= lambda data, item: (data[0] + </a:t>
            </a:r>
            <a:r>
              <a:rPr dirty="0" sz="1400" spc="5">
                <a:latin typeface="Consolas"/>
                <a:cs typeface="Consolas"/>
              </a:rPr>
              <a:t>[item], </a:t>
            </a:r>
            <a:r>
              <a:rPr dirty="0" sz="1400">
                <a:latin typeface="Consolas"/>
                <a:cs typeface="Consolas"/>
              </a:rPr>
              <a:t>data[1] +</a:t>
            </a:r>
            <a:r>
              <a:rPr dirty="0" sz="1400" spc="114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item)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combOp </a:t>
            </a:r>
            <a:r>
              <a:rPr dirty="0" sz="1400">
                <a:latin typeface="Consolas"/>
                <a:cs typeface="Consolas"/>
              </a:rPr>
              <a:t>= lambda d1, </a:t>
            </a:r>
            <a:r>
              <a:rPr dirty="0" sz="1400" spc="5">
                <a:latin typeface="Consolas"/>
                <a:cs typeface="Consolas"/>
              </a:rPr>
              <a:t>d2: </a:t>
            </a:r>
            <a:r>
              <a:rPr dirty="0" sz="1400">
                <a:latin typeface="Consolas"/>
                <a:cs typeface="Consolas"/>
              </a:rPr>
              <a:t>(d1[0] + d2[0], d1[1] +</a:t>
            </a:r>
            <a:r>
              <a:rPr dirty="0" sz="1400" spc="10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d2[1])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2633" y="4764278"/>
            <a:ext cx="386397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sc.parallelize([1,2,3,4])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.aggregate(([], </a:t>
            </a:r>
            <a:r>
              <a:rPr dirty="0" sz="1400" spc="5">
                <a:latin typeface="Consolas"/>
                <a:cs typeface="Consolas"/>
              </a:rPr>
              <a:t>0), </a:t>
            </a:r>
            <a:r>
              <a:rPr dirty="0" sz="1400" spc="5" b="1" i="1">
                <a:solidFill>
                  <a:srgbClr val="FF0000"/>
                </a:solidFill>
                <a:latin typeface="Consolas"/>
                <a:cs typeface="Consolas"/>
              </a:rPr>
              <a:t>seqOp</a:t>
            </a:r>
            <a:r>
              <a:rPr dirty="0" sz="1400" spc="5">
                <a:latin typeface="Consolas"/>
                <a:cs typeface="Consolas"/>
              </a:rPr>
              <a:t>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combOp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2633" y="5404611"/>
            <a:ext cx="81280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03172" y="871982"/>
            <a:ext cx="2162810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800" spc="40">
                <a:solidFill>
                  <a:srgbClr val="0D0D0D"/>
                </a:solidFill>
                <a:latin typeface="Tw Cen MT Condensed"/>
                <a:cs typeface="Tw Cen MT Condensed"/>
              </a:rPr>
              <a:t>AGGREGATE</a:t>
            </a:r>
            <a:endParaRPr sz="4800">
              <a:latin typeface="Tw Cen MT Condensed"/>
              <a:cs typeface="Tw Cen MT Condense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29828" y="626363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524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14431" y="1225296"/>
            <a:ext cx="629412" cy="403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25973" y="939546"/>
            <a:ext cx="1972310" cy="967740"/>
          </a:xfrm>
          <a:custGeom>
            <a:avLst/>
            <a:gdLst/>
            <a:ahLst/>
            <a:cxnLst/>
            <a:rect l="l" t="t" r="r" b="b"/>
            <a:pathLst>
              <a:path w="1972309" h="967739">
                <a:moveTo>
                  <a:pt x="0" y="161289"/>
                </a:moveTo>
                <a:lnTo>
                  <a:pt x="5764" y="118430"/>
                </a:lnTo>
                <a:lnTo>
                  <a:pt x="22032" y="79906"/>
                </a:lnTo>
                <a:lnTo>
                  <a:pt x="47259" y="47259"/>
                </a:lnTo>
                <a:lnTo>
                  <a:pt x="79906" y="22032"/>
                </a:lnTo>
                <a:lnTo>
                  <a:pt x="118430" y="5764"/>
                </a:lnTo>
                <a:lnTo>
                  <a:pt x="161289" y="0"/>
                </a:lnTo>
                <a:lnTo>
                  <a:pt x="1810766" y="0"/>
                </a:lnTo>
                <a:lnTo>
                  <a:pt x="1853625" y="5764"/>
                </a:lnTo>
                <a:lnTo>
                  <a:pt x="1892149" y="22032"/>
                </a:lnTo>
                <a:lnTo>
                  <a:pt x="1924796" y="47259"/>
                </a:lnTo>
                <a:lnTo>
                  <a:pt x="1950023" y="79906"/>
                </a:lnTo>
                <a:lnTo>
                  <a:pt x="1966291" y="118430"/>
                </a:lnTo>
                <a:lnTo>
                  <a:pt x="1972055" y="161289"/>
                </a:lnTo>
                <a:lnTo>
                  <a:pt x="1972055" y="806450"/>
                </a:lnTo>
                <a:lnTo>
                  <a:pt x="1966291" y="849309"/>
                </a:lnTo>
                <a:lnTo>
                  <a:pt x="1950023" y="887833"/>
                </a:lnTo>
                <a:lnTo>
                  <a:pt x="1924796" y="920480"/>
                </a:lnTo>
                <a:lnTo>
                  <a:pt x="1892149" y="945707"/>
                </a:lnTo>
                <a:lnTo>
                  <a:pt x="1853625" y="961975"/>
                </a:lnTo>
                <a:lnTo>
                  <a:pt x="1810766" y="967739"/>
                </a:lnTo>
                <a:lnTo>
                  <a:pt x="161289" y="967739"/>
                </a:lnTo>
                <a:lnTo>
                  <a:pt x="118430" y="961975"/>
                </a:lnTo>
                <a:lnTo>
                  <a:pt x="79906" y="945707"/>
                </a:lnTo>
                <a:lnTo>
                  <a:pt x="47259" y="920480"/>
                </a:lnTo>
                <a:lnTo>
                  <a:pt x="22032" y="887833"/>
                </a:lnTo>
                <a:lnTo>
                  <a:pt x="5764" y="849309"/>
                </a:lnTo>
                <a:lnTo>
                  <a:pt x="0" y="806450"/>
                </a:lnTo>
                <a:lnTo>
                  <a:pt x="0" y="161289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52306" y="924814"/>
            <a:ext cx="502920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400">
                <a:latin typeface="Consolas"/>
                <a:cs typeface="Consolas"/>
              </a:rPr>
              <a:t>***</a:t>
            </a:r>
            <a:endParaRPr sz="2400">
              <a:latin typeface="Consolas"/>
              <a:cs typeface="Consolas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07408" y="327659"/>
          <a:ext cx="2654300" cy="1507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191"/>
                <a:gridCol w="387096"/>
                <a:gridCol w="1063752"/>
                <a:gridCol w="393192"/>
                <a:gridCol w="387096"/>
              </a:tblGrid>
              <a:tr h="362711">
                <a:tc gridSpan="3">
                  <a:txBody>
                    <a:bodyPr/>
                    <a:lstStyle/>
                    <a:p>
                      <a:pPr marL="64769">
                        <a:lnSpc>
                          <a:spcPts val="2590"/>
                        </a:lnSpc>
                      </a:pPr>
                      <a:r>
                        <a:rPr dirty="0" sz="24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***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5279">
                <a:tc rowSpan="2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271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**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29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362712"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0005">
                        <a:lnSpc>
                          <a:spcPts val="203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*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333755">
                <a:tc gridSpan="2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559672" y="613917"/>
            <a:ext cx="2007870" cy="575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3600">
                <a:solidFill>
                  <a:srgbClr val="000000"/>
                </a:solidFill>
                <a:latin typeface="Consolas"/>
                <a:cs typeface="Consolas"/>
              </a:rPr>
              <a:t>[</a:t>
            </a:r>
            <a:r>
              <a:rPr dirty="0" sz="3600" spc="-85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dirty="0" baseline="17361" sz="3600">
                <a:solidFill>
                  <a:srgbClr val="000000"/>
                </a:solidFill>
                <a:latin typeface="Consolas"/>
                <a:cs typeface="Consolas"/>
              </a:rPr>
              <a:t>**</a:t>
            </a:r>
            <a:r>
              <a:rPr dirty="0" baseline="17361" sz="3600" spc="104">
                <a:solidFill>
                  <a:srgbClr val="000000"/>
                </a:solidFill>
                <a:latin typeface="Consolas"/>
                <a:cs typeface="Consolas"/>
              </a:rPr>
              <a:t>*</a:t>
            </a:r>
            <a:r>
              <a:rPr dirty="0" sz="3600" spc="-1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  <a:r>
              <a:rPr dirty="0" sz="3600">
                <a:solidFill>
                  <a:srgbClr val="000000"/>
                </a:solidFill>
                <a:latin typeface="Consolas"/>
                <a:cs typeface="Consolas"/>
              </a:rPr>
              <a:t>#]</a:t>
            </a:r>
            <a:endParaRPr sz="36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98535" y="4835652"/>
            <a:ext cx="542544" cy="542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080118" y="4747514"/>
            <a:ext cx="1510030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b="1">
                <a:solidFill>
                  <a:srgbClr val="1382AC"/>
                </a:solidFill>
                <a:latin typeface="Tw Cen MT"/>
                <a:cs typeface="Tw Cen MT"/>
              </a:rPr>
              <a:t>x:  </a:t>
            </a:r>
            <a:r>
              <a:rPr dirty="0" sz="1400">
                <a:latin typeface="Consolas"/>
                <a:cs typeface="Consolas"/>
              </a:rPr>
              <a:t>[1, 2, 3,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4]</a:t>
            </a:r>
            <a:endParaRPr sz="1400">
              <a:latin typeface="Consolas"/>
              <a:cs typeface="Consolas"/>
            </a:endParaRPr>
          </a:p>
          <a:p>
            <a:pPr marL="22860">
              <a:lnSpc>
                <a:spcPct val="100000"/>
              </a:lnSpc>
              <a:spcBef>
                <a:spcPts val="1250"/>
              </a:spcBef>
            </a:pPr>
            <a:r>
              <a:rPr dirty="0" sz="1800" b="1">
                <a:solidFill>
                  <a:srgbClr val="E8761D"/>
                </a:solidFill>
                <a:latin typeface="Tw Cen MT"/>
                <a:cs typeface="Tw Cen MT"/>
              </a:rPr>
              <a:t>y: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84283" y="5225033"/>
            <a:ext cx="179705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([1, 2, 3, 4],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10)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455" y="4124197"/>
            <a:ext cx="484886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def </a:t>
            </a: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seqOp </a:t>
            </a:r>
            <a:r>
              <a:rPr dirty="0" sz="1400">
                <a:latin typeface="Consolas"/>
                <a:cs typeface="Consolas"/>
              </a:rPr>
              <a:t>= (data:(Array[Int], Int), item:Int) =&gt;  (data._1 :+ item, data._2 +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item)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5455" y="4764278"/>
            <a:ext cx="593153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def </a:t>
            </a: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combOp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5">
                <a:latin typeface="Consolas"/>
                <a:cs typeface="Consolas"/>
              </a:rPr>
              <a:t>(d1:(Array[Int], </a:t>
            </a:r>
            <a:r>
              <a:rPr dirty="0" sz="1400">
                <a:latin typeface="Consolas"/>
                <a:cs typeface="Consolas"/>
              </a:rPr>
              <a:t>Int), d2:(Array[Int], Int)) =&gt;  (d1._1.union(d2._1), d1._2 +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d2._2)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5455" y="5404611"/>
            <a:ext cx="524319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sc.parallelize(Array(1,2,3,4))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.aggregate((Array[Int](), </a:t>
            </a:r>
            <a:r>
              <a:rPr dirty="0" sz="1400" spc="5">
                <a:latin typeface="Consolas"/>
                <a:cs typeface="Consolas"/>
              </a:rPr>
              <a:t>0))(</a:t>
            </a:r>
            <a:r>
              <a:rPr dirty="0" sz="1400" spc="5" b="1" i="1">
                <a:solidFill>
                  <a:srgbClr val="FF0000"/>
                </a:solidFill>
                <a:latin typeface="Consolas"/>
                <a:cs typeface="Consolas"/>
              </a:rPr>
              <a:t>seqOp</a:t>
            </a:r>
            <a:r>
              <a:rPr dirty="0" sz="1400" spc="5">
                <a:latin typeface="Consolas"/>
                <a:cs typeface="Consolas"/>
              </a:rPr>
              <a:t>,</a:t>
            </a:r>
            <a:r>
              <a:rPr dirty="0" sz="1400" spc="70">
                <a:latin typeface="Consolas"/>
                <a:cs typeface="Consolas"/>
              </a:rPr>
              <a:t> </a:t>
            </a:r>
            <a:r>
              <a:rPr dirty="0" sz="1400" spc="5" b="1" i="1">
                <a:solidFill>
                  <a:srgbClr val="FF0000"/>
                </a:solidFill>
                <a:latin typeface="Consolas"/>
                <a:cs typeface="Consolas"/>
              </a:rPr>
              <a:t>combOp</a:t>
            </a:r>
            <a:r>
              <a:rPr dirty="0" sz="1400" spc="5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5455" y="6044691"/>
            <a:ext cx="100901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98535" y="4835652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4130040">
              <a:lnSpc>
                <a:spcPct val="100000"/>
              </a:lnSpc>
            </a:pPr>
            <a:r>
              <a:rPr dirty="0"/>
              <a:t>aggregate(identity, </a:t>
            </a:r>
            <a:r>
              <a:rPr dirty="0" i="1">
                <a:solidFill>
                  <a:srgbClr val="FF0000"/>
                </a:solidFill>
                <a:latin typeface="Consolas"/>
                <a:cs typeface="Consolas"/>
              </a:rPr>
              <a:t>seqOp</a:t>
            </a:r>
            <a:r>
              <a:rPr dirty="0"/>
              <a:t>,</a:t>
            </a:r>
            <a:r>
              <a:rPr dirty="0" spc="55"/>
              <a:t> </a:t>
            </a:r>
            <a:r>
              <a:rPr dirty="0" i="1">
                <a:solidFill>
                  <a:srgbClr val="FF0000"/>
                </a:solidFill>
                <a:latin typeface="Consolas"/>
                <a:cs typeface="Consolas"/>
              </a:rPr>
              <a:t>combOp</a:t>
            </a:r>
            <a:r>
              <a:rPr dirty="0"/>
              <a:t>)</a:t>
            </a:r>
          </a:p>
          <a:p>
            <a:pPr marL="3995420">
              <a:lnSpc>
                <a:spcPct val="100000"/>
              </a:lnSpc>
              <a:spcBef>
                <a:spcPts val="715"/>
              </a:spcBef>
            </a:pPr>
            <a:r>
              <a:rPr dirty="0" sz="1800" spc="-5" b="0">
                <a:latin typeface="Tw Cen MT"/>
                <a:cs typeface="Tw Cen MT"/>
              </a:rPr>
              <a:t>Aggregate </a:t>
            </a:r>
            <a:r>
              <a:rPr dirty="0" sz="1800" b="0">
                <a:latin typeface="Tw Cen MT"/>
                <a:cs typeface="Tw Cen MT"/>
              </a:rPr>
              <a:t>all the elements of the RDD</a:t>
            </a:r>
            <a:r>
              <a:rPr dirty="0" sz="1800" spc="-55" b="0">
                <a:latin typeface="Tw Cen MT"/>
                <a:cs typeface="Tw Cen MT"/>
              </a:rPr>
              <a:t> </a:t>
            </a:r>
            <a:r>
              <a:rPr dirty="0" sz="1800" spc="-30" b="0">
                <a:latin typeface="Tw Cen MT"/>
                <a:cs typeface="Tw Cen MT"/>
              </a:rPr>
              <a:t>by:</a:t>
            </a:r>
            <a:endParaRPr sz="1800">
              <a:latin typeface="Tw Cen MT"/>
              <a:cs typeface="Tw Cen MT"/>
            </a:endParaRPr>
          </a:p>
          <a:p>
            <a:pPr marL="4262120" indent="-140335">
              <a:lnSpc>
                <a:spcPct val="100000"/>
              </a:lnSpc>
              <a:buChar char="-"/>
              <a:tabLst>
                <a:tab pos="4262755" algn="l"/>
              </a:tabLst>
            </a:pPr>
            <a:r>
              <a:rPr dirty="0" sz="1800" spc="-5" b="0">
                <a:latin typeface="Tw Cen MT"/>
                <a:cs typeface="Tw Cen MT"/>
              </a:rPr>
              <a:t>applying </a:t>
            </a:r>
            <a:r>
              <a:rPr dirty="0" sz="1800" b="0">
                <a:latin typeface="Tw Cen MT"/>
                <a:cs typeface="Tw Cen MT"/>
              </a:rPr>
              <a:t>a user </a:t>
            </a:r>
            <a:r>
              <a:rPr dirty="0" sz="1800" spc="-5" b="0">
                <a:latin typeface="Tw Cen MT"/>
                <a:cs typeface="Tw Cen MT"/>
              </a:rPr>
              <a:t>function </a:t>
            </a:r>
            <a:r>
              <a:rPr dirty="0" sz="1800" b="0">
                <a:latin typeface="Tw Cen MT"/>
                <a:cs typeface="Tw Cen MT"/>
              </a:rPr>
              <a:t>to combine elements with </a:t>
            </a:r>
            <a:r>
              <a:rPr dirty="0" sz="1800" spc="-5" b="0">
                <a:latin typeface="Tw Cen MT"/>
                <a:cs typeface="Tw Cen MT"/>
              </a:rPr>
              <a:t>user-supplied</a:t>
            </a:r>
            <a:r>
              <a:rPr dirty="0" sz="1800" spc="-45" b="0">
                <a:latin typeface="Tw Cen MT"/>
                <a:cs typeface="Tw Cen MT"/>
              </a:rPr>
              <a:t> </a:t>
            </a:r>
            <a:r>
              <a:rPr dirty="0" sz="1800" spc="-5" b="0">
                <a:latin typeface="Tw Cen MT"/>
                <a:cs typeface="Tw Cen MT"/>
              </a:rPr>
              <a:t>objects,</a:t>
            </a:r>
            <a:endParaRPr sz="1800">
              <a:latin typeface="Tw Cen MT"/>
              <a:cs typeface="Tw Cen MT"/>
            </a:endParaRPr>
          </a:p>
          <a:p>
            <a:pPr marL="4262120" indent="-140335">
              <a:lnSpc>
                <a:spcPct val="100000"/>
              </a:lnSpc>
              <a:buChar char="-"/>
              <a:tabLst>
                <a:tab pos="4262755" algn="l"/>
              </a:tabLst>
            </a:pPr>
            <a:r>
              <a:rPr dirty="0" sz="1800" b="0">
                <a:latin typeface="Tw Cen MT"/>
                <a:cs typeface="Tw Cen MT"/>
              </a:rPr>
              <a:t>then </a:t>
            </a:r>
            <a:r>
              <a:rPr dirty="0" sz="1800" spc="-5" b="0">
                <a:latin typeface="Tw Cen MT"/>
                <a:cs typeface="Tw Cen MT"/>
              </a:rPr>
              <a:t>combining </a:t>
            </a:r>
            <a:r>
              <a:rPr dirty="0" sz="1800" b="0">
                <a:latin typeface="Tw Cen MT"/>
                <a:cs typeface="Tw Cen MT"/>
              </a:rPr>
              <a:t>those </a:t>
            </a:r>
            <a:r>
              <a:rPr dirty="0" sz="1800" spc="-5" b="0">
                <a:latin typeface="Tw Cen MT"/>
                <a:cs typeface="Tw Cen MT"/>
              </a:rPr>
              <a:t>user-defined </a:t>
            </a:r>
            <a:r>
              <a:rPr dirty="0" sz="1800" b="0">
                <a:latin typeface="Tw Cen MT"/>
                <a:cs typeface="Tw Cen MT"/>
              </a:rPr>
              <a:t>results via a second user</a:t>
            </a:r>
            <a:r>
              <a:rPr dirty="0" sz="1800" spc="-70" b="0">
                <a:latin typeface="Tw Cen MT"/>
                <a:cs typeface="Tw Cen MT"/>
              </a:rPr>
              <a:t> </a:t>
            </a:r>
            <a:r>
              <a:rPr dirty="0" sz="1800" b="0">
                <a:latin typeface="Tw Cen MT"/>
                <a:cs typeface="Tw Cen MT"/>
              </a:rPr>
              <a:t>function,</a:t>
            </a:r>
            <a:endParaRPr sz="1800">
              <a:latin typeface="Tw Cen MT"/>
              <a:cs typeface="Tw Cen MT"/>
            </a:endParaRPr>
          </a:p>
          <a:p>
            <a:pPr marL="4262120" indent="-140335">
              <a:lnSpc>
                <a:spcPct val="100000"/>
              </a:lnSpc>
              <a:buChar char="-"/>
              <a:tabLst>
                <a:tab pos="4262755" algn="l"/>
              </a:tabLst>
            </a:pPr>
            <a:r>
              <a:rPr dirty="0" sz="1800" b="0">
                <a:latin typeface="Tw Cen MT"/>
                <a:cs typeface="Tw Cen MT"/>
              </a:rPr>
              <a:t>and finally returning a </a:t>
            </a:r>
            <a:r>
              <a:rPr dirty="0" sz="1800" spc="-5" b="0">
                <a:latin typeface="Tw Cen MT"/>
                <a:cs typeface="Tw Cen MT"/>
              </a:rPr>
              <a:t>result </a:t>
            </a:r>
            <a:r>
              <a:rPr dirty="0" sz="1800" b="0">
                <a:latin typeface="Tw Cen MT"/>
                <a:cs typeface="Tw Cen MT"/>
              </a:rPr>
              <a:t>to the</a:t>
            </a:r>
            <a:r>
              <a:rPr dirty="0" sz="1800" spc="-35" b="0">
                <a:latin typeface="Tw Cen MT"/>
                <a:cs typeface="Tw Cen MT"/>
              </a:rPr>
              <a:t> </a:t>
            </a:r>
            <a:r>
              <a:rPr dirty="0" sz="1800" spc="-25" b="0">
                <a:latin typeface="Tw Cen MT"/>
                <a:cs typeface="Tw Cen MT"/>
              </a:rPr>
              <a:t>driver.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0118" y="4747514"/>
            <a:ext cx="1510030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543" sz="2700" b="1">
                <a:solidFill>
                  <a:srgbClr val="1382AC"/>
                </a:solidFill>
                <a:latin typeface="Tw Cen MT"/>
                <a:cs typeface="Tw Cen MT"/>
              </a:rPr>
              <a:t>x:  </a:t>
            </a:r>
            <a:r>
              <a:rPr dirty="0" sz="1400">
                <a:latin typeface="Consolas"/>
                <a:cs typeface="Consolas"/>
              </a:rPr>
              <a:t>[1, 2, 3,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4]</a:t>
            </a:r>
            <a:endParaRPr sz="1400">
              <a:latin typeface="Consolas"/>
              <a:cs typeface="Consolas"/>
            </a:endParaRPr>
          </a:p>
          <a:p>
            <a:pPr marL="22860">
              <a:lnSpc>
                <a:spcPct val="100000"/>
              </a:lnSpc>
              <a:spcBef>
                <a:spcPts val="1250"/>
              </a:spcBef>
            </a:pPr>
            <a:r>
              <a:rPr dirty="0" sz="1800" b="1">
                <a:solidFill>
                  <a:srgbClr val="E8761D"/>
                </a:solidFill>
                <a:latin typeface="Tw Cen MT"/>
                <a:cs typeface="Tw Cen MT"/>
              </a:rPr>
              <a:t>y: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84283" y="5225033"/>
            <a:ext cx="218884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(Array(3, 1, 2,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4),10)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03172" y="871982"/>
            <a:ext cx="2162810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800" spc="40">
                <a:solidFill>
                  <a:srgbClr val="0D0D0D"/>
                </a:solidFill>
                <a:latin typeface="Tw Cen MT Condensed"/>
                <a:cs typeface="Tw Cen MT Condensed"/>
              </a:rPr>
              <a:t>AGGREGATE</a:t>
            </a:r>
            <a:endParaRPr sz="4800">
              <a:latin typeface="Tw Cen MT Condensed"/>
              <a:cs typeface="Tw Cen MT Condense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29828" y="626363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524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314431" y="1225296"/>
            <a:ext cx="629412" cy="403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25973" y="939546"/>
            <a:ext cx="1972310" cy="967740"/>
          </a:xfrm>
          <a:custGeom>
            <a:avLst/>
            <a:gdLst/>
            <a:ahLst/>
            <a:cxnLst/>
            <a:rect l="l" t="t" r="r" b="b"/>
            <a:pathLst>
              <a:path w="1972309" h="967739">
                <a:moveTo>
                  <a:pt x="0" y="161289"/>
                </a:moveTo>
                <a:lnTo>
                  <a:pt x="5764" y="118430"/>
                </a:lnTo>
                <a:lnTo>
                  <a:pt x="22032" y="79906"/>
                </a:lnTo>
                <a:lnTo>
                  <a:pt x="47259" y="47259"/>
                </a:lnTo>
                <a:lnTo>
                  <a:pt x="79906" y="22032"/>
                </a:lnTo>
                <a:lnTo>
                  <a:pt x="118430" y="5764"/>
                </a:lnTo>
                <a:lnTo>
                  <a:pt x="161289" y="0"/>
                </a:lnTo>
                <a:lnTo>
                  <a:pt x="1810766" y="0"/>
                </a:lnTo>
                <a:lnTo>
                  <a:pt x="1853625" y="5764"/>
                </a:lnTo>
                <a:lnTo>
                  <a:pt x="1892149" y="22032"/>
                </a:lnTo>
                <a:lnTo>
                  <a:pt x="1924796" y="47259"/>
                </a:lnTo>
                <a:lnTo>
                  <a:pt x="1950023" y="79906"/>
                </a:lnTo>
                <a:lnTo>
                  <a:pt x="1966291" y="118430"/>
                </a:lnTo>
                <a:lnTo>
                  <a:pt x="1972055" y="161289"/>
                </a:lnTo>
                <a:lnTo>
                  <a:pt x="1972055" y="806450"/>
                </a:lnTo>
                <a:lnTo>
                  <a:pt x="1966291" y="849309"/>
                </a:lnTo>
                <a:lnTo>
                  <a:pt x="1950023" y="887833"/>
                </a:lnTo>
                <a:lnTo>
                  <a:pt x="1924796" y="920480"/>
                </a:lnTo>
                <a:lnTo>
                  <a:pt x="1892149" y="945707"/>
                </a:lnTo>
                <a:lnTo>
                  <a:pt x="1853625" y="961975"/>
                </a:lnTo>
                <a:lnTo>
                  <a:pt x="1810766" y="967739"/>
                </a:lnTo>
                <a:lnTo>
                  <a:pt x="161289" y="967739"/>
                </a:lnTo>
                <a:lnTo>
                  <a:pt x="118430" y="961975"/>
                </a:lnTo>
                <a:lnTo>
                  <a:pt x="79906" y="945707"/>
                </a:lnTo>
                <a:lnTo>
                  <a:pt x="47259" y="920480"/>
                </a:lnTo>
                <a:lnTo>
                  <a:pt x="22032" y="887833"/>
                </a:lnTo>
                <a:lnTo>
                  <a:pt x="5764" y="849309"/>
                </a:lnTo>
                <a:lnTo>
                  <a:pt x="0" y="806450"/>
                </a:lnTo>
                <a:lnTo>
                  <a:pt x="0" y="161289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052306" y="924814"/>
            <a:ext cx="502920" cy="383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2400">
                <a:latin typeface="Consolas"/>
                <a:cs typeface="Consolas"/>
              </a:rPr>
              <a:t>***</a:t>
            </a:r>
            <a:endParaRPr sz="2400">
              <a:latin typeface="Consolas"/>
              <a:cs typeface="Consolas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407408" y="327659"/>
          <a:ext cx="2654300" cy="1507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191"/>
                <a:gridCol w="387096"/>
                <a:gridCol w="1063752"/>
                <a:gridCol w="393192"/>
                <a:gridCol w="387096"/>
              </a:tblGrid>
              <a:tr h="362711">
                <a:tc gridSpan="3">
                  <a:txBody>
                    <a:bodyPr/>
                    <a:lstStyle/>
                    <a:p>
                      <a:pPr marL="64769">
                        <a:lnSpc>
                          <a:spcPts val="2590"/>
                        </a:lnSpc>
                      </a:pPr>
                      <a:r>
                        <a:rPr dirty="0" sz="24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***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5279">
                <a:tc rowSpan="2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271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**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296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362712"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0005">
                        <a:lnSpc>
                          <a:spcPts val="203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*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333755">
                <a:tc gridSpan="2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/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559672" y="613917"/>
            <a:ext cx="2007870" cy="575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3600">
                <a:solidFill>
                  <a:srgbClr val="000000"/>
                </a:solidFill>
                <a:latin typeface="Consolas"/>
                <a:cs typeface="Consolas"/>
              </a:rPr>
              <a:t>[</a:t>
            </a:r>
            <a:r>
              <a:rPr dirty="0" sz="3600" spc="-85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dirty="0" baseline="17361" sz="3600">
                <a:solidFill>
                  <a:srgbClr val="000000"/>
                </a:solidFill>
                <a:latin typeface="Consolas"/>
                <a:cs typeface="Consolas"/>
              </a:rPr>
              <a:t>**</a:t>
            </a:r>
            <a:r>
              <a:rPr dirty="0" baseline="17361" sz="3600" spc="104">
                <a:solidFill>
                  <a:srgbClr val="000000"/>
                </a:solidFill>
                <a:latin typeface="Consolas"/>
                <a:cs typeface="Consolas"/>
              </a:rPr>
              <a:t>*</a:t>
            </a:r>
            <a:r>
              <a:rPr dirty="0" sz="3600" spc="-1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  <a:r>
              <a:rPr dirty="0" sz="3600">
                <a:solidFill>
                  <a:srgbClr val="000000"/>
                </a:solidFill>
                <a:latin typeface="Consolas"/>
                <a:cs typeface="Consolas"/>
              </a:rPr>
              <a:t>#]</a:t>
            </a:r>
            <a:endParaRPr sz="36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3943" y="4369308"/>
            <a:ext cx="384047" cy="56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71982"/>
            <a:ext cx="836930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800" spc="90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4800" spc="95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4800">
                <a:solidFill>
                  <a:srgbClr val="0D0D0D"/>
                </a:solidFill>
                <a:latin typeface="Tw Cen MT Condensed"/>
                <a:cs typeface="Tw Cen MT Condensed"/>
              </a:rPr>
              <a:t>X</a:t>
            </a:r>
            <a:endParaRPr sz="48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025383" y="3366515"/>
            <a:ext cx="2519680" cy="108077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75"/>
              </a:spcBef>
            </a:pPr>
            <a:r>
              <a:rPr dirty="0" sz="2400">
                <a:latin typeface="Consolas"/>
                <a:cs typeface="Consolas"/>
              </a:rPr>
              <a:t>4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11511" y="3963923"/>
            <a:ext cx="627888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49701" y="378917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9414" y="303961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68701" y="344411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3714" y="2436114"/>
            <a:ext cx="609600" cy="1287780"/>
          </a:xfrm>
          <a:custGeom>
            <a:avLst/>
            <a:gdLst/>
            <a:ahLst/>
            <a:cxnLst/>
            <a:rect l="l" t="t" r="r" b="b"/>
            <a:pathLst>
              <a:path w="609600" h="1287779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1186180"/>
                </a:lnTo>
                <a:lnTo>
                  <a:pt x="601618" y="1225736"/>
                </a:lnTo>
                <a:lnTo>
                  <a:pt x="579850" y="1258030"/>
                </a:lnTo>
                <a:lnTo>
                  <a:pt x="547556" y="1279798"/>
                </a:lnTo>
                <a:lnTo>
                  <a:pt x="508000" y="1287780"/>
                </a:lnTo>
                <a:lnTo>
                  <a:pt x="101600" y="1287780"/>
                </a:lnTo>
                <a:lnTo>
                  <a:pt x="62043" y="1279798"/>
                </a:lnTo>
                <a:lnTo>
                  <a:pt x="29749" y="1258030"/>
                </a:lnTo>
                <a:lnTo>
                  <a:pt x="7981" y="1225736"/>
                </a:lnTo>
                <a:lnTo>
                  <a:pt x="0" y="1186180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78964" y="2493264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4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4" y="222503"/>
                </a:lnTo>
                <a:lnTo>
                  <a:pt x="382016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78964" y="2493264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4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78964" y="2799588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4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4" y="222503"/>
                </a:lnTo>
                <a:lnTo>
                  <a:pt x="382016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78964" y="2799588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4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78964" y="3096767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4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4" y="222504"/>
                </a:lnTo>
                <a:lnTo>
                  <a:pt x="382016" y="222504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78964" y="3096767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78964" y="3403091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4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4" y="222504"/>
                </a:lnTo>
                <a:lnTo>
                  <a:pt x="382016" y="222504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78964" y="3403091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94410" y="2419350"/>
            <a:ext cx="609600" cy="1287780"/>
          </a:xfrm>
          <a:custGeom>
            <a:avLst/>
            <a:gdLst/>
            <a:ahLst/>
            <a:cxnLst/>
            <a:rect l="l" t="t" r="r" b="b"/>
            <a:pathLst>
              <a:path w="609600" h="1287779">
                <a:moveTo>
                  <a:pt x="0" y="101600"/>
                </a:moveTo>
                <a:lnTo>
                  <a:pt x="7984" y="62043"/>
                </a:lnTo>
                <a:lnTo>
                  <a:pt x="29759" y="29749"/>
                </a:lnTo>
                <a:lnTo>
                  <a:pt x="62054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1186179"/>
                </a:lnTo>
                <a:lnTo>
                  <a:pt x="601618" y="1225736"/>
                </a:lnTo>
                <a:lnTo>
                  <a:pt x="579850" y="1258030"/>
                </a:lnTo>
                <a:lnTo>
                  <a:pt x="547556" y="1279798"/>
                </a:lnTo>
                <a:lnTo>
                  <a:pt x="508000" y="1287780"/>
                </a:lnTo>
                <a:lnTo>
                  <a:pt x="101600" y="1287780"/>
                </a:lnTo>
                <a:lnTo>
                  <a:pt x="62054" y="1279798"/>
                </a:lnTo>
                <a:lnTo>
                  <a:pt x="29759" y="1258030"/>
                </a:lnTo>
                <a:lnTo>
                  <a:pt x="7984" y="1225736"/>
                </a:lnTo>
                <a:lnTo>
                  <a:pt x="0" y="1186179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09522" y="2873501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5" h="76200">
                <a:moveTo>
                  <a:pt x="807973" y="0"/>
                </a:moveTo>
                <a:lnTo>
                  <a:pt x="807973" y="76200"/>
                </a:lnTo>
                <a:lnTo>
                  <a:pt x="864361" y="48006"/>
                </a:lnTo>
                <a:lnTo>
                  <a:pt x="820801" y="48006"/>
                </a:lnTo>
                <a:lnTo>
                  <a:pt x="820801" y="28194"/>
                </a:lnTo>
                <a:lnTo>
                  <a:pt x="864362" y="28194"/>
                </a:lnTo>
                <a:lnTo>
                  <a:pt x="807973" y="0"/>
                </a:lnTo>
                <a:close/>
              </a:path>
              <a:path w="884555" h="76200">
                <a:moveTo>
                  <a:pt x="807973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807973" y="48006"/>
                </a:lnTo>
                <a:lnTo>
                  <a:pt x="807973" y="28194"/>
                </a:lnTo>
                <a:close/>
              </a:path>
              <a:path w="884555" h="76200">
                <a:moveTo>
                  <a:pt x="864362" y="28194"/>
                </a:moveTo>
                <a:lnTo>
                  <a:pt x="820801" y="28194"/>
                </a:lnTo>
                <a:lnTo>
                  <a:pt x="820801" y="48006"/>
                </a:lnTo>
                <a:lnTo>
                  <a:pt x="864361" y="48006"/>
                </a:lnTo>
                <a:lnTo>
                  <a:pt x="884173" y="38100"/>
                </a:lnTo>
                <a:lnTo>
                  <a:pt x="86436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09522" y="2567177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5" h="76200">
                <a:moveTo>
                  <a:pt x="807973" y="0"/>
                </a:moveTo>
                <a:lnTo>
                  <a:pt x="807973" y="76200"/>
                </a:lnTo>
                <a:lnTo>
                  <a:pt x="864361" y="48006"/>
                </a:lnTo>
                <a:lnTo>
                  <a:pt x="820801" y="48006"/>
                </a:lnTo>
                <a:lnTo>
                  <a:pt x="820801" y="28194"/>
                </a:lnTo>
                <a:lnTo>
                  <a:pt x="864362" y="28194"/>
                </a:lnTo>
                <a:lnTo>
                  <a:pt x="807973" y="0"/>
                </a:lnTo>
                <a:close/>
              </a:path>
              <a:path w="884555" h="76200">
                <a:moveTo>
                  <a:pt x="807973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807973" y="48006"/>
                </a:lnTo>
                <a:lnTo>
                  <a:pt x="807973" y="28194"/>
                </a:lnTo>
                <a:close/>
              </a:path>
              <a:path w="884555" h="76200">
                <a:moveTo>
                  <a:pt x="864362" y="28194"/>
                </a:moveTo>
                <a:lnTo>
                  <a:pt x="820801" y="28194"/>
                </a:lnTo>
                <a:lnTo>
                  <a:pt x="820801" y="48006"/>
                </a:lnTo>
                <a:lnTo>
                  <a:pt x="864361" y="48006"/>
                </a:lnTo>
                <a:lnTo>
                  <a:pt x="884173" y="38100"/>
                </a:lnTo>
                <a:lnTo>
                  <a:pt x="86436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09522" y="317068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5" h="76200">
                <a:moveTo>
                  <a:pt x="807973" y="0"/>
                </a:moveTo>
                <a:lnTo>
                  <a:pt x="807973" y="76200"/>
                </a:lnTo>
                <a:lnTo>
                  <a:pt x="864362" y="48005"/>
                </a:lnTo>
                <a:lnTo>
                  <a:pt x="820801" y="48005"/>
                </a:lnTo>
                <a:lnTo>
                  <a:pt x="820801" y="28193"/>
                </a:lnTo>
                <a:lnTo>
                  <a:pt x="864361" y="28193"/>
                </a:lnTo>
                <a:lnTo>
                  <a:pt x="807973" y="0"/>
                </a:lnTo>
                <a:close/>
              </a:path>
              <a:path w="884555" h="76200">
                <a:moveTo>
                  <a:pt x="80797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807973" y="48005"/>
                </a:lnTo>
                <a:lnTo>
                  <a:pt x="807973" y="28193"/>
                </a:lnTo>
                <a:close/>
              </a:path>
              <a:path w="884555" h="76200">
                <a:moveTo>
                  <a:pt x="864361" y="28193"/>
                </a:moveTo>
                <a:lnTo>
                  <a:pt x="820801" y="28193"/>
                </a:lnTo>
                <a:lnTo>
                  <a:pt x="820801" y="48005"/>
                </a:lnTo>
                <a:lnTo>
                  <a:pt x="864362" y="48005"/>
                </a:lnTo>
                <a:lnTo>
                  <a:pt x="884173" y="38100"/>
                </a:lnTo>
                <a:lnTo>
                  <a:pt x="86436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09522" y="3477005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5" h="76200">
                <a:moveTo>
                  <a:pt x="807973" y="0"/>
                </a:moveTo>
                <a:lnTo>
                  <a:pt x="807973" y="76200"/>
                </a:lnTo>
                <a:lnTo>
                  <a:pt x="864361" y="48006"/>
                </a:lnTo>
                <a:lnTo>
                  <a:pt x="820801" y="48006"/>
                </a:lnTo>
                <a:lnTo>
                  <a:pt x="820801" y="28194"/>
                </a:lnTo>
                <a:lnTo>
                  <a:pt x="864362" y="28194"/>
                </a:lnTo>
                <a:lnTo>
                  <a:pt x="807973" y="0"/>
                </a:lnTo>
                <a:close/>
              </a:path>
              <a:path w="884555" h="76200">
                <a:moveTo>
                  <a:pt x="807973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807973" y="48006"/>
                </a:lnTo>
                <a:lnTo>
                  <a:pt x="807973" y="28194"/>
                </a:lnTo>
                <a:close/>
              </a:path>
              <a:path w="884555" h="76200">
                <a:moveTo>
                  <a:pt x="864362" y="28194"/>
                </a:moveTo>
                <a:lnTo>
                  <a:pt x="820801" y="28194"/>
                </a:lnTo>
                <a:lnTo>
                  <a:pt x="820801" y="48006"/>
                </a:lnTo>
                <a:lnTo>
                  <a:pt x="864361" y="48006"/>
                </a:lnTo>
                <a:lnTo>
                  <a:pt x="884173" y="38100"/>
                </a:lnTo>
                <a:lnTo>
                  <a:pt x="86436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94457" y="640079"/>
            <a:ext cx="871855" cy="3829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00"/>
                </a:solidFill>
                <a:latin typeface="Tw Cen MT"/>
                <a:cs typeface="Tw Cen MT"/>
              </a:rPr>
              <a:t>nar</a:t>
            </a:r>
            <a:r>
              <a:rPr dirty="0" sz="2400" spc="-40">
                <a:solidFill>
                  <a:srgbClr val="000000"/>
                </a:solidFill>
                <a:latin typeface="Tw Cen MT"/>
                <a:cs typeface="Tw Cen MT"/>
              </a:rPr>
              <a:t>r</a:t>
            </a:r>
            <a:r>
              <a:rPr dirty="0" sz="2400" spc="-75">
                <a:solidFill>
                  <a:srgbClr val="000000"/>
                </a:solidFill>
                <a:latin typeface="Tw Cen MT"/>
                <a:cs typeface="Tw Cen MT"/>
              </a:rPr>
              <a:t>o</a:t>
            </a:r>
            <a:r>
              <a:rPr dirty="0" sz="2400">
                <a:solidFill>
                  <a:srgbClr val="000000"/>
                </a:solidFill>
                <a:latin typeface="Tw Cen MT"/>
                <a:cs typeface="Tw Cen MT"/>
              </a:rPr>
              <a:t>w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16265" y="640079"/>
            <a:ext cx="616585" cy="382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w Cen MT"/>
                <a:cs typeface="Tw Cen MT"/>
              </a:rPr>
              <a:t>wide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7347" y="6263639"/>
            <a:ext cx="2488692" cy="594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713102" y="1301877"/>
            <a:ext cx="3404235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5" i="1">
                <a:latin typeface="Tw Cen MT"/>
                <a:cs typeface="Tw Cen MT"/>
              </a:rPr>
              <a:t>each </a:t>
            </a:r>
            <a:r>
              <a:rPr dirty="0" sz="1600" spc="-10" i="1">
                <a:latin typeface="Tw Cen MT"/>
                <a:cs typeface="Tw Cen MT"/>
              </a:rPr>
              <a:t>partition </a:t>
            </a:r>
            <a:r>
              <a:rPr dirty="0" sz="1600" spc="-5" i="1">
                <a:latin typeface="Tw Cen MT"/>
                <a:cs typeface="Tw Cen MT"/>
              </a:rPr>
              <a:t>of the parent RDD is used</a:t>
            </a:r>
            <a:r>
              <a:rPr dirty="0" sz="1600" spc="145" i="1">
                <a:latin typeface="Tw Cen MT"/>
                <a:cs typeface="Tw Cen MT"/>
              </a:rPr>
              <a:t> </a:t>
            </a:r>
            <a:r>
              <a:rPr dirty="0" sz="1600" spc="-20" i="1">
                <a:latin typeface="Tw Cen MT"/>
                <a:cs typeface="Tw Cen MT"/>
              </a:rPr>
              <a:t>by</a:t>
            </a:r>
            <a:endParaRPr sz="16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dirty="0" sz="1600" spc="15" i="1">
                <a:latin typeface="Tw Cen MT"/>
                <a:cs typeface="Tw Cen MT"/>
              </a:rPr>
              <a:t>at </a:t>
            </a:r>
            <a:r>
              <a:rPr dirty="0" sz="1600" i="1">
                <a:latin typeface="Tw Cen MT"/>
                <a:cs typeface="Tw Cen MT"/>
              </a:rPr>
              <a:t>most one </a:t>
            </a:r>
            <a:r>
              <a:rPr dirty="0" sz="1600" spc="-10" i="1">
                <a:latin typeface="Tw Cen MT"/>
                <a:cs typeface="Tw Cen MT"/>
              </a:rPr>
              <a:t>partition </a:t>
            </a:r>
            <a:r>
              <a:rPr dirty="0" sz="1600" spc="-5" i="1">
                <a:latin typeface="Tw Cen MT"/>
                <a:cs typeface="Tw Cen MT"/>
              </a:rPr>
              <a:t>of the </a:t>
            </a:r>
            <a:r>
              <a:rPr dirty="0" sz="1600" i="1">
                <a:latin typeface="Tw Cen MT"/>
                <a:cs typeface="Tw Cen MT"/>
              </a:rPr>
              <a:t>child</a:t>
            </a:r>
            <a:r>
              <a:rPr dirty="0" sz="1600" spc="114" i="1">
                <a:latin typeface="Tw Cen MT"/>
                <a:cs typeface="Tw Cen MT"/>
              </a:rPr>
              <a:t> </a:t>
            </a:r>
            <a:r>
              <a:rPr dirty="0" sz="1600" spc="-5" i="1">
                <a:latin typeface="Tw Cen MT"/>
                <a:cs typeface="Tw Cen MT"/>
              </a:rPr>
              <a:t>RDD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22718" y="1301877"/>
            <a:ext cx="3234055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i="1">
                <a:latin typeface="Tw Cen MT"/>
                <a:cs typeface="Tw Cen MT"/>
              </a:rPr>
              <a:t>multiple </a:t>
            </a:r>
            <a:r>
              <a:rPr dirty="0" sz="1600" i="1">
                <a:latin typeface="Tw Cen MT"/>
                <a:cs typeface="Tw Cen MT"/>
              </a:rPr>
              <a:t>child </a:t>
            </a:r>
            <a:r>
              <a:rPr dirty="0" sz="1600" spc="-5" i="1">
                <a:latin typeface="Tw Cen MT"/>
                <a:cs typeface="Tw Cen MT"/>
              </a:rPr>
              <a:t>RDD </a:t>
            </a:r>
            <a:r>
              <a:rPr dirty="0" sz="1600" spc="-10" i="1">
                <a:latin typeface="Tw Cen MT"/>
                <a:cs typeface="Tw Cen MT"/>
              </a:rPr>
              <a:t>partitions </a:t>
            </a:r>
            <a:r>
              <a:rPr dirty="0" sz="1600" spc="-5" i="1">
                <a:latin typeface="Tw Cen MT"/>
                <a:cs typeface="Tw Cen MT"/>
              </a:rPr>
              <a:t>may</a:t>
            </a:r>
            <a:r>
              <a:rPr dirty="0" sz="1600" i="1">
                <a:latin typeface="Tw Cen MT"/>
                <a:cs typeface="Tw Cen MT"/>
              </a:rPr>
              <a:t> </a:t>
            </a:r>
            <a:r>
              <a:rPr dirty="0" sz="1600" spc="-5" i="1">
                <a:latin typeface="Tw Cen MT"/>
                <a:cs typeface="Tw Cen MT"/>
              </a:rPr>
              <a:t>depend</a:t>
            </a:r>
            <a:endParaRPr sz="16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dirty="0" sz="1600" spc="-5" i="1">
                <a:latin typeface="Tw Cen MT"/>
                <a:cs typeface="Tw Cen MT"/>
              </a:rPr>
              <a:t>on a single parent RDD</a:t>
            </a:r>
            <a:r>
              <a:rPr dirty="0" sz="1600" spc="-10" i="1">
                <a:latin typeface="Tw Cen MT"/>
                <a:cs typeface="Tw Cen MT"/>
              </a:rPr>
              <a:t> partition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89660" y="2476500"/>
            <a:ext cx="419100" cy="224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89660" y="2476500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5">
                <a:moveTo>
                  <a:pt x="0" y="37337"/>
                </a:moveTo>
                <a:lnTo>
                  <a:pt x="2933" y="22824"/>
                </a:lnTo>
                <a:lnTo>
                  <a:pt x="10934" y="10953"/>
                </a:lnTo>
                <a:lnTo>
                  <a:pt x="22802" y="2940"/>
                </a:lnTo>
                <a:lnTo>
                  <a:pt x="37337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7" y="224027"/>
                </a:lnTo>
                <a:lnTo>
                  <a:pt x="22802" y="221087"/>
                </a:lnTo>
                <a:lnTo>
                  <a:pt x="10934" y="213074"/>
                </a:lnTo>
                <a:lnTo>
                  <a:pt x="2933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89660" y="2782823"/>
            <a:ext cx="419100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89660" y="2782823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5">
                <a:moveTo>
                  <a:pt x="0" y="37337"/>
                </a:moveTo>
                <a:lnTo>
                  <a:pt x="2933" y="22824"/>
                </a:lnTo>
                <a:lnTo>
                  <a:pt x="10934" y="10953"/>
                </a:lnTo>
                <a:lnTo>
                  <a:pt x="22802" y="2940"/>
                </a:lnTo>
                <a:lnTo>
                  <a:pt x="37337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7" y="224027"/>
                </a:lnTo>
                <a:lnTo>
                  <a:pt x="22802" y="221087"/>
                </a:lnTo>
                <a:lnTo>
                  <a:pt x="10934" y="213074"/>
                </a:lnTo>
                <a:lnTo>
                  <a:pt x="2933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89660" y="3080004"/>
            <a:ext cx="419100" cy="224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89660" y="3080004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33" y="22824"/>
                </a:lnTo>
                <a:lnTo>
                  <a:pt x="10934" y="10953"/>
                </a:lnTo>
                <a:lnTo>
                  <a:pt x="22802" y="2940"/>
                </a:lnTo>
                <a:lnTo>
                  <a:pt x="37337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90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8"/>
                </a:lnTo>
                <a:lnTo>
                  <a:pt x="37337" y="224028"/>
                </a:lnTo>
                <a:lnTo>
                  <a:pt x="22802" y="221087"/>
                </a:lnTo>
                <a:lnTo>
                  <a:pt x="10934" y="213074"/>
                </a:lnTo>
                <a:lnTo>
                  <a:pt x="2933" y="201203"/>
                </a:lnTo>
                <a:lnTo>
                  <a:pt x="0" y="186690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89660" y="3386328"/>
            <a:ext cx="419100" cy="224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89660" y="3386328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33" y="22824"/>
                </a:lnTo>
                <a:lnTo>
                  <a:pt x="10934" y="10953"/>
                </a:lnTo>
                <a:lnTo>
                  <a:pt x="22802" y="2940"/>
                </a:lnTo>
                <a:lnTo>
                  <a:pt x="37337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8"/>
                </a:lnTo>
                <a:lnTo>
                  <a:pt x="37337" y="224028"/>
                </a:lnTo>
                <a:lnTo>
                  <a:pt x="22802" y="221087"/>
                </a:lnTo>
                <a:lnTo>
                  <a:pt x="10934" y="213074"/>
                </a:lnTo>
                <a:lnTo>
                  <a:pt x="2933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824721" y="2196845"/>
            <a:ext cx="609600" cy="1287780"/>
          </a:xfrm>
          <a:custGeom>
            <a:avLst/>
            <a:gdLst/>
            <a:ahLst/>
            <a:cxnLst/>
            <a:rect l="l" t="t" r="r" b="b"/>
            <a:pathLst>
              <a:path w="609600" h="1287779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1186179"/>
                </a:lnTo>
                <a:lnTo>
                  <a:pt x="601618" y="1225736"/>
                </a:lnTo>
                <a:lnTo>
                  <a:pt x="579850" y="1258030"/>
                </a:lnTo>
                <a:lnTo>
                  <a:pt x="547556" y="1279798"/>
                </a:lnTo>
                <a:lnTo>
                  <a:pt x="508000" y="1287779"/>
                </a:lnTo>
                <a:lnTo>
                  <a:pt x="101600" y="1287779"/>
                </a:lnTo>
                <a:lnTo>
                  <a:pt x="62043" y="1279798"/>
                </a:lnTo>
                <a:lnTo>
                  <a:pt x="29749" y="1258030"/>
                </a:lnTo>
                <a:lnTo>
                  <a:pt x="7981" y="1225736"/>
                </a:lnTo>
                <a:lnTo>
                  <a:pt x="0" y="1186179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918447" y="2253995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3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3"/>
                </a:lnTo>
                <a:lnTo>
                  <a:pt x="0" y="185419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3" y="222503"/>
                </a:lnTo>
                <a:lnTo>
                  <a:pt x="382016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19"/>
                </a:lnTo>
                <a:lnTo>
                  <a:pt x="419100" y="37083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918447" y="2253995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3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918447" y="256032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3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3"/>
                </a:lnTo>
                <a:lnTo>
                  <a:pt x="0" y="185419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3" y="222503"/>
                </a:lnTo>
                <a:lnTo>
                  <a:pt x="382016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19"/>
                </a:lnTo>
                <a:lnTo>
                  <a:pt x="419100" y="37083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918447" y="256032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3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918447" y="285750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3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3" y="222503"/>
                </a:lnTo>
                <a:lnTo>
                  <a:pt x="382016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918447" y="285750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3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918447" y="3163823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3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3" y="222503"/>
                </a:lnTo>
                <a:lnTo>
                  <a:pt x="382016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918447" y="3163823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3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535418" y="2196845"/>
            <a:ext cx="609600" cy="1289685"/>
          </a:xfrm>
          <a:custGeom>
            <a:avLst/>
            <a:gdLst/>
            <a:ahLst/>
            <a:cxnLst/>
            <a:rect l="l" t="t" r="r" b="b"/>
            <a:pathLst>
              <a:path w="609600" h="1289685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1187703"/>
                </a:lnTo>
                <a:lnTo>
                  <a:pt x="601618" y="1227260"/>
                </a:lnTo>
                <a:lnTo>
                  <a:pt x="579850" y="1259554"/>
                </a:lnTo>
                <a:lnTo>
                  <a:pt x="547556" y="1281322"/>
                </a:lnTo>
                <a:lnTo>
                  <a:pt x="508000" y="1289303"/>
                </a:lnTo>
                <a:lnTo>
                  <a:pt x="101600" y="1289303"/>
                </a:lnTo>
                <a:lnTo>
                  <a:pt x="62043" y="1281322"/>
                </a:lnTo>
                <a:lnTo>
                  <a:pt x="29749" y="1259554"/>
                </a:lnTo>
                <a:lnTo>
                  <a:pt x="7981" y="1227260"/>
                </a:lnTo>
                <a:lnTo>
                  <a:pt x="0" y="1187703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047228" y="2355595"/>
            <a:ext cx="873125" cy="328930"/>
          </a:xfrm>
          <a:custGeom>
            <a:avLst/>
            <a:gdLst/>
            <a:ahLst/>
            <a:cxnLst/>
            <a:rect l="l" t="t" r="r" b="b"/>
            <a:pathLst>
              <a:path w="873125" h="328930">
                <a:moveTo>
                  <a:pt x="56006" y="290321"/>
                </a:moveTo>
                <a:lnTo>
                  <a:pt x="0" y="310261"/>
                </a:lnTo>
                <a:lnTo>
                  <a:pt x="6603" y="328929"/>
                </a:lnTo>
                <a:lnTo>
                  <a:pt x="62611" y="308990"/>
                </a:lnTo>
                <a:lnTo>
                  <a:pt x="56006" y="290321"/>
                </a:lnTo>
                <a:close/>
              </a:path>
              <a:path w="873125" h="328930">
                <a:moveTo>
                  <a:pt x="130682" y="263778"/>
                </a:moveTo>
                <a:lnTo>
                  <a:pt x="74675" y="283717"/>
                </a:lnTo>
                <a:lnTo>
                  <a:pt x="81279" y="302387"/>
                </a:lnTo>
                <a:lnTo>
                  <a:pt x="137287" y="282448"/>
                </a:lnTo>
                <a:lnTo>
                  <a:pt x="130682" y="263778"/>
                </a:lnTo>
                <a:close/>
              </a:path>
              <a:path w="873125" h="328930">
                <a:moveTo>
                  <a:pt x="205358" y="237236"/>
                </a:moveTo>
                <a:lnTo>
                  <a:pt x="149351" y="257175"/>
                </a:lnTo>
                <a:lnTo>
                  <a:pt x="155955" y="275843"/>
                </a:lnTo>
                <a:lnTo>
                  <a:pt x="211963" y="255904"/>
                </a:lnTo>
                <a:lnTo>
                  <a:pt x="205358" y="237236"/>
                </a:lnTo>
                <a:close/>
              </a:path>
              <a:path w="873125" h="328930">
                <a:moveTo>
                  <a:pt x="280035" y="210692"/>
                </a:moveTo>
                <a:lnTo>
                  <a:pt x="224027" y="230631"/>
                </a:lnTo>
                <a:lnTo>
                  <a:pt x="230631" y="249300"/>
                </a:lnTo>
                <a:lnTo>
                  <a:pt x="286639" y="229362"/>
                </a:lnTo>
                <a:lnTo>
                  <a:pt x="280035" y="210692"/>
                </a:lnTo>
                <a:close/>
              </a:path>
              <a:path w="873125" h="328930">
                <a:moveTo>
                  <a:pt x="354711" y="184150"/>
                </a:moveTo>
                <a:lnTo>
                  <a:pt x="298703" y="204088"/>
                </a:lnTo>
                <a:lnTo>
                  <a:pt x="305307" y="222757"/>
                </a:lnTo>
                <a:lnTo>
                  <a:pt x="361315" y="202818"/>
                </a:lnTo>
                <a:lnTo>
                  <a:pt x="354711" y="184150"/>
                </a:lnTo>
                <a:close/>
              </a:path>
              <a:path w="873125" h="328930">
                <a:moveTo>
                  <a:pt x="429387" y="157606"/>
                </a:moveTo>
                <a:lnTo>
                  <a:pt x="373379" y="177545"/>
                </a:lnTo>
                <a:lnTo>
                  <a:pt x="379983" y="196214"/>
                </a:lnTo>
                <a:lnTo>
                  <a:pt x="435991" y="176275"/>
                </a:lnTo>
                <a:lnTo>
                  <a:pt x="429387" y="157606"/>
                </a:lnTo>
                <a:close/>
              </a:path>
              <a:path w="873125" h="328930">
                <a:moveTo>
                  <a:pt x="504063" y="131063"/>
                </a:moveTo>
                <a:lnTo>
                  <a:pt x="448055" y="151002"/>
                </a:lnTo>
                <a:lnTo>
                  <a:pt x="454660" y="169671"/>
                </a:lnTo>
                <a:lnTo>
                  <a:pt x="510667" y="149732"/>
                </a:lnTo>
                <a:lnTo>
                  <a:pt x="504063" y="131063"/>
                </a:lnTo>
                <a:close/>
              </a:path>
              <a:path w="873125" h="328930">
                <a:moveTo>
                  <a:pt x="578612" y="104520"/>
                </a:moveTo>
                <a:lnTo>
                  <a:pt x="522604" y="124459"/>
                </a:lnTo>
                <a:lnTo>
                  <a:pt x="529336" y="143128"/>
                </a:lnTo>
                <a:lnTo>
                  <a:pt x="585343" y="123189"/>
                </a:lnTo>
                <a:lnTo>
                  <a:pt x="578612" y="104520"/>
                </a:lnTo>
                <a:close/>
              </a:path>
              <a:path w="873125" h="328930">
                <a:moveTo>
                  <a:pt x="653288" y="77977"/>
                </a:moveTo>
                <a:lnTo>
                  <a:pt x="597280" y="97916"/>
                </a:lnTo>
                <a:lnTo>
                  <a:pt x="604012" y="116586"/>
                </a:lnTo>
                <a:lnTo>
                  <a:pt x="660019" y="96646"/>
                </a:lnTo>
                <a:lnTo>
                  <a:pt x="653288" y="77977"/>
                </a:lnTo>
                <a:close/>
              </a:path>
              <a:path w="873125" h="328930">
                <a:moveTo>
                  <a:pt x="727964" y="51434"/>
                </a:moveTo>
                <a:lnTo>
                  <a:pt x="671956" y="71374"/>
                </a:lnTo>
                <a:lnTo>
                  <a:pt x="678688" y="90042"/>
                </a:lnTo>
                <a:lnTo>
                  <a:pt x="734695" y="70103"/>
                </a:lnTo>
                <a:lnTo>
                  <a:pt x="727964" y="51434"/>
                </a:lnTo>
                <a:close/>
              </a:path>
              <a:path w="873125" h="328930">
                <a:moveTo>
                  <a:pt x="859088" y="24891"/>
                </a:moveTo>
                <a:lnTo>
                  <a:pt x="802640" y="24891"/>
                </a:lnTo>
                <a:lnTo>
                  <a:pt x="809371" y="43561"/>
                </a:lnTo>
                <a:lnTo>
                  <a:pt x="804542" y="45279"/>
                </a:lnTo>
                <a:lnTo>
                  <a:pt x="813943" y="71881"/>
                </a:lnTo>
                <a:lnTo>
                  <a:pt x="859088" y="24891"/>
                </a:lnTo>
                <a:close/>
              </a:path>
              <a:path w="873125" h="328930">
                <a:moveTo>
                  <a:pt x="797931" y="26568"/>
                </a:moveTo>
                <a:lnTo>
                  <a:pt x="746632" y="44830"/>
                </a:lnTo>
                <a:lnTo>
                  <a:pt x="753364" y="63500"/>
                </a:lnTo>
                <a:lnTo>
                  <a:pt x="804542" y="45279"/>
                </a:lnTo>
                <a:lnTo>
                  <a:pt x="797931" y="26568"/>
                </a:lnTo>
                <a:close/>
              </a:path>
              <a:path w="873125" h="328930">
                <a:moveTo>
                  <a:pt x="802640" y="24891"/>
                </a:moveTo>
                <a:lnTo>
                  <a:pt x="797931" y="26568"/>
                </a:lnTo>
                <a:lnTo>
                  <a:pt x="804542" y="45279"/>
                </a:lnTo>
                <a:lnTo>
                  <a:pt x="809371" y="43561"/>
                </a:lnTo>
                <a:lnTo>
                  <a:pt x="802640" y="24891"/>
                </a:lnTo>
                <a:close/>
              </a:path>
              <a:path w="873125" h="328930">
                <a:moveTo>
                  <a:pt x="788543" y="0"/>
                </a:moveTo>
                <a:lnTo>
                  <a:pt x="797931" y="26568"/>
                </a:lnTo>
                <a:lnTo>
                  <a:pt x="802640" y="24891"/>
                </a:lnTo>
                <a:lnTo>
                  <a:pt x="859088" y="24891"/>
                </a:lnTo>
                <a:lnTo>
                  <a:pt x="872998" y="10413"/>
                </a:lnTo>
                <a:lnTo>
                  <a:pt x="788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049006" y="2327910"/>
            <a:ext cx="870585" cy="76200"/>
          </a:xfrm>
          <a:custGeom>
            <a:avLst/>
            <a:gdLst/>
            <a:ahLst/>
            <a:cxnLst/>
            <a:rect l="l" t="t" r="r" b="b"/>
            <a:pathLst>
              <a:path w="870584" h="76200">
                <a:moveTo>
                  <a:pt x="850773" y="28193"/>
                </a:moveTo>
                <a:lnTo>
                  <a:pt x="807085" y="28193"/>
                </a:lnTo>
                <a:lnTo>
                  <a:pt x="807085" y="48005"/>
                </a:lnTo>
                <a:lnTo>
                  <a:pt x="794385" y="48015"/>
                </a:lnTo>
                <a:lnTo>
                  <a:pt x="794385" y="76200"/>
                </a:lnTo>
                <a:lnTo>
                  <a:pt x="870585" y="38100"/>
                </a:lnTo>
                <a:lnTo>
                  <a:pt x="850773" y="28193"/>
                </a:lnTo>
                <a:close/>
              </a:path>
              <a:path w="870584" h="76200">
                <a:moveTo>
                  <a:pt x="794385" y="28203"/>
                </a:moveTo>
                <a:lnTo>
                  <a:pt x="0" y="28828"/>
                </a:lnTo>
                <a:lnTo>
                  <a:pt x="0" y="48640"/>
                </a:lnTo>
                <a:lnTo>
                  <a:pt x="794385" y="48015"/>
                </a:lnTo>
                <a:lnTo>
                  <a:pt x="794385" y="28203"/>
                </a:lnTo>
                <a:close/>
              </a:path>
              <a:path w="870584" h="76200">
                <a:moveTo>
                  <a:pt x="807085" y="28193"/>
                </a:moveTo>
                <a:lnTo>
                  <a:pt x="794385" y="28203"/>
                </a:lnTo>
                <a:lnTo>
                  <a:pt x="794385" y="48015"/>
                </a:lnTo>
                <a:lnTo>
                  <a:pt x="807085" y="48005"/>
                </a:lnTo>
                <a:lnTo>
                  <a:pt x="807085" y="28193"/>
                </a:lnTo>
                <a:close/>
              </a:path>
              <a:path w="870584" h="76200">
                <a:moveTo>
                  <a:pt x="794385" y="0"/>
                </a:moveTo>
                <a:lnTo>
                  <a:pt x="794385" y="28203"/>
                </a:lnTo>
                <a:lnTo>
                  <a:pt x="850773" y="28193"/>
                </a:lnTo>
                <a:lnTo>
                  <a:pt x="7943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050530" y="325450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07974" y="0"/>
                </a:moveTo>
                <a:lnTo>
                  <a:pt x="807974" y="76200"/>
                </a:lnTo>
                <a:lnTo>
                  <a:pt x="864361" y="48006"/>
                </a:lnTo>
                <a:lnTo>
                  <a:pt x="820674" y="48006"/>
                </a:lnTo>
                <a:lnTo>
                  <a:pt x="820674" y="28194"/>
                </a:lnTo>
                <a:lnTo>
                  <a:pt x="864362" y="28194"/>
                </a:lnTo>
                <a:lnTo>
                  <a:pt x="807974" y="0"/>
                </a:lnTo>
                <a:close/>
              </a:path>
              <a:path w="884554" h="76200">
                <a:moveTo>
                  <a:pt x="80797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807974" y="48006"/>
                </a:lnTo>
                <a:lnTo>
                  <a:pt x="807974" y="28194"/>
                </a:lnTo>
                <a:close/>
              </a:path>
              <a:path w="884554" h="76200">
                <a:moveTo>
                  <a:pt x="864362" y="28194"/>
                </a:moveTo>
                <a:lnTo>
                  <a:pt x="820674" y="28194"/>
                </a:lnTo>
                <a:lnTo>
                  <a:pt x="820674" y="48006"/>
                </a:lnTo>
                <a:lnTo>
                  <a:pt x="864361" y="48006"/>
                </a:lnTo>
                <a:lnTo>
                  <a:pt x="884174" y="38100"/>
                </a:lnTo>
                <a:lnTo>
                  <a:pt x="864362" y="28194"/>
                </a:lnTo>
                <a:close/>
              </a:path>
            </a:pathLst>
          </a:custGeom>
          <a:solidFill>
            <a:srgbClr val="3D8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629143" y="2253995"/>
            <a:ext cx="419100" cy="224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629143" y="2253995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5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381761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1" y="224027"/>
                </a:lnTo>
                <a:lnTo>
                  <a:pt x="37337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629143" y="2561844"/>
            <a:ext cx="419100" cy="2225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29143" y="2561844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3"/>
                </a:lnTo>
                <a:lnTo>
                  <a:pt x="37083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629143" y="2857500"/>
            <a:ext cx="419100" cy="224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629143" y="2857500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5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381761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1" y="224027"/>
                </a:lnTo>
                <a:lnTo>
                  <a:pt x="37337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629143" y="3165348"/>
            <a:ext cx="419100" cy="2225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629143" y="3165348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3"/>
                </a:lnTo>
                <a:lnTo>
                  <a:pt x="37083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053323" y="2361183"/>
            <a:ext cx="866140" cy="322580"/>
          </a:xfrm>
          <a:custGeom>
            <a:avLst/>
            <a:gdLst/>
            <a:ahLst/>
            <a:cxnLst/>
            <a:rect l="l" t="t" r="r" b="b"/>
            <a:pathLst>
              <a:path w="866140" h="322580">
                <a:moveTo>
                  <a:pt x="790710" y="295544"/>
                </a:moveTo>
                <a:lnTo>
                  <a:pt x="781430" y="322071"/>
                </a:lnTo>
                <a:lnTo>
                  <a:pt x="865885" y="311276"/>
                </a:lnTo>
                <a:lnTo>
                  <a:pt x="854665" y="299719"/>
                </a:lnTo>
                <a:lnTo>
                  <a:pt x="802640" y="299719"/>
                </a:lnTo>
                <a:lnTo>
                  <a:pt x="790710" y="295544"/>
                </a:lnTo>
                <a:close/>
              </a:path>
              <a:path w="866140" h="322580">
                <a:moveTo>
                  <a:pt x="797250" y="276851"/>
                </a:moveTo>
                <a:lnTo>
                  <a:pt x="790710" y="295544"/>
                </a:lnTo>
                <a:lnTo>
                  <a:pt x="802640" y="299719"/>
                </a:lnTo>
                <a:lnTo>
                  <a:pt x="809244" y="281050"/>
                </a:lnTo>
                <a:lnTo>
                  <a:pt x="797250" y="276851"/>
                </a:lnTo>
                <a:close/>
              </a:path>
              <a:path w="866140" h="322580">
                <a:moveTo>
                  <a:pt x="806576" y="250189"/>
                </a:moveTo>
                <a:lnTo>
                  <a:pt x="797250" y="276851"/>
                </a:lnTo>
                <a:lnTo>
                  <a:pt x="809244" y="281050"/>
                </a:lnTo>
                <a:lnTo>
                  <a:pt x="802640" y="299719"/>
                </a:lnTo>
                <a:lnTo>
                  <a:pt x="854665" y="299719"/>
                </a:lnTo>
                <a:lnTo>
                  <a:pt x="806576" y="250189"/>
                </a:lnTo>
                <a:close/>
              </a:path>
              <a:path w="866140" h="322580">
                <a:moveTo>
                  <a:pt x="6603" y="0"/>
                </a:moveTo>
                <a:lnTo>
                  <a:pt x="0" y="18795"/>
                </a:lnTo>
                <a:lnTo>
                  <a:pt x="790710" y="295544"/>
                </a:lnTo>
                <a:lnTo>
                  <a:pt x="797250" y="276851"/>
                </a:lnTo>
                <a:lnTo>
                  <a:pt x="66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050910" y="2360929"/>
            <a:ext cx="868680" cy="608330"/>
          </a:xfrm>
          <a:custGeom>
            <a:avLst/>
            <a:gdLst/>
            <a:ahLst/>
            <a:cxnLst/>
            <a:rect l="l" t="t" r="r" b="b"/>
            <a:pathLst>
              <a:path w="868679" h="608330">
                <a:moveTo>
                  <a:pt x="800129" y="572786"/>
                </a:moveTo>
                <a:lnTo>
                  <a:pt x="783971" y="596011"/>
                </a:lnTo>
                <a:lnTo>
                  <a:pt x="868299" y="608203"/>
                </a:lnTo>
                <a:lnTo>
                  <a:pt x="852933" y="580009"/>
                </a:lnTo>
                <a:lnTo>
                  <a:pt x="810514" y="580009"/>
                </a:lnTo>
                <a:lnTo>
                  <a:pt x="800129" y="572786"/>
                </a:lnTo>
                <a:close/>
              </a:path>
              <a:path w="868679" h="608330">
                <a:moveTo>
                  <a:pt x="811437" y="556532"/>
                </a:moveTo>
                <a:lnTo>
                  <a:pt x="800129" y="572786"/>
                </a:lnTo>
                <a:lnTo>
                  <a:pt x="810514" y="580009"/>
                </a:lnTo>
                <a:lnTo>
                  <a:pt x="821817" y="563753"/>
                </a:lnTo>
                <a:lnTo>
                  <a:pt x="811437" y="556532"/>
                </a:lnTo>
                <a:close/>
              </a:path>
              <a:path w="868679" h="608330">
                <a:moveTo>
                  <a:pt x="827532" y="533400"/>
                </a:moveTo>
                <a:lnTo>
                  <a:pt x="811437" y="556532"/>
                </a:lnTo>
                <a:lnTo>
                  <a:pt x="821817" y="563753"/>
                </a:lnTo>
                <a:lnTo>
                  <a:pt x="810514" y="580009"/>
                </a:lnTo>
                <a:lnTo>
                  <a:pt x="852933" y="580009"/>
                </a:lnTo>
                <a:lnTo>
                  <a:pt x="827532" y="533400"/>
                </a:lnTo>
                <a:close/>
              </a:path>
              <a:path w="868679" h="608330">
                <a:moveTo>
                  <a:pt x="11430" y="0"/>
                </a:moveTo>
                <a:lnTo>
                  <a:pt x="0" y="16256"/>
                </a:lnTo>
                <a:lnTo>
                  <a:pt x="800129" y="572786"/>
                </a:lnTo>
                <a:lnTo>
                  <a:pt x="811437" y="556532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049386" y="2359151"/>
            <a:ext cx="869950" cy="917575"/>
          </a:xfrm>
          <a:custGeom>
            <a:avLst/>
            <a:gdLst/>
            <a:ahLst/>
            <a:cxnLst/>
            <a:rect l="l" t="t" r="r" b="b"/>
            <a:pathLst>
              <a:path w="869950" h="917575">
                <a:moveTo>
                  <a:pt x="810281" y="868852"/>
                </a:moveTo>
                <a:lnTo>
                  <a:pt x="789813" y="888238"/>
                </a:lnTo>
                <a:lnTo>
                  <a:pt x="869823" y="917321"/>
                </a:lnTo>
                <a:lnTo>
                  <a:pt x="857884" y="878077"/>
                </a:lnTo>
                <a:lnTo>
                  <a:pt x="819023" y="878077"/>
                </a:lnTo>
                <a:lnTo>
                  <a:pt x="810281" y="868852"/>
                </a:lnTo>
                <a:close/>
              </a:path>
              <a:path w="869950" h="917575">
                <a:moveTo>
                  <a:pt x="824631" y="855260"/>
                </a:moveTo>
                <a:lnTo>
                  <a:pt x="810281" y="868852"/>
                </a:lnTo>
                <a:lnTo>
                  <a:pt x="819023" y="878077"/>
                </a:lnTo>
                <a:lnTo>
                  <a:pt x="833374" y="864488"/>
                </a:lnTo>
                <a:lnTo>
                  <a:pt x="824631" y="855260"/>
                </a:lnTo>
                <a:close/>
              </a:path>
              <a:path w="869950" h="917575">
                <a:moveTo>
                  <a:pt x="845058" y="835913"/>
                </a:moveTo>
                <a:lnTo>
                  <a:pt x="824631" y="855260"/>
                </a:lnTo>
                <a:lnTo>
                  <a:pt x="833374" y="864488"/>
                </a:lnTo>
                <a:lnTo>
                  <a:pt x="819023" y="878077"/>
                </a:lnTo>
                <a:lnTo>
                  <a:pt x="857884" y="878077"/>
                </a:lnTo>
                <a:lnTo>
                  <a:pt x="845058" y="835913"/>
                </a:lnTo>
                <a:close/>
              </a:path>
              <a:path w="869950" h="917575">
                <a:moveTo>
                  <a:pt x="14478" y="0"/>
                </a:moveTo>
                <a:lnTo>
                  <a:pt x="0" y="13715"/>
                </a:lnTo>
                <a:lnTo>
                  <a:pt x="810281" y="868852"/>
                </a:lnTo>
                <a:lnTo>
                  <a:pt x="824631" y="855260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049006" y="2634233"/>
            <a:ext cx="870585" cy="76200"/>
          </a:xfrm>
          <a:custGeom>
            <a:avLst/>
            <a:gdLst/>
            <a:ahLst/>
            <a:cxnLst/>
            <a:rect l="l" t="t" r="r" b="b"/>
            <a:pathLst>
              <a:path w="870584" h="76200">
                <a:moveTo>
                  <a:pt x="59436" y="28828"/>
                </a:moveTo>
                <a:lnTo>
                  <a:pt x="0" y="28828"/>
                </a:lnTo>
                <a:lnTo>
                  <a:pt x="0" y="48640"/>
                </a:lnTo>
                <a:lnTo>
                  <a:pt x="59436" y="48640"/>
                </a:lnTo>
                <a:lnTo>
                  <a:pt x="59436" y="28828"/>
                </a:lnTo>
                <a:close/>
              </a:path>
              <a:path w="870584" h="76200">
                <a:moveTo>
                  <a:pt x="138684" y="28701"/>
                </a:moveTo>
                <a:lnTo>
                  <a:pt x="79248" y="28828"/>
                </a:lnTo>
                <a:lnTo>
                  <a:pt x="79248" y="48640"/>
                </a:lnTo>
                <a:lnTo>
                  <a:pt x="138684" y="48513"/>
                </a:lnTo>
                <a:lnTo>
                  <a:pt x="138684" y="28701"/>
                </a:lnTo>
                <a:close/>
              </a:path>
              <a:path w="870584" h="76200">
                <a:moveTo>
                  <a:pt x="217932" y="28701"/>
                </a:moveTo>
                <a:lnTo>
                  <a:pt x="158496" y="28701"/>
                </a:lnTo>
                <a:lnTo>
                  <a:pt x="158496" y="48513"/>
                </a:lnTo>
                <a:lnTo>
                  <a:pt x="217932" y="48513"/>
                </a:lnTo>
                <a:lnTo>
                  <a:pt x="217932" y="28701"/>
                </a:lnTo>
                <a:close/>
              </a:path>
              <a:path w="870584" h="76200">
                <a:moveTo>
                  <a:pt x="297179" y="28701"/>
                </a:moveTo>
                <a:lnTo>
                  <a:pt x="237744" y="28701"/>
                </a:lnTo>
                <a:lnTo>
                  <a:pt x="237744" y="48513"/>
                </a:lnTo>
                <a:lnTo>
                  <a:pt x="297179" y="48513"/>
                </a:lnTo>
                <a:lnTo>
                  <a:pt x="297179" y="28701"/>
                </a:lnTo>
                <a:close/>
              </a:path>
              <a:path w="870584" h="76200">
                <a:moveTo>
                  <a:pt x="376427" y="28575"/>
                </a:moveTo>
                <a:lnTo>
                  <a:pt x="316992" y="28575"/>
                </a:lnTo>
                <a:lnTo>
                  <a:pt x="316992" y="48387"/>
                </a:lnTo>
                <a:lnTo>
                  <a:pt x="376427" y="48387"/>
                </a:lnTo>
                <a:lnTo>
                  <a:pt x="376427" y="28575"/>
                </a:lnTo>
                <a:close/>
              </a:path>
              <a:path w="870584" h="76200">
                <a:moveTo>
                  <a:pt x="455675" y="28575"/>
                </a:moveTo>
                <a:lnTo>
                  <a:pt x="396240" y="28575"/>
                </a:lnTo>
                <a:lnTo>
                  <a:pt x="396240" y="48387"/>
                </a:lnTo>
                <a:lnTo>
                  <a:pt x="455675" y="48387"/>
                </a:lnTo>
                <a:lnTo>
                  <a:pt x="455675" y="28575"/>
                </a:lnTo>
                <a:close/>
              </a:path>
              <a:path w="870584" h="76200">
                <a:moveTo>
                  <a:pt x="534924" y="28448"/>
                </a:moveTo>
                <a:lnTo>
                  <a:pt x="475488" y="28448"/>
                </a:lnTo>
                <a:lnTo>
                  <a:pt x="475488" y="48260"/>
                </a:lnTo>
                <a:lnTo>
                  <a:pt x="534924" y="48260"/>
                </a:lnTo>
                <a:lnTo>
                  <a:pt x="534924" y="28448"/>
                </a:lnTo>
                <a:close/>
              </a:path>
              <a:path w="870584" h="76200">
                <a:moveTo>
                  <a:pt x="614172" y="28448"/>
                </a:moveTo>
                <a:lnTo>
                  <a:pt x="554736" y="28448"/>
                </a:lnTo>
                <a:lnTo>
                  <a:pt x="554736" y="48260"/>
                </a:lnTo>
                <a:lnTo>
                  <a:pt x="614172" y="48260"/>
                </a:lnTo>
                <a:lnTo>
                  <a:pt x="614172" y="28448"/>
                </a:lnTo>
                <a:close/>
              </a:path>
              <a:path w="870584" h="76200">
                <a:moveTo>
                  <a:pt x="693420" y="28320"/>
                </a:moveTo>
                <a:lnTo>
                  <a:pt x="633984" y="28320"/>
                </a:lnTo>
                <a:lnTo>
                  <a:pt x="633984" y="48132"/>
                </a:lnTo>
                <a:lnTo>
                  <a:pt x="693420" y="48132"/>
                </a:lnTo>
                <a:lnTo>
                  <a:pt x="693420" y="28320"/>
                </a:lnTo>
                <a:close/>
              </a:path>
              <a:path w="870584" h="76200">
                <a:moveTo>
                  <a:pt x="772668" y="28320"/>
                </a:moveTo>
                <a:lnTo>
                  <a:pt x="713232" y="28320"/>
                </a:lnTo>
                <a:lnTo>
                  <a:pt x="713232" y="48132"/>
                </a:lnTo>
                <a:lnTo>
                  <a:pt x="772668" y="48132"/>
                </a:lnTo>
                <a:lnTo>
                  <a:pt x="772668" y="28320"/>
                </a:lnTo>
                <a:close/>
              </a:path>
              <a:path w="870584" h="76200">
                <a:moveTo>
                  <a:pt x="794385" y="0"/>
                </a:moveTo>
                <a:lnTo>
                  <a:pt x="794385" y="76200"/>
                </a:lnTo>
                <a:lnTo>
                  <a:pt x="850773" y="48005"/>
                </a:lnTo>
                <a:lnTo>
                  <a:pt x="807085" y="48005"/>
                </a:lnTo>
                <a:lnTo>
                  <a:pt x="807085" y="28193"/>
                </a:lnTo>
                <a:lnTo>
                  <a:pt x="850773" y="28193"/>
                </a:lnTo>
                <a:lnTo>
                  <a:pt x="794385" y="0"/>
                </a:lnTo>
                <a:close/>
              </a:path>
              <a:path w="870584" h="76200">
                <a:moveTo>
                  <a:pt x="794385" y="28193"/>
                </a:moveTo>
                <a:lnTo>
                  <a:pt x="792479" y="28193"/>
                </a:lnTo>
                <a:lnTo>
                  <a:pt x="792479" y="48005"/>
                </a:lnTo>
                <a:lnTo>
                  <a:pt x="794385" y="48005"/>
                </a:lnTo>
                <a:lnTo>
                  <a:pt x="794385" y="28193"/>
                </a:lnTo>
                <a:close/>
              </a:path>
              <a:path w="870584" h="76200">
                <a:moveTo>
                  <a:pt x="850773" y="28193"/>
                </a:moveTo>
                <a:lnTo>
                  <a:pt x="807085" y="28193"/>
                </a:lnTo>
                <a:lnTo>
                  <a:pt x="807085" y="48005"/>
                </a:lnTo>
                <a:lnTo>
                  <a:pt x="850773" y="48005"/>
                </a:lnTo>
                <a:lnTo>
                  <a:pt x="870585" y="38100"/>
                </a:lnTo>
                <a:lnTo>
                  <a:pt x="85077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050910" y="2661157"/>
            <a:ext cx="868680" cy="615950"/>
          </a:xfrm>
          <a:custGeom>
            <a:avLst/>
            <a:gdLst/>
            <a:ahLst/>
            <a:cxnLst/>
            <a:rect l="l" t="t" r="r" b="b"/>
            <a:pathLst>
              <a:path w="868679" h="615950">
                <a:moveTo>
                  <a:pt x="11430" y="0"/>
                </a:moveTo>
                <a:lnTo>
                  <a:pt x="0" y="16255"/>
                </a:lnTo>
                <a:lnTo>
                  <a:pt x="48641" y="50418"/>
                </a:lnTo>
                <a:lnTo>
                  <a:pt x="60071" y="34289"/>
                </a:lnTo>
                <a:lnTo>
                  <a:pt x="11430" y="0"/>
                </a:lnTo>
                <a:close/>
              </a:path>
              <a:path w="868679" h="615950">
                <a:moveTo>
                  <a:pt x="76200" y="45592"/>
                </a:moveTo>
                <a:lnTo>
                  <a:pt x="64770" y="61849"/>
                </a:lnTo>
                <a:lnTo>
                  <a:pt x="113411" y="96012"/>
                </a:lnTo>
                <a:lnTo>
                  <a:pt x="124841" y="79882"/>
                </a:lnTo>
                <a:lnTo>
                  <a:pt x="76200" y="45592"/>
                </a:lnTo>
                <a:close/>
              </a:path>
              <a:path w="868679" h="615950">
                <a:moveTo>
                  <a:pt x="140970" y="91312"/>
                </a:moveTo>
                <a:lnTo>
                  <a:pt x="129667" y="107441"/>
                </a:lnTo>
                <a:lnTo>
                  <a:pt x="178181" y="141731"/>
                </a:lnTo>
                <a:lnTo>
                  <a:pt x="189611" y="125475"/>
                </a:lnTo>
                <a:lnTo>
                  <a:pt x="140970" y="91312"/>
                </a:lnTo>
                <a:close/>
              </a:path>
              <a:path w="868679" h="615950">
                <a:moveTo>
                  <a:pt x="205867" y="136905"/>
                </a:moveTo>
                <a:lnTo>
                  <a:pt x="194437" y="153034"/>
                </a:lnTo>
                <a:lnTo>
                  <a:pt x="242950" y="187325"/>
                </a:lnTo>
                <a:lnTo>
                  <a:pt x="254381" y="171068"/>
                </a:lnTo>
                <a:lnTo>
                  <a:pt x="205867" y="136905"/>
                </a:lnTo>
                <a:close/>
              </a:path>
              <a:path w="868679" h="615950">
                <a:moveTo>
                  <a:pt x="270637" y="182499"/>
                </a:moveTo>
                <a:lnTo>
                  <a:pt x="259207" y="198754"/>
                </a:lnTo>
                <a:lnTo>
                  <a:pt x="307848" y="232917"/>
                </a:lnTo>
                <a:lnTo>
                  <a:pt x="319150" y="216788"/>
                </a:lnTo>
                <a:lnTo>
                  <a:pt x="270637" y="182499"/>
                </a:lnTo>
                <a:close/>
              </a:path>
              <a:path w="868679" h="615950">
                <a:moveTo>
                  <a:pt x="335407" y="228091"/>
                </a:moveTo>
                <a:lnTo>
                  <a:pt x="323977" y="244347"/>
                </a:lnTo>
                <a:lnTo>
                  <a:pt x="372618" y="278511"/>
                </a:lnTo>
                <a:lnTo>
                  <a:pt x="384048" y="262381"/>
                </a:lnTo>
                <a:lnTo>
                  <a:pt x="335407" y="228091"/>
                </a:lnTo>
                <a:close/>
              </a:path>
              <a:path w="868679" h="615950">
                <a:moveTo>
                  <a:pt x="400177" y="273812"/>
                </a:moveTo>
                <a:lnTo>
                  <a:pt x="388747" y="289940"/>
                </a:lnTo>
                <a:lnTo>
                  <a:pt x="437388" y="324230"/>
                </a:lnTo>
                <a:lnTo>
                  <a:pt x="448818" y="307975"/>
                </a:lnTo>
                <a:lnTo>
                  <a:pt x="400177" y="273812"/>
                </a:lnTo>
                <a:close/>
              </a:path>
              <a:path w="868679" h="615950">
                <a:moveTo>
                  <a:pt x="464947" y="319404"/>
                </a:moveTo>
                <a:lnTo>
                  <a:pt x="453644" y="335533"/>
                </a:lnTo>
                <a:lnTo>
                  <a:pt x="502158" y="369824"/>
                </a:lnTo>
                <a:lnTo>
                  <a:pt x="513588" y="353567"/>
                </a:lnTo>
                <a:lnTo>
                  <a:pt x="464947" y="319404"/>
                </a:lnTo>
                <a:close/>
              </a:path>
              <a:path w="868679" h="615950">
                <a:moveTo>
                  <a:pt x="529844" y="364997"/>
                </a:moveTo>
                <a:lnTo>
                  <a:pt x="518414" y="381253"/>
                </a:lnTo>
                <a:lnTo>
                  <a:pt x="567055" y="415416"/>
                </a:lnTo>
                <a:lnTo>
                  <a:pt x="578358" y="399161"/>
                </a:lnTo>
                <a:lnTo>
                  <a:pt x="529844" y="364997"/>
                </a:lnTo>
                <a:close/>
              </a:path>
              <a:path w="868679" h="615950">
                <a:moveTo>
                  <a:pt x="594614" y="410590"/>
                </a:moveTo>
                <a:lnTo>
                  <a:pt x="583184" y="426846"/>
                </a:lnTo>
                <a:lnTo>
                  <a:pt x="631825" y="461009"/>
                </a:lnTo>
                <a:lnTo>
                  <a:pt x="643255" y="444880"/>
                </a:lnTo>
                <a:lnTo>
                  <a:pt x="594614" y="410590"/>
                </a:lnTo>
                <a:close/>
              </a:path>
              <a:path w="868679" h="615950">
                <a:moveTo>
                  <a:pt x="659384" y="456311"/>
                </a:moveTo>
                <a:lnTo>
                  <a:pt x="647954" y="472439"/>
                </a:lnTo>
                <a:lnTo>
                  <a:pt x="696595" y="506602"/>
                </a:lnTo>
                <a:lnTo>
                  <a:pt x="708025" y="490474"/>
                </a:lnTo>
                <a:lnTo>
                  <a:pt x="659384" y="456311"/>
                </a:lnTo>
                <a:close/>
              </a:path>
              <a:path w="868679" h="615950">
                <a:moveTo>
                  <a:pt x="724154" y="501903"/>
                </a:moveTo>
                <a:lnTo>
                  <a:pt x="712851" y="518032"/>
                </a:lnTo>
                <a:lnTo>
                  <a:pt x="761365" y="552322"/>
                </a:lnTo>
                <a:lnTo>
                  <a:pt x="772795" y="536066"/>
                </a:lnTo>
                <a:lnTo>
                  <a:pt x="724154" y="501903"/>
                </a:lnTo>
                <a:close/>
              </a:path>
              <a:path w="868679" h="615950">
                <a:moveTo>
                  <a:pt x="800284" y="579704"/>
                </a:moveTo>
                <a:lnTo>
                  <a:pt x="784098" y="602741"/>
                </a:lnTo>
                <a:lnTo>
                  <a:pt x="868299" y="615441"/>
                </a:lnTo>
                <a:lnTo>
                  <a:pt x="852991" y="586993"/>
                </a:lnTo>
                <a:lnTo>
                  <a:pt x="810641" y="586993"/>
                </a:lnTo>
                <a:lnTo>
                  <a:pt x="800284" y="579704"/>
                </a:lnTo>
                <a:close/>
              </a:path>
              <a:path w="868679" h="615950">
                <a:moveTo>
                  <a:pt x="811709" y="563445"/>
                </a:moveTo>
                <a:lnTo>
                  <a:pt x="800284" y="579704"/>
                </a:lnTo>
                <a:lnTo>
                  <a:pt x="810641" y="586993"/>
                </a:lnTo>
                <a:lnTo>
                  <a:pt x="822071" y="570738"/>
                </a:lnTo>
                <a:lnTo>
                  <a:pt x="811709" y="563445"/>
                </a:lnTo>
                <a:close/>
              </a:path>
              <a:path w="868679" h="615950">
                <a:moveTo>
                  <a:pt x="827913" y="540384"/>
                </a:moveTo>
                <a:lnTo>
                  <a:pt x="811709" y="563445"/>
                </a:lnTo>
                <a:lnTo>
                  <a:pt x="822071" y="570738"/>
                </a:lnTo>
                <a:lnTo>
                  <a:pt x="810641" y="586993"/>
                </a:lnTo>
                <a:lnTo>
                  <a:pt x="852991" y="586993"/>
                </a:lnTo>
                <a:lnTo>
                  <a:pt x="827913" y="540384"/>
                </a:lnTo>
                <a:close/>
              </a:path>
              <a:path w="868679" h="615950">
                <a:moveTo>
                  <a:pt x="789051" y="547496"/>
                </a:moveTo>
                <a:lnTo>
                  <a:pt x="777621" y="563752"/>
                </a:lnTo>
                <a:lnTo>
                  <a:pt x="800284" y="579704"/>
                </a:lnTo>
                <a:lnTo>
                  <a:pt x="811709" y="563445"/>
                </a:lnTo>
                <a:lnTo>
                  <a:pt x="789051" y="547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049006" y="2931414"/>
            <a:ext cx="870585" cy="76200"/>
          </a:xfrm>
          <a:custGeom>
            <a:avLst/>
            <a:gdLst/>
            <a:ahLst/>
            <a:cxnLst/>
            <a:rect l="l" t="t" r="r" b="b"/>
            <a:pathLst>
              <a:path w="870584" h="76200">
                <a:moveTo>
                  <a:pt x="850773" y="28194"/>
                </a:moveTo>
                <a:lnTo>
                  <a:pt x="807085" y="28194"/>
                </a:lnTo>
                <a:lnTo>
                  <a:pt x="807085" y="48006"/>
                </a:lnTo>
                <a:lnTo>
                  <a:pt x="794385" y="48015"/>
                </a:lnTo>
                <a:lnTo>
                  <a:pt x="794385" y="76200"/>
                </a:lnTo>
                <a:lnTo>
                  <a:pt x="870585" y="38100"/>
                </a:lnTo>
                <a:lnTo>
                  <a:pt x="850773" y="28194"/>
                </a:lnTo>
                <a:close/>
              </a:path>
              <a:path w="870584" h="76200">
                <a:moveTo>
                  <a:pt x="794385" y="28203"/>
                </a:moveTo>
                <a:lnTo>
                  <a:pt x="0" y="28828"/>
                </a:lnTo>
                <a:lnTo>
                  <a:pt x="0" y="48640"/>
                </a:lnTo>
                <a:lnTo>
                  <a:pt x="794385" y="48015"/>
                </a:lnTo>
                <a:lnTo>
                  <a:pt x="794385" y="28203"/>
                </a:lnTo>
                <a:close/>
              </a:path>
              <a:path w="870584" h="76200">
                <a:moveTo>
                  <a:pt x="807085" y="28194"/>
                </a:moveTo>
                <a:lnTo>
                  <a:pt x="794385" y="28203"/>
                </a:lnTo>
                <a:lnTo>
                  <a:pt x="794385" y="48015"/>
                </a:lnTo>
                <a:lnTo>
                  <a:pt x="807085" y="48006"/>
                </a:lnTo>
                <a:lnTo>
                  <a:pt x="807085" y="28194"/>
                </a:lnTo>
                <a:close/>
              </a:path>
              <a:path w="870584" h="76200">
                <a:moveTo>
                  <a:pt x="794385" y="0"/>
                </a:moveTo>
                <a:lnTo>
                  <a:pt x="794385" y="28203"/>
                </a:lnTo>
                <a:lnTo>
                  <a:pt x="850773" y="28194"/>
                </a:lnTo>
                <a:lnTo>
                  <a:pt x="794385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045831" y="2657982"/>
            <a:ext cx="873760" cy="319405"/>
          </a:xfrm>
          <a:custGeom>
            <a:avLst/>
            <a:gdLst/>
            <a:ahLst/>
            <a:cxnLst/>
            <a:rect l="l" t="t" r="r" b="b"/>
            <a:pathLst>
              <a:path w="873759" h="319405">
                <a:moveTo>
                  <a:pt x="798457" y="26612"/>
                </a:moveTo>
                <a:lnTo>
                  <a:pt x="0" y="300354"/>
                </a:lnTo>
                <a:lnTo>
                  <a:pt x="6350" y="319150"/>
                </a:lnTo>
                <a:lnTo>
                  <a:pt x="804909" y="45373"/>
                </a:lnTo>
                <a:lnTo>
                  <a:pt x="798457" y="26612"/>
                </a:lnTo>
                <a:close/>
              </a:path>
              <a:path w="873759" h="319405">
                <a:moveTo>
                  <a:pt x="862771" y="22478"/>
                </a:moveTo>
                <a:lnTo>
                  <a:pt x="810514" y="22478"/>
                </a:lnTo>
                <a:lnTo>
                  <a:pt x="816864" y="41275"/>
                </a:lnTo>
                <a:lnTo>
                  <a:pt x="804909" y="45373"/>
                </a:lnTo>
                <a:lnTo>
                  <a:pt x="814070" y="72008"/>
                </a:lnTo>
                <a:lnTo>
                  <a:pt x="862771" y="22478"/>
                </a:lnTo>
                <a:close/>
              </a:path>
              <a:path w="873759" h="319405">
                <a:moveTo>
                  <a:pt x="810514" y="22478"/>
                </a:moveTo>
                <a:lnTo>
                  <a:pt x="798457" y="26612"/>
                </a:lnTo>
                <a:lnTo>
                  <a:pt x="804909" y="45373"/>
                </a:lnTo>
                <a:lnTo>
                  <a:pt x="816864" y="41275"/>
                </a:lnTo>
                <a:lnTo>
                  <a:pt x="810514" y="22478"/>
                </a:lnTo>
                <a:close/>
              </a:path>
              <a:path w="873759" h="319405">
                <a:moveTo>
                  <a:pt x="789304" y="0"/>
                </a:moveTo>
                <a:lnTo>
                  <a:pt x="798457" y="26612"/>
                </a:lnTo>
                <a:lnTo>
                  <a:pt x="810514" y="22478"/>
                </a:lnTo>
                <a:lnTo>
                  <a:pt x="862771" y="22478"/>
                </a:lnTo>
                <a:lnTo>
                  <a:pt x="873760" y="11302"/>
                </a:lnTo>
                <a:lnTo>
                  <a:pt x="78930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51038" y="2379726"/>
            <a:ext cx="869315" cy="600710"/>
          </a:xfrm>
          <a:custGeom>
            <a:avLst/>
            <a:gdLst/>
            <a:ahLst/>
            <a:cxnLst/>
            <a:rect l="l" t="t" r="r" b="b"/>
            <a:pathLst>
              <a:path w="869315" h="600710">
                <a:moveTo>
                  <a:pt x="800536" y="34876"/>
                </a:moveTo>
                <a:lnTo>
                  <a:pt x="0" y="583819"/>
                </a:lnTo>
                <a:lnTo>
                  <a:pt x="11175" y="600201"/>
                </a:lnTo>
                <a:lnTo>
                  <a:pt x="811804" y="51281"/>
                </a:lnTo>
                <a:lnTo>
                  <a:pt x="800536" y="34876"/>
                </a:lnTo>
                <a:close/>
              </a:path>
              <a:path w="869315" h="600710">
                <a:moveTo>
                  <a:pt x="853732" y="27686"/>
                </a:moveTo>
                <a:lnTo>
                  <a:pt x="811021" y="27686"/>
                </a:lnTo>
                <a:lnTo>
                  <a:pt x="822325" y="44069"/>
                </a:lnTo>
                <a:lnTo>
                  <a:pt x="811804" y="51281"/>
                </a:lnTo>
                <a:lnTo>
                  <a:pt x="827785" y="74549"/>
                </a:lnTo>
                <a:lnTo>
                  <a:pt x="853732" y="27686"/>
                </a:lnTo>
                <a:close/>
              </a:path>
              <a:path w="869315" h="600710">
                <a:moveTo>
                  <a:pt x="811021" y="27686"/>
                </a:moveTo>
                <a:lnTo>
                  <a:pt x="800536" y="34876"/>
                </a:lnTo>
                <a:lnTo>
                  <a:pt x="811804" y="51281"/>
                </a:lnTo>
                <a:lnTo>
                  <a:pt x="822325" y="44069"/>
                </a:lnTo>
                <a:lnTo>
                  <a:pt x="811021" y="27686"/>
                </a:lnTo>
                <a:close/>
              </a:path>
              <a:path w="869315" h="600710">
                <a:moveTo>
                  <a:pt x="869060" y="0"/>
                </a:moveTo>
                <a:lnTo>
                  <a:pt x="784605" y="11684"/>
                </a:lnTo>
                <a:lnTo>
                  <a:pt x="800536" y="34876"/>
                </a:lnTo>
                <a:lnTo>
                  <a:pt x="811021" y="27686"/>
                </a:lnTo>
                <a:lnTo>
                  <a:pt x="853732" y="27686"/>
                </a:lnTo>
                <a:lnTo>
                  <a:pt x="869060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053196" y="2952623"/>
            <a:ext cx="867410" cy="334010"/>
          </a:xfrm>
          <a:custGeom>
            <a:avLst/>
            <a:gdLst/>
            <a:ahLst/>
            <a:cxnLst/>
            <a:rect l="l" t="t" r="r" b="b"/>
            <a:pathLst>
              <a:path w="867409" h="334010">
                <a:moveTo>
                  <a:pt x="791869" y="307563"/>
                </a:moveTo>
                <a:lnTo>
                  <a:pt x="782193" y="334010"/>
                </a:lnTo>
                <a:lnTo>
                  <a:pt x="866901" y="324357"/>
                </a:lnTo>
                <a:lnTo>
                  <a:pt x="855120" y="311912"/>
                </a:lnTo>
                <a:lnTo>
                  <a:pt x="803782" y="311912"/>
                </a:lnTo>
                <a:lnTo>
                  <a:pt x="791869" y="307563"/>
                </a:lnTo>
                <a:close/>
              </a:path>
              <a:path w="867409" h="334010">
                <a:moveTo>
                  <a:pt x="798703" y="288887"/>
                </a:moveTo>
                <a:lnTo>
                  <a:pt x="791869" y="307563"/>
                </a:lnTo>
                <a:lnTo>
                  <a:pt x="803782" y="311912"/>
                </a:lnTo>
                <a:lnTo>
                  <a:pt x="810641" y="293242"/>
                </a:lnTo>
                <a:lnTo>
                  <a:pt x="798703" y="288887"/>
                </a:lnTo>
                <a:close/>
              </a:path>
              <a:path w="867409" h="334010">
                <a:moveTo>
                  <a:pt x="808354" y="262509"/>
                </a:moveTo>
                <a:lnTo>
                  <a:pt x="798703" y="288887"/>
                </a:lnTo>
                <a:lnTo>
                  <a:pt x="810641" y="293242"/>
                </a:lnTo>
                <a:lnTo>
                  <a:pt x="803782" y="311912"/>
                </a:lnTo>
                <a:lnTo>
                  <a:pt x="855120" y="311912"/>
                </a:lnTo>
                <a:lnTo>
                  <a:pt x="808354" y="262509"/>
                </a:lnTo>
                <a:close/>
              </a:path>
              <a:path w="867409" h="334010">
                <a:moveTo>
                  <a:pt x="6857" y="0"/>
                </a:moveTo>
                <a:lnTo>
                  <a:pt x="0" y="18541"/>
                </a:lnTo>
                <a:lnTo>
                  <a:pt x="791869" y="307563"/>
                </a:lnTo>
                <a:lnTo>
                  <a:pt x="798703" y="288887"/>
                </a:lnTo>
                <a:lnTo>
                  <a:pt x="685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44815" y="2669285"/>
            <a:ext cx="875665" cy="617220"/>
          </a:xfrm>
          <a:custGeom>
            <a:avLst/>
            <a:gdLst/>
            <a:ahLst/>
            <a:cxnLst/>
            <a:rect l="l" t="t" r="r" b="b"/>
            <a:pathLst>
              <a:path w="875665" h="617220">
                <a:moveTo>
                  <a:pt x="807004" y="35581"/>
                </a:moveTo>
                <a:lnTo>
                  <a:pt x="0" y="600710"/>
                </a:lnTo>
                <a:lnTo>
                  <a:pt x="11429" y="616965"/>
                </a:lnTo>
                <a:lnTo>
                  <a:pt x="818391" y="51867"/>
                </a:lnTo>
                <a:lnTo>
                  <a:pt x="807004" y="35581"/>
                </a:lnTo>
                <a:close/>
              </a:path>
              <a:path w="875665" h="617220">
                <a:moveTo>
                  <a:pt x="859796" y="28321"/>
                </a:moveTo>
                <a:lnTo>
                  <a:pt x="817371" y="28321"/>
                </a:lnTo>
                <a:lnTo>
                  <a:pt x="828801" y="44576"/>
                </a:lnTo>
                <a:lnTo>
                  <a:pt x="818391" y="51867"/>
                </a:lnTo>
                <a:lnTo>
                  <a:pt x="834516" y="74929"/>
                </a:lnTo>
                <a:lnTo>
                  <a:pt x="859796" y="28321"/>
                </a:lnTo>
                <a:close/>
              </a:path>
              <a:path w="875665" h="617220">
                <a:moveTo>
                  <a:pt x="817371" y="28321"/>
                </a:moveTo>
                <a:lnTo>
                  <a:pt x="807004" y="35581"/>
                </a:lnTo>
                <a:lnTo>
                  <a:pt x="818391" y="51867"/>
                </a:lnTo>
                <a:lnTo>
                  <a:pt x="828801" y="44576"/>
                </a:lnTo>
                <a:lnTo>
                  <a:pt x="817371" y="28321"/>
                </a:lnTo>
                <a:close/>
              </a:path>
              <a:path w="875665" h="617220">
                <a:moveTo>
                  <a:pt x="875156" y="0"/>
                </a:moveTo>
                <a:lnTo>
                  <a:pt x="790828" y="12446"/>
                </a:lnTo>
                <a:lnTo>
                  <a:pt x="807004" y="35581"/>
                </a:lnTo>
                <a:lnTo>
                  <a:pt x="817371" y="28321"/>
                </a:lnTo>
                <a:lnTo>
                  <a:pt x="859796" y="28321"/>
                </a:lnTo>
                <a:lnTo>
                  <a:pt x="875156" y="0"/>
                </a:lnTo>
                <a:close/>
              </a:path>
            </a:pathLst>
          </a:custGeom>
          <a:solidFill>
            <a:srgbClr val="3D8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423797" y="3721354"/>
            <a:ext cx="96393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20">
                <a:latin typeface="Tw Cen MT"/>
                <a:cs typeface="Tw Cen MT"/>
              </a:rPr>
              <a:t>map,</a:t>
            </a:r>
            <a:r>
              <a:rPr dirty="0" sz="1800" spc="-9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filter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894326" y="2437638"/>
            <a:ext cx="609600" cy="1287780"/>
          </a:xfrm>
          <a:custGeom>
            <a:avLst/>
            <a:gdLst/>
            <a:ahLst/>
            <a:cxnLst/>
            <a:rect l="l" t="t" r="r" b="b"/>
            <a:pathLst>
              <a:path w="609600" h="1287779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1186180"/>
                </a:lnTo>
                <a:lnTo>
                  <a:pt x="601618" y="1225736"/>
                </a:lnTo>
                <a:lnTo>
                  <a:pt x="579850" y="1258030"/>
                </a:lnTo>
                <a:lnTo>
                  <a:pt x="547556" y="1279798"/>
                </a:lnTo>
                <a:lnTo>
                  <a:pt x="508000" y="1287780"/>
                </a:lnTo>
                <a:lnTo>
                  <a:pt x="101600" y="1287780"/>
                </a:lnTo>
                <a:lnTo>
                  <a:pt x="62043" y="1279798"/>
                </a:lnTo>
                <a:lnTo>
                  <a:pt x="29749" y="1258030"/>
                </a:lnTo>
                <a:lnTo>
                  <a:pt x="7981" y="1225736"/>
                </a:lnTo>
                <a:lnTo>
                  <a:pt x="0" y="1186180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988052" y="2494788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5" y="0"/>
                </a:moveTo>
                <a:lnTo>
                  <a:pt x="37084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4" y="222503"/>
                </a:lnTo>
                <a:lnTo>
                  <a:pt x="382015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5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988052" y="2494788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3"/>
                </a:lnTo>
                <a:lnTo>
                  <a:pt x="37084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988052" y="2801111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5" y="0"/>
                </a:moveTo>
                <a:lnTo>
                  <a:pt x="37084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4" y="222503"/>
                </a:lnTo>
                <a:lnTo>
                  <a:pt x="382015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5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988052" y="2801111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3"/>
                </a:lnTo>
                <a:lnTo>
                  <a:pt x="37084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988052" y="3098292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5" y="0"/>
                </a:moveTo>
                <a:lnTo>
                  <a:pt x="37084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4" y="222504"/>
                </a:lnTo>
                <a:lnTo>
                  <a:pt x="382015" y="222504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5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988052" y="3098292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988052" y="3404615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5" y="0"/>
                </a:moveTo>
                <a:lnTo>
                  <a:pt x="37084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4" y="222504"/>
                </a:lnTo>
                <a:lnTo>
                  <a:pt x="382015" y="222504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5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988052" y="3404615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603497" y="2367533"/>
            <a:ext cx="609600" cy="661670"/>
          </a:xfrm>
          <a:custGeom>
            <a:avLst/>
            <a:gdLst/>
            <a:ahLst/>
            <a:cxnLst/>
            <a:rect l="l" t="t" r="r" b="b"/>
            <a:pathLst>
              <a:path w="609600" h="661669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559815"/>
                </a:lnTo>
                <a:lnTo>
                  <a:pt x="601618" y="599372"/>
                </a:lnTo>
                <a:lnTo>
                  <a:pt x="579850" y="631666"/>
                </a:lnTo>
                <a:lnTo>
                  <a:pt x="547556" y="653434"/>
                </a:lnTo>
                <a:lnTo>
                  <a:pt x="508000" y="661415"/>
                </a:lnTo>
                <a:lnTo>
                  <a:pt x="101600" y="661415"/>
                </a:lnTo>
                <a:lnTo>
                  <a:pt x="62043" y="653434"/>
                </a:lnTo>
                <a:lnTo>
                  <a:pt x="29749" y="631666"/>
                </a:lnTo>
                <a:lnTo>
                  <a:pt x="7981" y="599372"/>
                </a:lnTo>
                <a:lnTo>
                  <a:pt x="0" y="559815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117975" y="2848355"/>
            <a:ext cx="886460" cy="98425"/>
          </a:xfrm>
          <a:custGeom>
            <a:avLst/>
            <a:gdLst/>
            <a:ahLst/>
            <a:cxnLst/>
            <a:rect l="l" t="t" r="r" b="b"/>
            <a:pathLst>
              <a:path w="886460" h="98425">
                <a:moveTo>
                  <a:pt x="812419" y="22352"/>
                </a:moveTo>
                <a:lnTo>
                  <a:pt x="810632" y="50514"/>
                </a:lnTo>
                <a:lnTo>
                  <a:pt x="823340" y="51308"/>
                </a:lnTo>
                <a:lnTo>
                  <a:pt x="822071" y="71120"/>
                </a:lnTo>
                <a:lnTo>
                  <a:pt x="809325" y="71120"/>
                </a:lnTo>
                <a:lnTo>
                  <a:pt x="807592" y="98425"/>
                </a:lnTo>
                <a:lnTo>
                  <a:pt x="871999" y="71120"/>
                </a:lnTo>
                <a:lnTo>
                  <a:pt x="822071" y="71120"/>
                </a:lnTo>
                <a:lnTo>
                  <a:pt x="809375" y="70327"/>
                </a:lnTo>
                <a:lnTo>
                  <a:pt x="873868" y="70327"/>
                </a:lnTo>
                <a:lnTo>
                  <a:pt x="886078" y="65151"/>
                </a:lnTo>
                <a:lnTo>
                  <a:pt x="812419" y="22352"/>
                </a:lnTo>
                <a:close/>
              </a:path>
              <a:path w="886460" h="98425">
                <a:moveTo>
                  <a:pt x="810632" y="50514"/>
                </a:moveTo>
                <a:lnTo>
                  <a:pt x="809375" y="70327"/>
                </a:lnTo>
                <a:lnTo>
                  <a:pt x="822071" y="71120"/>
                </a:lnTo>
                <a:lnTo>
                  <a:pt x="823340" y="51308"/>
                </a:lnTo>
                <a:lnTo>
                  <a:pt x="810632" y="50514"/>
                </a:lnTo>
                <a:close/>
              </a:path>
              <a:path w="886460" h="98425">
                <a:moveTo>
                  <a:pt x="1270" y="0"/>
                </a:moveTo>
                <a:lnTo>
                  <a:pt x="0" y="19812"/>
                </a:lnTo>
                <a:lnTo>
                  <a:pt x="809375" y="70327"/>
                </a:lnTo>
                <a:lnTo>
                  <a:pt x="810632" y="50514"/>
                </a:lnTo>
                <a:lnTo>
                  <a:pt x="12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118102" y="2551176"/>
            <a:ext cx="886460" cy="90170"/>
          </a:xfrm>
          <a:custGeom>
            <a:avLst/>
            <a:gdLst/>
            <a:ahLst/>
            <a:cxnLst/>
            <a:rect l="l" t="t" r="r" b="b"/>
            <a:pathLst>
              <a:path w="886460" h="90169">
                <a:moveTo>
                  <a:pt x="811784" y="13843"/>
                </a:moveTo>
                <a:lnTo>
                  <a:pt x="810326" y="42009"/>
                </a:lnTo>
                <a:lnTo>
                  <a:pt x="823087" y="42672"/>
                </a:lnTo>
                <a:lnTo>
                  <a:pt x="822071" y="62357"/>
                </a:lnTo>
                <a:lnTo>
                  <a:pt x="809273" y="62357"/>
                </a:lnTo>
                <a:lnTo>
                  <a:pt x="807847" y="89915"/>
                </a:lnTo>
                <a:lnTo>
                  <a:pt x="870853" y="62357"/>
                </a:lnTo>
                <a:lnTo>
                  <a:pt x="822071" y="62357"/>
                </a:lnTo>
                <a:lnTo>
                  <a:pt x="809307" y="61696"/>
                </a:lnTo>
                <a:lnTo>
                  <a:pt x="872363" y="61696"/>
                </a:lnTo>
                <a:lnTo>
                  <a:pt x="885951" y="55752"/>
                </a:lnTo>
                <a:lnTo>
                  <a:pt x="811784" y="13843"/>
                </a:lnTo>
                <a:close/>
              </a:path>
              <a:path w="886460" h="90169">
                <a:moveTo>
                  <a:pt x="810326" y="42009"/>
                </a:moveTo>
                <a:lnTo>
                  <a:pt x="809307" y="61696"/>
                </a:lnTo>
                <a:lnTo>
                  <a:pt x="822071" y="62357"/>
                </a:lnTo>
                <a:lnTo>
                  <a:pt x="823087" y="42672"/>
                </a:lnTo>
                <a:lnTo>
                  <a:pt x="810326" y="42009"/>
                </a:lnTo>
                <a:close/>
              </a:path>
              <a:path w="886460" h="90169">
                <a:moveTo>
                  <a:pt x="1015" y="0"/>
                </a:moveTo>
                <a:lnTo>
                  <a:pt x="0" y="19812"/>
                </a:lnTo>
                <a:lnTo>
                  <a:pt x="809307" y="61696"/>
                </a:lnTo>
                <a:lnTo>
                  <a:pt x="810326" y="42009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698747" y="2426207"/>
            <a:ext cx="419100" cy="2225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698747" y="2426207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3"/>
                </a:lnTo>
                <a:lnTo>
                  <a:pt x="37084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698747" y="2732532"/>
            <a:ext cx="419100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698747" y="2732532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3"/>
                </a:lnTo>
                <a:lnTo>
                  <a:pt x="37084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4329176" y="3721354"/>
            <a:ext cx="490855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u</a:t>
            </a:r>
            <a:r>
              <a:rPr dirty="0" sz="1800" spc="5">
                <a:latin typeface="Tw Cen MT"/>
                <a:cs typeface="Tw Cen MT"/>
              </a:rPr>
              <a:t>n</a:t>
            </a:r>
            <a:r>
              <a:rPr dirty="0" sz="1800" spc="-5">
                <a:latin typeface="Tw Cen MT"/>
                <a:cs typeface="Tw Cen MT"/>
              </a:rPr>
              <a:t>ion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603497" y="3170682"/>
            <a:ext cx="609600" cy="661670"/>
          </a:xfrm>
          <a:custGeom>
            <a:avLst/>
            <a:gdLst/>
            <a:ahLst/>
            <a:cxnLst/>
            <a:rect l="l" t="t" r="r" b="b"/>
            <a:pathLst>
              <a:path w="609600" h="661670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559815"/>
                </a:lnTo>
                <a:lnTo>
                  <a:pt x="601618" y="599372"/>
                </a:lnTo>
                <a:lnTo>
                  <a:pt x="579850" y="631666"/>
                </a:lnTo>
                <a:lnTo>
                  <a:pt x="547556" y="653434"/>
                </a:lnTo>
                <a:lnTo>
                  <a:pt x="508000" y="661415"/>
                </a:lnTo>
                <a:lnTo>
                  <a:pt x="101600" y="661415"/>
                </a:lnTo>
                <a:lnTo>
                  <a:pt x="62043" y="653434"/>
                </a:lnTo>
                <a:lnTo>
                  <a:pt x="29749" y="631666"/>
                </a:lnTo>
                <a:lnTo>
                  <a:pt x="7981" y="599372"/>
                </a:lnTo>
                <a:lnTo>
                  <a:pt x="0" y="559815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698747" y="3229355"/>
            <a:ext cx="419100" cy="2225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698747" y="3229355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698747" y="3535679"/>
            <a:ext cx="419100" cy="2225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698747" y="3535679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117340" y="3181857"/>
            <a:ext cx="887094" cy="148590"/>
          </a:xfrm>
          <a:custGeom>
            <a:avLst/>
            <a:gdLst/>
            <a:ahLst/>
            <a:cxnLst/>
            <a:rect l="l" t="t" r="r" b="b"/>
            <a:pathLst>
              <a:path w="887095" h="148589">
                <a:moveTo>
                  <a:pt x="809797" y="27987"/>
                </a:moveTo>
                <a:lnTo>
                  <a:pt x="0" y="128524"/>
                </a:lnTo>
                <a:lnTo>
                  <a:pt x="2539" y="148208"/>
                </a:lnTo>
                <a:lnTo>
                  <a:pt x="812241" y="47668"/>
                </a:lnTo>
                <a:lnTo>
                  <a:pt x="809797" y="27987"/>
                </a:lnTo>
                <a:close/>
              </a:path>
              <a:path w="887095" h="148589">
                <a:moveTo>
                  <a:pt x="880971" y="26415"/>
                </a:moveTo>
                <a:lnTo>
                  <a:pt x="822451" y="26415"/>
                </a:lnTo>
                <a:lnTo>
                  <a:pt x="824864" y="46100"/>
                </a:lnTo>
                <a:lnTo>
                  <a:pt x="812241" y="47668"/>
                </a:lnTo>
                <a:lnTo>
                  <a:pt x="815721" y="75691"/>
                </a:lnTo>
                <a:lnTo>
                  <a:pt x="886713" y="28447"/>
                </a:lnTo>
                <a:lnTo>
                  <a:pt x="880971" y="26415"/>
                </a:lnTo>
                <a:close/>
              </a:path>
              <a:path w="887095" h="148589">
                <a:moveTo>
                  <a:pt x="822451" y="26415"/>
                </a:moveTo>
                <a:lnTo>
                  <a:pt x="809797" y="27987"/>
                </a:lnTo>
                <a:lnTo>
                  <a:pt x="812241" y="47668"/>
                </a:lnTo>
                <a:lnTo>
                  <a:pt x="824864" y="46100"/>
                </a:lnTo>
                <a:lnTo>
                  <a:pt x="822451" y="26415"/>
                </a:lnTo>
                <a:close/>
              </a:path>
              <a:path w="887095" h="148589">
                <a:moveTo>
                  <a:pt x="806323" y="0"/>
                </a:moveTo>
                <a:lnTo>
                  <a:pt x="809797" y="27987"/>
                </a:lnTo>
                <a:lnTo>
                  <a:pt x="822451" y="26415"/>
                </a:lnTo>
                <a:lnTo>
                  <a:pt x="880971" y="26415"/>
                </a:lnTo>
                <a:lnTo>
                  <a:pt x="806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117340" y="3488182"/>
            <a:ext cx="887094" cy="148590"/>
          </a:xfrm>
          <a:custGeom>
            <a:avLst/>
            <a:gdLst/>
            <a:ahLst/>
            <a:cxnLst/>
            <a:rect l="l" t="t" r="r" b="b"/>
            <a:pathLst>
              <a:path w="887095" h="148589">
                <a:moveTo>
                  <a:pt x="809797" y="27987"/>
                </a:moveTo>
                <a:lnTo>
                  <a:pt x="0" y="128523"/>
                </a:lnTo>
                <a:lnTo>
                  <a:pt x="2539" y="148208"/>
                </a:lnTo>
                <a:lnTo>
                  <a:pt x="812241" y="47668"/>
                </a:lnTo>
                <a:lnTo>
                  <a:pt x="809797" y="27987"/>
                </a:lnTo>
                <a:close/>
              </a:path>
              <a:path w="887095" h="148589">
                <a:moveTo>
                  <a:pt x="880971" y="26415"/>
                </a:moveTo>
                <a:lnTo>
                  <a:pt x="822451" y="26415"/>
                </a:lnTo>
                <a:lnTo>
                  <a:pt x="824864" y="46100"/>
                </a:lnTo>
                <a:lnTo>
                  <a:pt x="812241" y="47668"/>
                </a:lnTo>
                <a:lnTo>
                  <a:pt x="815721" y="75691"/>
                </a:lnTo>
                <a:lnTo>
                  <a:pt x="886713" y="28447"/>
                </a:lnTo>
                <a:lnTo>
                  <a:pt x="880971" y="26415"/>
                </a:lnTo>
                <a:close/>
              </a:path>
              <a:path w="887095" h="148589">
                <a:moveTo>
                  <a:pt x="822451" y="26415"/>
                </a:moveTo>
                <a:lnTo>
                  <a:pt x="809797" y="27987"/>
                </a:lnTo>
                <a:lnTo>
                  <a:pt x="812241" y="47668"/>
                </a:lnTo>
                <a:lnTo>
                  <a:pt x="824864" y="46100"/>
                </a:lnTo>
                <a:lnTo>
                  <a:pt x="822451" y="26415"/>
                </a:lnTo>
                <a:close/>
              </a:path>
              <a:path w="887095" h="148589">
                <a:moveTo>
                  <a:pt x="806323" y="0"/>
                </a:moveTo>
                <a:lnTo>
                  <a:pt x="809797" y="27987"/>
                </a:lnTo>
                <a:lnTo>
                  <a:pt x="822451" y="26415"/>
                </a:lnTo>
                <a:lnTo>
                  <a:pt x="880971" y="26415"/>
                </a:lnTo>
                <a:lnTo>
                  <a:pt x="806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553205" y="4763261"/>
            <a:ext cx="609600" cy="980440"/>
          </a:xfrm>
          <a:custGeom>
            <a:avLst/>
            <a:gdLst/>
            <a:ahLst/>
            <a:cxnLst/>
            <a:rect l="l" t="t" r="r" b="b"/>
            <a:pathLst>
              <a:path w="609600" h="980439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878332"/>
                </a:lnTo>
                <a:lnTo>
                  <a:pt x="601618" y="917877"/>
                </a:lnTo>
                <a:lnTo>
                  <a:pt x="579850" y="950172"/>
                </a:lnTo>
                <a:lnTo>
                  <a:pt x="547556" y="971947"/>
                </a:lnTo>
                <a:lnTo>
                  <a:pt x="508000" y="979932"/>
                </a:lnTo>
                <a:lnTo>
                  <a:pt x="101600" y="979932"/>
                </a:lnTo>
                <a:lnTo>
                  <a:pt x="62043" y="971947"/>
                </a:lnTo>
                <a:lnTo>
                  <a:pt x="29749" y="950172"/>
                </a:lnTo>
                <a:lnTo>
                  <a:pt x="7981" y="917877"/>
                </a:lnTo>
                <a:lnTo>
                  <a:pt x="0" y="878332"/>
                </a:lnTo>
                <a:lnTo>
                  <a:pt x="0" y="101600"/>
                </a:lnTo>
                <a:close/>
              </a:path>
            </a:pathLst>
          </a:custGeom>
          <a:ln w="25907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648455" y="4820411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2" y="0"/>
                </a:moveTo>
                <a:lnTo>
                  <a:pt x="37338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89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8" y="224027"/>
                </a:lnTo>
                <a:lnTo>
                  <a:pt x="381762" y="224027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89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2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648455" y="4820411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8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648455" y="5126735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2" y="0"/>
                </a:moveTo>
                <a:lnTo>
                  <a:pt x="37338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89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8" y="224027"/>
                </a:lnTo>
                <a:lnTo>
                  <a:pt x="381762" y="224027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89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2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648455" y="5126735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8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648455" y="5423915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2" y="0"/>
                </a:moveTo>
                <a:lnTo>
                  <a:pt x="37338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8"/>
                </a:lnTo>
                <a:lnTo>
                  <a:pt x="0" y="186690"/>
                </a:lnTo>
                <a:lnTo>
                  <a:pt x="2940" y="201225"/>
                </a:lnTo>
                <a:lnTo>
                  <a:pt x="10953" y="213093"/>
                </a:lnTo>
                <a:lnTo>
                  <a:pt x="22824" y="221094"/>
                </a:lnTo>
                <a:lnTo>
                  <a:pt x="37338" y="224028"/>
                </a:lnTo>
                <a:lnTo>
                  <a:pt x="381762" y="224028"/>
                </a:lnTo>
                <a:lnTo>
                  <a:pt x="396275" y="221094"/>
                </a:lnTo>
                <a:lnTo>
                  <a:pt x="408146" y="213093"/>
                </a:lnTo>
                <a:lnTo>
                  <a:pt x="416159" y="201225"/>
                </a:lnTo>
                <a:lnTo>
                  <a:pt x="419100" y="186690"/>
                </a:lnTo>
                <a:lnTo>
                  <a:pt x="419100" y="37338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2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648455" y="5423915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8"/>
                </a:lnTo>
                <a:lnTo>
                  <a:pt x="419100" y="186690"/>
                </a:lnTo>
                <a:lnTo>
                  <a:pt x="416159" y="201225"/>
                </a:lnTo>
                <a:lnTo>
                  <a:pt x="408146" y="213093"/>
                </a:lnTo>
                <a:lnTo>
                  <a:pt x="396275" y="221094"/>
                </a:lnTo>
                <a:lnTo>
                  <a:pt x="381762" y="224028"/>
                </a:lnTo>
                <a:lnTo>
                  <a:pt x="37338" y="224028"/>
                </a:lnTo>
                <a:lnTo>
                  <a:pt x="22824" y="221094"/>
                </a:lnTo>
                <a:lnTo>
                  <a:pt x="10953" y="213093"/>
                </a:lnTo>
                <a:lnTo>
                  <a:pt x="2940" y="201225"/>
                </a:lnTo>
                <a:lnTo>
                  <a:pt x="0" y="186690"/>
                </a:lnTo>
                <a:lnTo>
                  <a:pt x="0" y="3733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248661" y="4264914"/>
            <a:ext cx="609600" cy="966469"/>
          </a:xfrm>
          <a:custGeom>
            <a:avLst/>
            <a:gdLst/>
            <a:ahLst/>
            <a:cxnLst/>
            <a:rect l="l" t="t" r="r" b="b"/>
            <a:pathLst>
              <a:path w="609600" h="966470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864616"/>
                </a:lnTo>
                <a:lnTo>
                  <a:pt x="601618" y="904172"/>
                </a:lnTo>
                <a:lnTo>
                  <a:pt x="579850" y="936466"/>
                </a:lnTo>
                <a:lnTo>
                  <a:pt x="547556" y="958234"/>
                </a:lnTo>
                <a:lnTo>
                  <a:pt x="508000" y="966216"/>
                </a:lnTo>
                <a:lnTo>
                  <a:pt x="101600" y="966216"/>
                </a:lnTo>
                <a:lnTo>
                  <a:pt x="62043" y="958234"/>
                </a:lnTo>
                <a:lnTo>
                  <a:pt x="29749" y="936466"/>
                </a:lnTo>
                <a:lnTo>
                  <a:pt x="7981" y="904172"/>
                </a:lnTo>
                <a:lnTo>
                  <a:pt x="0" y="864616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759075" y="4747005"/>
            <a:ext cx="890269" cy="492759"/>
          </a:xfrm>
          <a:custGeom>
            <a:avLst/>
            <a:gdLst/>
            <a:ahLst/>
            <a:cxnLst/>
            <a:rect l="l" t="t" r="r" b="b"/>
            <a:pathLst>
              <a:path w="890270" h="492760">
                <a:moveTo>
                  <a:pt x="818477" y="464534"/>
                </a:moveTo>
                <a:lnTo>
                  <a:pt x="804926" y="489331"/>
                </a:lnTo>
                <a:lnTo>
                  <a:pt x="890142" y="492379"/>
                </a:lnTo>
                <a:lnTo>
                  <a:pt x="875047" y="470662"/>
                </a:lnTo>
                <a:lnTo>
                  <a:pt x="829690" y="470662"/>
                </a:lnTo>
                <a:lnTo>
                  <a:pt x="818477" y="464534"/>
                </a:lnTo>
                <a:close/>
              </a:path>
              <a:path w="890270" h="492760">
                <a:moveTo>
                  <a:pt x="827959" y="447182"/>
                </a:moveTo>
                <a:lnTo>
                  <a:pt x="818477" y="464534"/>
                </a:lnTo>
                <a:lnTo>
                  <a:pt x="829690" y="470662"/>
                </a:lnTo>
                <a:lnTo>
                  <a:pt x="839088" y="453263"/>
                </a:lnTo>
                <a:lnTo>
                  <a:pt x="827959" y="447182"/>
                </a:lnTo>
                <a:close/>
              </a:path>
              <a:path w="890270" h="492760">
                <a:moveTo>
                  <a:pt x="841501" y="422402"/>
                </a:moveTo>
                <a:lnTo>
                  <a:pt x="827959" y="447182"/>
                </a:lnTo>
                <a:lnTo>
                  <a:pt x="839088" y="453263"/>
                </a:lnTo>
                <a:lnTo>
                  <a:pt x="829690" y="470662"/>
                </a:lnTo>
                <a:lnTo>
                  <a:pt x="875047" y="470662"/>
                </a:lnTo>
                <a:lnTo>
                  <a:pt x="841501" y="422402"/>
                </a:lnTo>
                <a:close/>
              </a:path>
              <a:path w="890270" h="492760">
                <a:moveTo>
                  <a:pt x="9398" y="0"/>
                </a:moveTo>
                <a:lnTo>
                  <a:pt x="0" y="17272"/>
                </a:lnTo>
                <a:lnTo>
                  <a:pt x="818477" y="464534"/>
                </a:lnTo>
                <a:lnTo>
                  <a:pt x="827959" y="447182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759075" y="4449698"/>
            <a:ext cx="890269" cy="487045"/>
          </a:xfrm>
          <a:custGeom>
            <a:avLst/>
            <a:gdLst/>
            <a:ahLst/>
            <a:cxnLst/>
            <a:rect l="l" t="t" r="r" b="b"/>
            <a:pathLst>
              <a:path w="890270" h="487045">
                <a:moveTo>
                  <a:pt x="818341" y="459270"/>
                </a:moveTo>
                <a:lnTo>
                  <a:pt x="804926" y="484124"/>
                </a:lnTo>
                <a:lnTo>
                  <a:pt x="890142" y="486790"/>
                </a:lnTo>
                <a:lnTo>
                  <a:pt x="875052" y="465327"/>
                </a:lnTo>
                <a:lnTo>
                  <a:pt x="829563" y="465327"/>
                </a:lnTo>
                <a:lnTo>
                  <a:pt x="818341" y="459270"/>
                </a:lnTo>
                <a:close/>
              </a:path>
              <a:path w="890270" h="487045">
                <a:moveTo>
                  <a:pt x="827735" y="441866"/>
                </a:moveTo>
                <a:lnTo>
                  <a:pt x="818341" y="459270"/>
                </a:lnTo>
                <a:lnTo>
                  <a:pt x="829563" y="465327"/>
                </a:lnTo>
                <a:lnTo>
                  <a:pt x="838962" y="447928"/>
                </a:lnTo>
                <a:lnTo>
                  <a:pt x="827735" y="441866"/>
                </a:lnTo>
                <a:close/>
              </a:path>
              <a:path w="890270" h="487045">
                <a:moveTo>
                  <a:pt x="841121" y="417068"/>
                </a:moveTo>
                <a:lnTo>
                  <a:pt x="827735" y="441866"/>
                </a:lnTo>
                <a:lnTo>
                  <a:pt x="838962" y="447928"/>
                </a:lnTo>
                <a:lnTo>
                  <a:pt x="829563" y="465327"/>
                </a:lnTo>
                <a:lnTo>
                  <a:pt x="875052" y="465327"/>
                </a:lnTo>
                <a:lnTo>
                  <a:pt x="841121" y="417068"/>
                </a:lnTo>
                <a:close/>
              </a:path>
              <a:path w="890270" h="487045">
                <a:moveTo>
                  <a:pt x="9398" y="0"/>
                </a:moveTo>
                <a:lnTo>
                  <a:pt x="0" y="17525"/>
                </a:lnTo>
                <a:lnTo>
                  <a:pt x="818341" y="459270"/>
                </a:lnTo>
                <a:lnTo>
                  <a:pt x="827735" y="441866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343911" y="4323588"/>
            <a:ext cx="419100" cy="2225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43911" y="4323588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4"/>
                </a:lnTo>
                <a:lnTo>
                  <a:pt x="37083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343911" y="4629911"/>
            <a:ext cx="419100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343911" y="4629911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4"/>
                </a:lnTo>
                <a:lnTo>
                  <a:pt x="37083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785571" y="4974590"/>
            <a:ext cx="1317625" cy="5645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join </a:t>
            </a:r>
            <a:r>
              <a:rPr dirty="0" sz="1800">
                <a:latin typeface="Tw Cen MT"/>
                <a:cs typeface="Tw Cen MT"/>
              </a:rPr>
              <a:t>w/ inputs  co-pa</a:t>
            </a:r>
            <a:r>
              <a:rPr dirty="0" sz="1800" spc="35">
                <a:latin typeface="Tw Cen MT"/>
                <a:cs typeface="Tw Cen MT"/>
              </a:rPr>
              <a:t>r</a:t>
            </a:r>
            <a:r>
              <a:rPr dirty="0" sz="1800">
                <a:latin typeface="Tw Cen MT"/>
                <a:cs typeface="Tw Cen MT"/>
              </a:rPr>
              <a:t>titioned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248661" y="5314950"/>
            <a:ext cx="609600" cy="937260"/>
          </a:xfrm>
          <a:custGeom>
            <a:avLst/>
            <a:gdLst/>
            <a:ahLst/>
            <a:cxnLst/>
            <a:rect l="l" t="t" r="r" b="b"/>
            <a:pathLst>
              <a:path w="609600" h="937260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835660"/>
                </a:lnTo>
                <a:lnTo>
                  <a:pt x="601618" y="875205"/>
                </a:lnTo>
                <a:lnTo>
                  <a:pt x="579850" y="907500"/>
                </a:lnTo>
                <a:lnTo>
                  <a:pt x="547556" y="929275"/>
                </a:lnTo>
                <a:lnTo>
                  <a:pt x="508000" y="937260"/>
                </a:lnTo>
                <a:lnTo>
                  <a:pt x="101600" y="937260"/>
                </a:lnTo>
                <a:lnTo>
                  <a:pt x="62043" y="929275"/>
                </a:lnTo>
                <a:lnTo>
                  <a:pt x="29749" y="907500"/>
                </a:lnTo>
                <a:lnTo>
                  <a:pt x="7981" y="875205"/>
                </a:lnTo>
                <a:lnTo>
                  <a:pt x="0" y="835660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343911" y="5372100"/>
            <a:ext cx="419100" cy="2225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343911" y="537210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5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5" y="222503"/>
                </a:lnTo>
                <a:lnTo>
                  <a:pt x="37083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343911" y="5678423"/>
            <a:ext cx="419100" cy="2240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343911" y="5678423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02"/>
                </a:lnTo>
                <a:lnTo>
                  <a:pt x="10953" y="10934"/>
                </a:lnTo>
                <a:lnTo>
                  <a:pt x="22824" y="2933"/>
                </a:lnTo>
                <a:lnTo>
                  <a:pt x="37337" y="0"/>
                </a:lnTo>
                <a:lnTo>
                  <a:pt x="381762" y="0"/>
                </a:lnTo>
                <a:lnTo>
                  <a:pt x="396275" y="2933"/>
                </a:lnTo>
                <a:lnTo>
                  <a:pt x="408146" y="10934"/>
                </a:lnTo>
                <a:lnTo>
                  <a:pt x="416159" y="22802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25"/>
                </a:lnTo>
                <a:lnTo>
                  <a:pt x="408146" y="213093"/>
                </a:lnTo>
                <a:lnTo>
                  <a:pt x="396275" y="221094"/>
                </a:lnTo>
                <a:lnTo>
                  <a:pt x="381762" y="224028"/>
                </a:lnTo>
                <a:lnTo>
                  <a:pt x="37337" y="224028"/>
                </a:lnTo>
                <a:lnTo>
                  <a:pt x="22824" y="221094"/>
                </a:lnTo>
                <a:lnTo>
                  <a:pt x="10953" y="213093"/>
                </a:lnTo>
                <a:lnTo>
                  <a:pt x="2940" y="201225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758820" y="5024373"/>
            <a:ext cx="890905" cy="511809"/>
          </a:xfrm>
          <a:custGeom>
            <a:avLst/>
            <a:gdLst/>
            <a:ahLst/>
            <a:cxnLst/>
            <a:rect l="l" t="t" r="r" b="b"/>
            <a:pathLst>
              <a:path w="890904" h="511810">
                <a:moveTo>
                  <a:pt x="819246" y="482781"/>
                </a:moveTo>
                <a:lnTo>
                  <a:pt x="805307" y="507364"/>
                </a:lnTo>
                <a:lnTo>
                  <a:pt x="890396" y="511809"/>
                </a:lnTo>
                <a:lnTo>
                  <a:pt x="875132" y="489076"/>
                </a:lnTo>
                <a:lnTo>
                  <a:pt x="830326" y="489076"/>
                </a:lnTo>
                <a:lnTo>
                  <a:pt x="819246" y="482781"/>
                </a:lnTo>
                <a:close/>
              </a:path>
              <a:path w="890904" h="511810">
                <a:moveTo>
                  <a:pt x="829037" y="465515"/>
                </a:moveTo>
                <a:lnTo>
                  <a:pt x="819246" y="482781"/>
                </a:lnTo>
                <a:lnTo>
                  <a:pt x="830326" y="489076"/>
                </a:lnTo>
                <a:lnTo>
                  <a:pt x="840105" y="471804"/>
                </a:lnTo>
                <a:lnTo>
                  <a:pt x="829037" y="465515"/>
                </a:lnTo>
                <a:close/>
              </a:path>
              <a:path w="890904" h="511810">
                <a:moveTo>
                  <a:pt x="842899" y="441070"/>
                </a:moveTo>
                <a:lnTo>
                  <a:pt x="829037" y="465515"/>
                </a:lnTo>
                <a:lnTo>
                  <a:pt x="840105" y="471804"/>
                </a:lnTo>
                <a:lnTo>
                  <a:pt x="830326" y="489076"/>
                </a:lnTo>
                <a:lnTo>
                  <a:pt x="875132" y="489076"/>
                </a:lnTo>
                <a:lnTo>
                  <a:pt x="842899" y="441070"/>
                </a:lnTo>
                <a:close/>
              </a:path>
              <a:path w="890904" h="511810">
                <a:moveTo>
                  <a:pt x="9906" y="0"/>
                </a:moveTo>
                <a:lnTo>
                  <a:pt x="0" y="17271"/>
                </a:lnTo>
                <a:lnTo>
                  <a:pt x="819246" y="482781"/>
                </a:lnTo>
                <a:lnTo>
                  <a:pt x="829037" y="465515"/>
                </a:lnTo>
                <a:lnTo>
                  <a:pt x="9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758694" y="5542026"/>
            <a:ext cx="890905" cy="537210"/>
          </a:xfrm>
          <a:custGeom>
            <a:avLst/>
            <a:gdLst/>
            <a:ahLst/>
            <a:cxnLst/>
            <a:rect l="l" t="t" r="r" b="b"/>
            <a:pathLst>
              <a:path w="890904" h="537210">
                <a:moveTo>
                  <a:pt x="819986" y="30553"/>
                </a:moveTo>
                <a:lnTo>
                  <a:pt x="0" y="519976"/>
                </a:lnTo>
                <a:lnTo>
                  <a:pt x="10160" y="536994"/>
                </a:lnTo>
                <a:lnTo>
                  <a:pt x="830133" y="47579"/>
                </a:lnTo>
                <a:lnTo>
                  <a:pt x="819986" y="30553"/>
                </a:lnTo>
                <a:close/>
              </a:path>
              <a:path w="890904" h="537210">
                <a:moveTo>
                  <a:pt x="875147" y="24003"/>
                </a:moveTo>
                <a:lnTo>
                  <a:pt x="830960" y="24003"/>
                </a:lnTo>
                <a:lnTo>
                  <a:pt x="841120" y="41021"/>
                </a:lnTo>
                <a:lnTo>
                  <a:pt x="830133" y="47579"/>
                </a:lnTo>
                <a:lnTo>
                  <a:pt x="844550" y="71767"/>
                </a:lnTo>
                <a:lnTo>
                  <a:pt x="875147" y="24003"/>
                </a:lnTo>
                <a:close/>
              </a:path>
              <a:path w="890904" h="537210">
                <a:moveTo>
                  <a:pt x="830960" y="24003"/>
                </a:moveTo>
                <a:lnTo>
                  <a:pt x="819986" y="30553"/>
                </a:lnTo>
                <a:lnTo>
                  <a:pt x="830133" y="47579"/>
                </a:lnTo>
                <a:lnTo>
                  <a:pt x="841120" y="41021"/>
                </a:lnTo>
                <a:lnTo>
                  <a:pt x="830960" y="24003"/>
                </a:lnTo>
                <a:close/>
              </a:path>
              <a:path w="890904" h="537210">
                <a:moveTo>
                  <a:pt x="890523" y="0"/>
                </a:moveTo>
                <a:lnTo>
                  <a:pt x="805560" y="6350"/>
                </a:lnTo>
                <a:lnTo>
                  <a:pt x="819986" y="30553"/>
                </a:lnTo>
                <a:lnTo>
                  <a:pt x="830960" y="24003"/>
                </a:lnTo>
                <a:lnTo>
                  <a:pt x="875147" y="24003"/>
                </a:lnTo>
                <a:lnTo>
                  <a:pt x="890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343911" y="4920996"/>
            <a:ext cx="419100" cy="2240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343911" y="4920996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7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343911" y="5960364"/>
            <a:ext cx="419100" cy="2225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343911" y="5960364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47"/>
                </a:lnTo>
                <a:lnTo>
                  <a:pt x="10874" y="10860"/>
                </a:lnTo>
                <a:lnTo>
                  <a:pt x="22663" y="2913"/>
                </a:lnTo>
                <a:lnTo>
                  <a:pt x="37083" y="0"/>
                </a:lnTo>
                <a:lnTo>
                  <a:pt x="382015" y="0"/>
                </a:lnTo>
                <a:lnTo>
                  <a:pt x="396436" y="2913"/>
                </a:lnTo>
                <a:lnTo>
                  <a:pt x="408225" y="10860"/>
                </a:lnTo>
                <a:lnTo>
                  <a:pt x="416180" y="22647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56"/>
                </a:lnTo>
                <a:lnTo>
                  <a:pt x="408225" y="211643"/>
                </a:lnTo>
                <a:lnTo>
                  <a:pt x="396436" y="219590"/>
                </a:lnTo>
                <a:lnTo>
                  <a:pt x="382015" y="222504"/>
                </a:lnTo>
                <a:lnTo>
                  <a:pt x="37083" y="222504"/>
                </a:lnTo>
                <a:lnTo>
                  <a:pt x="22663" y="219590"/>
                </a:lnTo>
                <a:lnTo>
                  <a:pt x="10874" y="211643"/>
                </a:lnTo>
                <a:lnTo>
                  <a:pt x="2919" y="199856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763266" y="5264658"/>
            <a:ext cx="890905" cy="537210"/>
          </a:xfrm>
          <a:custGeom>
            <a:avLst/>
            <a:gdLst/>
            <a:ahLst/>
            <a:cxnLst/>
            <a:rect l="l" t="t" r="r" b="b"/>
            <a:pathLst>
              <a:path w="890904" h="537210">
                <a:moveTo>
                  <a:pt x="819988" y="30552"/>
                </a:moveTo>
                <a:lnTo>
                  <a:pt x="0" y="519976"/>
                </a:lnTo>
                <a:lnTo>
                  <a:pt x="10159" y="536994"/>
                </a:lnTo>
                <a:lnTo>
                  <a:pt x="830137" y="47576"/>
                </a:lnTo>
                <a:lnTo>
                  <a:pt x="819988" y="30552"/>
                </a:lnTo>
                <a:close/>
              </a:path>
              <a:path w="890904" h="537210">
                <a:moveTo>
                  <a:pt x="875145" y="24002"/>
                </a:moveTo>
                <a:lnTo>
                  <a:pt x="830960" y="24002"/>
                </a:lnTo>
                <a:lnTo>
                  <a:pt x="841120" y="41020"/>
                </a:lnTo>
                <a:lnTo>
                  <a:pt x="830137" y="47576"/>
                </a:lnTo>
                <a:lnTo>
                  <a:pt x="844549" y="71754"/>
                </a:lnTo>
                <a:lnTo>
                  <a:pt x="875145" y="24002"/>
                </a:lnTo>
                <a:close/>
              </a:path>
              <a:path w="890904" h="537210">
                <a:moveTo>
                  <a:pt x="830960" y="24002"/>
                </a:moveTo>
                <a:lnTo>
                  <a:pt x="819988" y="30552"/>
                </a:lnTo>
                <a:lnTo>
                  <a:pt x="830137" y="47576"/>
                </a:lnTo>
                <a:lnTo>
                  <a:pt x="841120" y="41020"/>
                </a:lnTo>
                <a:lnTo>
                  <a:pt x="830960" y="24002"/>
                </a:lnTo>
                <a:close/>
              </a:path>
              <a:path w="890904" h="537210">
                <a:moveTo>
                  <a:pt x="890523" y="0"/>
                </a:moveTo>
                <a:lnTo>
                  <a:pt x="805560" y="6349"/>
                </a:lnTo>
                <a:lnTo>
                  <a:pt x="819988" y="30552"/>
                </a:lnTo>
                <a:lnTo>
                  <a:pt x="830960" y="24002"/>
                </a:lnTo>
                <a:lnTo>
                  <a:pt x="875145" y="24002"/>
                </a:lnTo>
                <a:lnTo>
                  <a:pt x="890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758694" y="4952238"/>
            <a:ext cx="890905" cy="537210"/>
          </a:xfrm>
          <a:custGeom>
            <a:avLst/>
            <a:gdLst/>
            <a:ahLst/>
            <a:cxnLst/>
            <a:rect l="l" t="t" r="r" b="b"/>
            <a:pathLst>
              <a:path w="890904" h="537210">
                <a:moveTo>
                  <a:pt x="819988" y="30551"/>
                </a:moveTo>
                <a:lnTo>
                  <a:pt x="0" y="519938"/>
                </a:lnTo>
                <a:lnTo>
                  <a:pt x="10160" y="536956"/>
                </a:lnTo>
                <a:lnTo>
                  <a:pt x="830136" y="47576"/>
                </a:lnTo>
                <a:lnTo>
                  <a:pt x="819988" y="30551"/>
                </a:lnTo>
                <a:close/>
              </a:path>
              <a:path w="890904" h="537210">
                <a:moveTo>
                  <a:pt x="875145" y="24003"/>
                </a:moveTo>
                <a:lnTo>
                  <a:pt x="830960" y="24003"/>
                </a:lnTo>
                <a:lnTo>
                  <a:pt x="841120" y="41020"/>
                </a:lnTo>
                <a:lnTo>
                  <a:pt x="830136" y="47576"/>
                </a:lnTo>
                <a:lnTo>
                  <a:pt x="844550" y="71755"/>
                </a:lnTo>
                <a:lnTo>
                  <a:pt x="875145" y="24003"/>
                </a:lnTo>
                <a:close/>
              </a:path>
              <a:path w="890904" h="537210">
                <a:moveTo>
                  <a:pt x="830960" y="24003"/>
                </a:moveTo>
                <a:lnTo>
                  <a:pt x="819988" y="30551"/>
                </a:lnTo>
                <a:lnTo>
                  <a:pt x="830136" y="47576"/>
                </a:lnTo>
                <a:lnTo>
                  <a:pt x="841120" y="41020"/>
                </a:lnTo>
                <a:lnTo>
                  <a:pt x="830960" y="24003"/>
                </a:lnTo>
                <a:close/>
              </a:path>
              <a:path w="890904" h="537210">
                <a:moveTo>
                  <a:pt x="890523" y="0"/>
                </a:moveTo>
                <a:lnTo>
                  <a:pt x="805560" y="6350"/>
                </a:lnTo>
                <a:lnTo>
                  <a:pt x="819988" y="30551"/>
                </a:lnTo>
                <a:lnTo>
                  <a:pt x="830960" y="24003"/>
                </a:lnTo>
                <a:lnTo>
                  <a:pt x="875145" y="24003"/>
                </a:lnTo>
                <a:lnTo>
                  <a:pt x="890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175247" y="1903476"/>
            <a:ext cx="0" cy="4484370"/>
          </a:xfrm>
          <a:custGeom>
            <a:avLst/>
            <a:gdLst/>
            <a:ahLst/>
            <a:cxnLst/>
            <a:rect l="l" t="t" r="r" b="b"/>
            <a:pathLst>
              <a:path w="0" h="4484370">
                <a:moveTo>
                  <a:pt x="0" y="0"/>
                </a:moveTo>
                <a:lnTo>
                  <a:pt x="0" y="4483849"/>
                </a:lnTo>
              </a:path>
            </a:pathLst>
          </a:custGeom>
          <a:ln w="1524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7918450" y="3510407"/>
            <a:ext cx="113792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5">
                <a:latin typeface="Tw Cen MT"/>
                <a:cs typeface="Tw Cen MT"/>
              </a:rPr>
              <a:t>groupByKey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9120378" y="4679441"/>
            <a:ext cx="609600" cy="980440"/>
          </a:xfrm>
          <a:custGeom>
            <a:avLst/>
            <a:gdLst/>
            <a:ahLst/>
            <a:cxnLst/>
            <a:rect l="l" t="t" r="r" b="b"/>
            <a:pathLst>
              <a:path w="609600" h="980439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599"/>
                </a:lnTo>
                <a:lnTo>
                  <a:pt x="609600" y="878331"/>
                </a:lnTo>
                <a:lnTo>
                  <a:pt x="601618" y="917877"/>
                </a:lnTo>
                <a:lnTo>
                  <a:pt x="579850" y="950172"/>
                </a:lnTo>
                <a:lnTo>
                  <a:pt x="547556" y="971947"/>
                </a:lnTo>
                <a:lnTo>
                  <a:pt x="508000" y="979931"/>
                </a:lnTo>
                <a:lnTo>
                  <a:pt x="101600" y="979931"/>
                </a:lnTo>
                <a:lnTo>
                  <a:pt x="62043" y="971947"/>
                </a:lnTo>
                <a:lnTo>
                  <a:pt x="29749" y="950172"/>
                </a:lnTo>
                <a:lnTo>
                  <a:pt x="7981" y="917877"/>
                </a:lnTo>
                <a:lnTo>
                  <a:pt x="0" y="878331"/>
                </a:lnTo>
                <a:lnTo>
                  <a:pt x="0" y="101599"/>
                </a:lnTo>
                <a:close/>
              </a:path>
            </a:pathLst>
          </a:custGeom>
          <a:ln w="25907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215628" y="4738115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3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3"/>
                </a:lnTo>
                <a:lnTo>
                  <a:pt x="0" y="185419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3" y="222503"/>
                </a:lnTo>
                <a:lnTo>
                  <a:pt x="382016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19"/>
                </a:lnTo>
                <a:lnTo>
                  <a:pt x="419100" y="37083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9215628" y="4738115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3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9215628" y="504444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3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4"/>
                </a:lnTo>
                <a:lnTo>
                  <a:pt x="0" y="185420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3" y="222504"/>
                </a:lnTo>
                <a:lnTo>
                  <a:pt x="382016" y="222504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20"/>
                </a:lnTo>
                <a:lnTo>
                  <a:pt x="419100" y="37084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9215628" y="504444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4"/>
                </a:lnTo>
                <a:lnTo>
                  <a:pt x="37083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215628" y="534162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382016" y="0"/>
                </a:moveTo>
                <a:lnTo>
                  <a:pt x="37083" y="0"/>
                </a:lnTo>
                <a:lnTo>
                  <a:pt x="22663" y="2919"/>
                </a:lnTo>
                <a:lnTo>
                  <a:pt x="10874" y="10874"/>
                </a:lnTo>
                <a:lnTo>
                  <a:pt x="2919" y="22663"/>
                </a:lnTo>
                <a:lnTo>
                  <a:pt x="0" y="37083"/>
                </a:lnTo>
                <a:lnTo>
                  <a:pt x="0" y="185419"/>
                </a:lnTo>
                <a:lnTo>
                  <a:pt x="2919" y="199840"/>
                </a:lnTo>
                <a:lnTo>
                  <a:pt x="10874" y="211629"/>
                </a:lnTo>
                <a:lnTo>
                  <a:pt x="22663" y="219584"/>
                </a:lnTo>
                <a:lnTo>
                  <a:pt x="37083" y="222503"/>
                </a:lnTo>
                <a:lnTo>
                  <a:pt x="382016" y="222503"/>
                </a:lnTo>
                <a:lnTo>
                  <a:pt x="396436" y="219584"/>
                </a:lnTo>
                <a:lnTo>
                  <a:pt x="408225" y="211629"/>
                </a:lnTo>
                <a:lnTo>
                  <a:pt x="416180" y="199840"/>
                </a:lnTo>
                <a:lnTo>
                  <a:pt x="419100" y="185419"/>
                </a:lnTo>
                <a:lnTo>
                  <a:pt x="419100" y="37083"/>
                </a:lnTo>
                <a:lnTo>
                  <a:pt x="416180" y="22663"/>
                </a:lnTo>
                <a:lnTo>
                  <a:pt x="408225" y="10874"/>
                </a:lnTo>
                <a:lnTo>
                  <a:pt x="396436" y="2919"/>
                </a:lnTo>
                <a:lnTo>
                  <a:pt x="382016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9215628" y="534162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3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3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815833" y="4182617"/>
            <a:ext cx="609600" cy="965200"/>
          </a:xfrm>
          <a:custGeom>
            <a:avLst/>
            <a:gdLst/>
            <a:ahLst/>
            <a:cxnLst/>
            <a:rect l="l" t="t" r="r" b="b"/>
            <a:pathLst>
              <a:path w="609600" h="965200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599"/>
                </a:lnTo>
                <a:lnTo>
                  <a:pt x="609600" y="863091"/>
                </a:lnTo>
                <a:lnTo>
                  <a:pt x="601618" y="902648"/>
                </a:lnTo>
                <a:lnTo>
                  <a:pt x="579850" y="934942"/>
                </a:lnTo>
                <a:lnTo>
                  <a:pt x="547556" y="956710"/>
                </a:lnTo>
                <a:lnTo>
                  <a:pt x="508000" y="964691"/>
                </a:lnTo>
                <a:lnTo>
                  <a:pt x="101600" y="964691"/>
                </a:lnTo>
                <a:lnTo>
                  <a:pt x="62043" y="956710"/>
                </a:lnTo>
                <a:lnTo>
                  <a:pt x="29749" y="934942"/>
                </a:lnTo>
                <a:lnTo>
                  <a:pt x="7981" y="902648"/>
                </a:lnTo>
                <a:lnTo>
                  <a:pt x="0" y="863091"/>
                </a:lnTo>
                <a:lnTo>
                  <a:pt x="0" y="10159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326246" y="4664709"/>
            <a:ext cx="890269" cy="492759"/>
          </a:xfrm>
          <a:custGeom>
            <a:avLst/>
            <a:gdLst/>
            <a:ahLst/>
            <a:cxnLst/>
            <a:rect l="l" t="t" r="r" b="b"/>
            <a:pathLst>
              <a:path w="890270" h="492760">
                <a:moveTo>
                  <a:pt x="818477" y="464534"/>
                </a:moveTo>
                <a:lnTo>
                  <a:pt x="804926" y="489331"/>
                </a:lnTo>
                <a:lnTo>
                  <a:pt x="890143" y="492378"/>
                </a:lnTo>
                <a:lnTo>
                  <a:pt x="875047" y="470662"/>
                </a:lnTo>
                <a:lnTo>
                  <a:pt x="829691" y="470662"/>
                </a:lnTo>
                <a:lnTo>
                  <a:pt x="818477" y="464534"/>
                </a:lnTo>
                <a:close/>
              </a:path>
              <a:path w="890270" h="492760">
                <a:moveTo>
                  <a:pt x="827959" y="447182"/>
                </a:moveTo>
                <a:lnTo>
                  <a:pt x="818477" y="464534"/>
                </a:lnTo>
                <a:lnTo>
                  <a:pt x="829691" y="470662"/>
                </a:lnTo>
                <a:lnTo>
                  <a:pt x="839088" y="453263"/>
                </a:lnTo>
                <a:lnTo>
                  <a:pt x="827959" y="447182"/>
                </a:lnTo>
                <a:close/>
              </a:path>
              <a:path w="890270" h="492760">
                <a:moveTo>
                  <a:pt x="841501" y="422401"/>
                </a:moveTo>
                <a:lnTo>
                  <a:pt x="827959" y="447182"/>
                </a:lnTo>
                <a:lnTo>
                  <a:pt x="839088" y="453263"/>
                </a:lnTo>
                <a:lnTo>
                  <a:pt x="829691" y="470662"/>
                </a:lnTo>
                <a:lnTo>
                  <a:pt x="875047" y="470662"/>
                </a:lnTo>
                <a:lnTo>
                  <a:pt x="841501" y="422401"/>
                </a:lnTo>
                <a:close/>
              </a:path>
              <a:path w="890270" h="492760">
                <a:moveTo>
                  <a:pt x="9398" y="0"/>
                </a:moveTo>
                <a:lnTo>
                  <a:pt x="0" y="17271"/>
                </a:lnTo>
                <a:lnTo>
                  <a:pt x="818477" y="464534"/>
                </a:lnTo>
                <a:lnTo>
                  <a:pt x="827959" y="447182"/>
                </a:lnTo>
                <a:lnTo>
                  <a:pt x="9398" y="0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326246" y="4367403"/>
            <a:ext cx="890269" cy="487045"/>
          </a:xfrm>
          <a:custGeom>
            <a:avLst/>
            <a:gdLst/>
            <a:ahLst/>
            <a:cxnLst/>
            <a:rect l="l" t="t" r="r" b="b"/>
            <a:pathLst>
              <a:path w="890270" h="487045">
                <a:moveTo>
                  <a:pt x="818341" y="459270"/>
                </a:moveTo>
                <a:lnTo>
                  <a:pt x="804926" y="484124"/>
                </a:lnTo>
                <a:lnTo>
                  <a:pt x="890143" y="486791"/>
                </a:lnTo>
                <a:lnTo>
                  <a:pt x="875052" y="465328"/>
                </a:lnTo>
                <a:lnTo>
                  <a:pt x="829563" y="465328"/>
                </a:lnTo>
                <a:lnTo>
                  <a:pt x="818341" y="459270"/>
                </a:lnTo>
                <a:close/>
              </a:path>
              <a:path w="890270" h="487045">
                <a:moveTo>
                  <a:pt x="827735" y="441866"/>
                </a:moveTo>
                <a:lnTo>
                  <a:pt x="818341" y="459270"/>
                </a:lnTo>
                <a:lnTo>
                  <a:pt x="829563" y="465328"/>
                </a:lnTo>
                <a:lnTo>
                  <a:pt x="838961" y="447929"/>
                </a:lnTo>
                <a:lnTo>
                  <a:pt x="827735" y="441866"/>
                </a:lnTo>
                <a:close/>
              </a:path>
              <a:path w="890270" h="487045">
                <a:moveTo>
                  <a:pt x="841121" y="417068"/>
                </a:moveTo>
                <a:lnTo>
                  <a:pt x="827735" y="441866"/>
                </a:lnTo>
                <a:lnTo>
                  <a:pt x="838961" y="447929"/>
                </a:lnTo>
                <a:lnTo>
                  <a:pt x="829563" y="465328"/>
                </a:lnTo>
                <a:lnTo>
                  <a:pt x="875052" y="465328"/>
                </a:lnTo>
                <a:lnTo>
                  <a:pt x="841121" y="417068"/>
                </a:lnTo>
                <a:close/>
              </a:path>
              <a:path w="890270" h="487045">
                <a:moveTo>
                  <a:pt x="9398" y="0"/>
                </a:moveTo>
                <a:lnTo>
                  <a:pt x="0" y="17526"/>
                </a:lnTo>
                <a:lnTo>
                  <a:pt x="818341" y="459270"/>
                </a:lnTo>
                <a:lnTo>
                  <a:pt x="827735" y="441866"/>
                </a:lnTo>
                <a:lnTo>
                  <a:pt x="9398" y="0"/>
                </a:lnTo>
                <a:close/>
              </a:path>
            </a:pathLst>
          </a:custGeom>
          <a:solidFill>
            <a:srgbClr val="3D8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911083" y="4239767"/>
            <a:ext cx="419100" cy="2240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911083" y="4239767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8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911083" y="4546091"/>
            <a:ext cx="419100" cy="2240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911083" y="4546091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8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9825355" y="4867020"/>
            <a:ext cx="1588770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join </a:t>
            </a:r>
            <a:r>
              <a:rPr dirty="0" sz="1800">
                <a:latin typeface="Tw Cen MT"/>
                <a:cs typeface="Tw Cen MT"/>
              </a:rPr>
              <a:t>w/ inputs</a:t>
            </a:r>
            <a:r>
              <a:rPr dirty="0" sz="1800" spc="-9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not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co-partitioned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815833" y="5231129"/>
            <a:ext cx="609600" cy="937260"/>
          </a:xfrm>
          <a:custGeom>
            <a:avLst/>
            <a:gdLst/>
            <a:ahLst/>
            <a:cxnLst/>
            <a:rect l="l" t="t" r="r" b="b"/>
            <a:pathLst>
              <a:path w="609600" h="937260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835660"/>
                </a:lnTo>
                <a:lnTo>
                  <a:pt x="601618" y="875205"/>
                </a:lnTo>
                <a:lnTo>
                  <a:pt x="579850" y="907500"/>
                </a:lnTo>
                <a:lnTo>
                  <a:pt x="547556" y="929275"/>
                </a:lnTo>
                <a:lnTo>
                  <a:pt x="508000" y="937260"/>
                </a:lnTo>
                <a:lnTo>
                  <a:pt x="101600" y="937260"/>
                </a:lnTo>
                <a:lnTo>
                  <a:pt x="62043" y="929275"/>
                </a:lnTo>
                <a:lnTo>
                  <a:pt x="29749" y="907500"/>
                </a:lnTo>
                <a:lnTo>
                  <a:pt x="7981" y="875205"/>
                </a:lnTo>
                <a:lnTo>
                  <a:pt x="0" y="835660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911083" y="5288279"/>
            <a:ext cx="419100" cy="2240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911083" y="5288279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8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8"/>
                </a:lnTo>
                <a:lnTo>
                  <a:pt x="419100" y="186690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8"/>
                </a:lnTo>
                <a:lnTo>
                  <a:pt x="37338" y="224028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90"/>
                </a:lnTo>
                <a:lnTo>
                  <a:pt x="0" y="37338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911083" y="5594603"/>
            <a:ext cx="419100" cy="2240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911083" y="5594603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8"/>
                </a:moveTo>
                <a:lnTo>
                  <a:pt x="2940" y="22802"/>
                </a:lnTo>
                <a:lnTo>
                  <a:pt x="10953" y="10934"/>
                </a:lnTo>
                <a:lnTo>
                  <a:pt x="22824" y="2933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33"/>
                </a:lnTo>
                <a:lnTo>
                  <a:pt x="408146" y="10934"/>
                </a:lnTo>
                <a:lnTo>
                  <a:pt x="416159" y="22802"/>
                </a:lnTo>
                <a:lnTo>
                  <a:pt x="419100" y="37338"/>
                </a:lnTo>
                <a:lnTo>
                  <a:pt x="419100" y="186690"/>
                </a:lnTo>
                <a:lnTo>
                  <a:pt x="416159" y="201225"/>
                </a:lnTo>
                <a:lnTo>
                  <a:pt x="408146" y="213093"/>
                </a:lnTo>
                <a:lnTo>
                  <a:pt x="396275" y="221094"/>
                </a:lnTo>
                <a:lnTo>
                  <a:pt x="381762" y="224028"/>
                </a:lnTo>
                <a:lnTo>
                  <a:pt x="37338" y="224028"/>
                </a:lnTo>
                <a:lnTo>
                  <a:pt x="22824" y="221094"/>
                </a:lnTo>
                <a:lnTo>
                  <a:pt x="10953" y="213093"/>
                </a:lnTo>
                <a:lnTo>
                  <a:pt x="2940" y="201225"/>
                </a:lnTo>
                <a:lnTo>
                  <a:pt x="0" y="186690"/>
                </a:lnTo>
                <a:lnTo>
                  <a:pt x="0" y="37338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8325993" y="4942078"/>
            <a:ext cx="890905" cy="511809"/>
          </a:xfrm>
          <a:custGeom>
            <a:avLst/>
            <a:gdLst/>
            <a:ahLst/>
            <a:cxnLst/>
            <a:rect l="l" t="t" r="r" b="b"/>
            <a:pathLst>
              <a:path w="890904" h="511810">
                <a:moveTo>
                  <a:pt x="819246" y="482781"/>
                </a:moveTo>
                <a:lnTo>
                  <a:pt x="805306" y="507365"/>
                </a:lnTo>
                <a:lnTo>
                  <a:pt x="890397" y="511810"/>
                </a:lnTo>
                <a:lnTo>
                  <a:pt x="875132" y="489077"/>
                </a:lnTo>
                <a:lnTo>
                  <a:pt x="830326" y="489077"/>
                </a:lnTo>
                <a:lnTo>
                  <a:pt x="819246" y="482781"/>
                </a:lnTo>
                <a:close/>
              </a:path>
              <a:path w="890904" h="511810">
                <a:moveTo>
                  <a:pt x="829037" y="465515"/>
                </a:moveTo>
                <a:lnTo>
                  <a:pt x="819246" y="482781"/>
                </a:lnTo>
                <a:lnTo>
                  <a:pt x="830326" y="489077"/>
                </a:lnTo>
                <a:lnTo>
                  <a:pt x="840104" y="471805"/>
                </a:lnTo>
                <a:lnTo>
                  <a:pt x="829037" y="465515"/>
                </a:lnTo>
                <a:close/>
              </a:path>
              <a:path w="890904" h="511810">
                <a:moveTo>
                  <a:pt x="842899" y="441071"/>
                </a:moveTo>
                <a:lnTo>
                  <a:pt x="829037" y="465515"/>
                </a:lnTo>
                <a:lnTo>
                  <a:pt x="840104" y="471805"/>
                </a:lnTo>
                <a:lnTo>
                  <a:pt x="830326" y="489077"/>
                </a:lnTo>
                <a:lnTo>
                  <a:pt x="875132" y="489077"/>
                </a:lnTo>
                <a:lnTo>
                  <a:pt x="842899" y="441071"/>
                </a:lnTo>
                <a:close/>
              </a:path>
              <a:path w="890904" h="511810">
                <a:moveTo>
                  <a:pt x="9905" y="0"/>
                </a:moveTo>
                <a:lnTo>
                  <a:pt x="0" y="17272"/>
                </a:lnTo>
                <a:lnTo>
                  <a:pt x="819246" y="482781"/>
                </a:lnTo>
                <a:lnTo>
                  <a:pt x="829037" y="465515"/>
                </a:lnTo>
                <a:lnTo>
                  <a:pt x="9905" y="0"/>
                </a:lnTo>
                <a:close/>
              </a:path>
            </a:pathLst>
          </a:custGeom>
          <a:solidFill>
            <a:srgbClr val="1D61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325866" y="5459729"/>
            <a:ext cx="890905" cy="537210"/>
          </a:xfrm>
          <a:custGeom>
            <a:avLst/>
            <a:gdLst/>
            <a:ahLst/>
            <a:cxnLst/>
            <a:rect l="l" t="t" r="r" b="b"/>
            <a:pathLst>
              <a:path w="890904" h="537210">
                <a:moveTo>
                  <a:pt x="17017" y="509828"/>
                </a:moveTo>
                <a:lnTo>
                  <a:pt x="0" y="519976"/>
                </a:lnTo>
                <a:lnTo>
                  <a:pt x="10159" y="536994"/>
                </a:lnTo>
                <a:lnTo>
                  <a:pt x="27177" y="526834"/>
                </a:lnTo>
                <a:lnTo>
                  <a:pt x="17017" y="509828"/>
                </a:lnTo>
                <a:close/>
              </a:path>
              <a:path w="890904" h="537210">
                <a:moveTo>
                  <a:pt x="51053" y="489521"/>
                </a:moveTo>
                <a:lnTo>
                  <a:pt x="34035" y="499668"/>
                </a:lnTo>
                <a:lnTo>
                  <a:pt x="44195" y="516686"/>
                </a:lnTo>
                <a:lnTo>
                  <a:pt x="61213" y="506526"/>
                </a:lnTo>
                <a:lnTo>
                  <a:pt x="51053" y="489521"/>
                </a:lnTo>
                <a:close/>
              </a:path>
              <a:path w="890904" h="537210">
                <a:moveTo>
                  <a:pt x="85089" y="469214"/>
                </a:moveTo>
                <a:lnTo>
                  <a:pt x="68072" y="479361"/>
                </a:lnTo>
                <a:lnTo>
                  <a:pt x="78231" y="496379"/>
                </a:lnTo>
                <a:lnTo>
                  <a:pt x="95250" y="486219"/>
                </a:lnTo>
                <a:lnTo>
                  <a:pt x="85089" y="469214"/>
                </a:lnTo>
                <a:close/>
              </a:path>
              <a:path w="890904" h="537210">
                <a:moveTo>
                  <a:pt x="119125" y="448894"/>
                </a:moveTo>
                <a:lnTo>
                  <a:pt x="102107" y="459054"/>
                </a:lnTo>
                <a:lnTo>
                  <a:pt x="112267" y="476072"/>
                </a:lnTo>
                <a:lnTo>
                  <a:pt x="129285" y="465912"/>
                </a:lnTo>
                <a:lnTo>
                  <a:pt x="119125" y="448894"/>
                </a:lnTo>
                <a:close/>
              </a:path>
              <a:path w="890904" h="537210">
                <a:moveTo>
                  <a:pt x="153161" y="428586"/>
                </a:moveTo>
                <a:lnTo>
                  <a:pt x="136143" y="438746"/>
                </a:lnTo>
                <a:lnTo>
                  <a:pt x="146303" y="455752"/>
                </a:lnTo>
                <a:lnTo>
                  <a:pt x="163322" y="445604"/>
                </a:lnTo>
                <a:lnTo>
                  <a:pt x="153161" y="428586"/>
                </a:lnTo>
                <a:close/>
              </a:path>
              <a:path w="890904" h="537210">
                <a:moveTo>
                  <a:pt x="187070" y="408279"/>
                </a:moveTo>
                <a:lnTo>
                  <a:pt x="170179" y="418439"/>
                </a:lnTo>
                <a:lnTo>
                  <a:pt x="180212" y="435444"/>
                </a:lnTo>
                <a:lnTo>
                  <a:pt x="197230" y="425297"/>
                </a:lnTo>
                <a:lnTo>
                  <a:pt x="187070" y="408279"/>
                </a:lnTo>
                <a:close/>
              </a:path>
              <a:path w="890904" h="537210">
                <a:moveTo>
                  <a:pt x="221106" y="387972"/>
                </a:moveTo>
                <a:lnTo>
                  <a:pt x="204088" y="398132"/>
                </a:lnTo>
                <a:lnTo>
                  <a:pt x="214249" y="415137"/>
                </a:lnTo>
                <a:lnTo>
                  <a:pt x="231266" y="404990"/>
                </a:lnTo>
                <a:lnTo>
                  <a:pt x="221106" y="387972"/>
                </a:lnTo>
                <a:close/>
              </a:path>
              <a:path w="890904" h="537210">
                <a:moveTo>
                  <a:pt x="255142" y="367665"/>
                </a:moveTo>
                <a:lnTo>
                  <a:pt x="238125" y="377825"/>
                </a:lnTo>
                <a:lnTo>
                  <a:pt x="248284" y="394830"/>
                </a:lnTo>
                <a:lnTo>
                  <a:pt x="265302" y="384683"/>
                </a:lnTo>
                <a:lnTo>
                  <a:pt x="255142" y="367665"/>
                </a:lnTo>
                <a:close/>
              </a:path>
              <a:path w="890904" h="537210">
                <a:moveTo>
                  <a:pt x="289178" y="347357"/>
                </a:moveTo>
                <a:lnTo>
                  <a:pt x="272160" y="357517"/>
                </a:lnTo>
                <a:lnTo>
                  <a:pt x="282320" y="374523"/>
                </a:lnTo>
                <a:lnTo>
                  <a:pt x="299338" y="364375"/>
                </a:lnTo>
                <a:lnTo>
                  <a:pt x="289178" y="347357"/>
                </a:lnTo>
                <a:close/>
              </a:path>
              <a:path w="890904" h="537210">
                <a:moveTo>
                  <a:pt x="323214" y="327050"/>
                </a:moveTo>
                <a:lnTo>
                  <a:pt x="306197" y="337210"/>
                </a:lnTo>
                <a:lnTo>
                  <a:pt x="316356" y="354215"/>
                </a:lnTo>
                <a:lnTo>
                  <a:pt x="333375" y="344068"/>
                </a:lnTo>
                <a:lnTo>
                  <a:pt x="323214" y="327050"/>
                </a:lnTo>
                <a:close/>
              </a:path>
              <a:path w="890904" h="537210">
                <a:moveTo>
                  <a:pt x="357250" y="306743"/>
                </a:moveTo>
                <a:lnTo>
                  <a:pt x="340232" y="316903"/>
                </a:lnTo>
                <a:lnTo>
                  <a:pt x="350392" y="333908"/>
                </a:lnTo>
                <a:lnTo>
                  <a:pt x="367410" y="323761"/>
                </a:lnTo>
                <a:lnTo>
                  <a:pt x="357250" y="306743"/>
                </a:lnTo>
                <a:close/>
              </a:path>
              <a:path w="890904" h="537210">
                <a:moveTo>
                  <a:pt x="391286" y="286435"/>
                </a:moveTo>
                <a:lnTo>
                  <a:pt x="374268" y="296595"/>
                </a:lnTo>
                <a:lnTo>
                  <a:pt x="384428" y="313601"/>
                </a:lnTo>
                <a:lnTo>
                  <a:pt x="401447" y="303453"/>
                </a:lnTo>
                <a:lnTo>
                  <a:pt x="391286" y="286435"/>
                </a:lnTo>
                <a:close/>
              </a:path>
              <a:path w="890904" h="537210">
                <a:moveTo>
                  <a:pt x="425323" y="266128"/>
                </a:moveTo>
                <a:lnTo>
                  <a:pt x="408304" y="276288"/>
                </a:lnTo>
                <a:lnTo>
                  <a:pt x="418464" y="293293"/>
                </a:lnTo>
                <a:lnTo>
                  <a:pt x="435482" y="283146"/>
                </a:lnTo>
                <a:lnTo>
                  <a:pt x="425323" y="266128"/>
                </a:lnTo>
                <a:close/>
              </a:path>
              <a:path w="890904" h="537210">
                <a:moveTo>
                  <a:pt x="459358" y="245821"/>
                </a:moveTo>
                <a:lnTo>
                  <a:pt x="442340" y="255968"/>
                </a:lnTo>
                <a:lnTo>
                  <a:pt x="452500" y="272986"/>
                </a:lnTo>
                <a:lnTo>
                  <a:pt x="469518" y="262826"/>
                </a:lnTo>
                <a:lnTo>
                  <a:pt x="459358" y="245821"/>
                </a:lnTo>
                <a:close/>
              </a:path>
              <a:path w="890904" h="537210">
                <a:moveTo>
                  <a:pt x="493394" y="225513"/>
                </a:moveTo>
                <a:lnTo>
                  <a:pt x="476376" y="235661"/>
                </a:lnTo>
                <a:lnTo>
                  <a:pt x="486536" y="252679"/>
                </a:lnTo>
                <a:lnTo>
                  <a:pt x="503554" y="242519"/>
                </a:lnTo>
                <a:lnTo>
                  <a:pt x="493394" y="225513"/>
                </a:lnTo>
                <a:close/>
              </a:path>
              <a:path w="890904" h="537210">
                <a:moveTo>
                  <a:pt x="527430" y="205206"/>
                </a:moveTo>
                <a:lnTo>
                  <a:pt x="510412" y="215353"/>
                </a:lnTo>
                <a:lnTo>
                  <a:pt x="520573" y="232371"/>
                </a:lnTo>
                <a:lnTo>
                  <a:pt x="537590" y="222211"/>
                </a:lnTo>
                <a:lnTo>
                  <a:pt x="527430" y="205206"/>
                </a:lnTo>
                <a:close/>
              </a:path>
              <a:path w="890904" h="537210">
                <a:moveTo>
                  <a:pt x="561339" y="184899"/>
                </a:moveTo>
                <a:lnTo>
                  <a:pt x="544449" y="195046"/>
                </a:lnTo>
                <a:lnTo>
                  <a:pt x="554481" y="212064"/>
                </a:lnTo>
                <a:lnTo>
                  <a:pt x="571500" y="201904"/>
                </a:lnTo>
                <a:lnTo>
                  <a:pt x="561339" y="184899"/>
                </a:lnTo>
                <a:close/>
              </a:path>
              <a:path w="890904" h="537210">
                <a:moveTo>
                  <a:pt x="595376" y="164592"/>
                </a:moveTo>
                <a:lnTo>
                  <a:pt x="578357" y="174739"/>
                </a:lnTo>
                <a:lnTo>
                  <a:pt x="588517" y="191757"/>
                </a:lnTo>
                <a:lnTo>
                  <a:pt x="605535" y="181597"/>
                </a:lnTo>
                <a:lnTo>
                  <a:pt x="595376" y="164592"/>
                </a:lnTo>
                <a:close/>
              </a:path>
              <a:path w="890904" h="537210">
                <a:moveTo>
                  <a:pt x="629411" y="144284"/>
                </a:moveTo>
                <a:lnTo>
                  <a:pt x="612393" y="154432"/>
                </a:lnTo>
                <a:lnTo>
                  <a:pt x="622553" y="171450"/>
                </a:lnTo>
                <a:lnTo>
                  <a:pt x="639572" y="161290"/>
                </a:lnTo>
                <a:lnTo>
                  <a:pt x="629411" y="144284"/>
                </a:lnTo>
                <a:close/>
              </a:path>
              <a:path w="890904" h="537210">
                <a:moveTo>
                  <a:pt x="663448" y="123952"/>
                </a:moveTo>
                <a:lnTo>
                  <a:pt x="646429" y="134124"/>
                </a:lnTo>
                <a:lnTo>
                  <a:pt x="656589" y="151142"/>
                </a:lnTo>
                <a:lnTo>
                  <a:pt x="673607" y="140982"/>
                </a:lnTo>
                <a:lnTo>
                  <a:pt x="663448" y="123952"/>
                </a:lnTo>
                <a:close/>
              </a:path>
              <a:path w="890904" h="537210">
                <a:moveTo>
                  <a:pt x="697483" y="103632"/>
                </a:moveTo>
                <a:lnTo>
                  <a:pt x="680465" y="113792"/>
                </a:lnTo>
                <a:lnTo>
                  <a:pt x="690626" y="130835"/>
                </a:lnTo>
                <a:lnTo>
                  <a:pt x="707643" y="120650"/>
                </a:lnTo>
                <a:lnTo>
                  <a:pt x="697483" y="103632"/>
                </a:lnTo>
                <a:close/>
              </a:path>
              <a:path w="890904" h="537210">
                <a:moveTo>
                  <a:pt x="731519" y="83312"/>
                </a:moveTo>
                <a:lnTo>
                  <a:pt x="714501" y="93472"/>
                </a:lnTo>
                <a:lnTo>
                  <a:pt x="724661" y="110490"/>
                </a:lnTo>
                <a:lnTo>
                  <a:pt x="741679" y="100330"/>
                </a:lnTo>
                <a:lnTo>
                  <a:pt x="731519" y="83312"/>
                </a:lnTo>
                <a:close/>
              </a:path>
              <a:path w="890904" h="537210">
                <a:moveTo>
                  <a:pt x="765555" y="62992"/>
                </a:moveTo>
                <a:lnTo>
                  <a:pt x="748537" y="73152"/>
                </a:lnTo>
                <a:lnTo>
                  <a:pt x="758698" y="90170"/>
                </a:lnTo>
                <a:lnTo>
                  <a:pt x="775715" y="80010"/>
                </a:lnTo>
                <a:lnTo>
                  <a:pt x="765555" y="62992"/>
                </a:lnTo>
                <a:close/>
              </a:path>
              <a:path w="890904" h="537210">
                <a:moveTo>
                  <a:pt x="875145" y="24003"/>
                </a:moveTo>
                <a:lnTo>
                  <a:pt x="830960" y="24003"/>
                </a:lnTo>
                <a:lnTo>
                  <a:pt x="840993" y="41021"/>
                </a:lnTo>
                <a:lnTo>
                  <a:pt x="830152" y="47603"/>
                </a:lnTo>
                <a:lnTo>
                  <a:pt x="844550" y="71755"/>
                </a:lnTo>
                <a:lnTo>
                  <a:pt x="875145" y="24003"/>
                </a:lnTo>
                <a:close/>
              </a:path>
              <a:path w="890904" h="537210">
                <a:moveTo>
                  <a:pt x="799591" y="42799"/>
                </a:moveTo>
                <a:lnTo>
                  <a:pt x="782574" y="52832"/>
                </a:lnTo>
                <a:lnTo>
                  <a:pt x="792733" y="69850"/>
                </a:lnTo>
                <a:lnTo>
                  <a:pt x="809751" y="59690"/>
                </a:lnTo>
                <a:lnTo>
                  <a:pt x="799591" y="42799"/>
                </a:lnTo>
                <a:close/>
              </a:path>
              <a:path w="890904" h="537210">
                <a:moveTo>
                  <a:pt x="820011" y="30591"/>
                </a:moveTo>
                <a:lnTo>
                  <a:pt x="816609" y="32639"/>
                </a:lnTo>
                <a:lnTo>
                  <a:pt x="826769" y="49657"/>
                </a:lnTo>
                <a:lnTo>
                  <a:pt x="830152" y="47603"/>
                </a:lnTo>
                <a:lnTo>
                  <a:pt x="820011" y="30591"/>
                </a:lnTo>
                <a:close/>
              </a:path>
              <a:path w="890904" h="537210">
                <a:moveTo>
                  <a:pt x="830960" y="24003"/>
                </a:moveTo>
                <a:lnTo>
                  <a:pt x="820011" y="30591"/>
                </a:lnTo>
                <a:lnTo>
                  <a:pt x="830152" y="47603"/>
                </a:lnTo>
                <a:lnTo>
                  <a:pt x="840993" y="41021"/>
                </a:lnTo>
                <a:lnTo>
                  <a:pt x="830960" y="24003"/>
                </a:lnTo>
                <a:close/>
              </a:path>
              <a:path w="890904" h="537210">
                <a:moveTo>
                  <a:pt x="890524" y="0"/>
                </a:moveTo>
                <a:lnTo>
                  <a:pt x="805560" y="6350"/>
                </a:lnTo>
                <a:lnTo>
                  <a:pt x="820011" y="30591"/>
                </a:lnTo>
                <a:lnTo>
                  <a:pt x="830960" y="24003"/>
                </a:lnTo>
                <a:lnTo>
                  <a:pt x="875145" y="24003"/>
                </a:lnTo>
                <a:lnTo>
                  <a:pt x="890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911083" y="4838700"/>
            <a:ext cx="419100" cy="222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911083" y="483870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911083" y="5876544"/>
            <a:ext cx="419100" cy="2240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911083" y="5876544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02"/>
                </a:lnTo>
                <a:lnTo>
                  <a:pt x="10953" y="10934"/>
                </a:lnTo>
                <a:lnTo>
                  <a:pt x="22824" y="2933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33"/>
                </a:lnTo>
                <a:lnTo>
                  <a:pt x="408146" y="10934"/>
                </a:lnTo>
                <a:lnTo>
                  <a:pt x="416159" y="22802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25"/>
                </a:lnTo>
                <a:lnTo>
                  <a:pt x="408146" y="213093"/>
                </a:lnTo>
                <a:lnTo>
                  <a:pt x="396275" y="221094"/>
                </a:lnTo>
                <a:lnTo>
                  <a:pt x="381762" y="224027"/>
                </a:lnTo>
                <a:lnTo>
                  <a:pt x="37338" y="224027"/>
                </a:lnTo>
                <a:lnTo>
                  <a:pt x="22824" y="221094"/>
                </a:lnTo>
                <a:lnTo>
                  <a:pt x="10953" y="213093"/>
                </a:lnTo>
                <a:lnTo>
                  <a:pt x="2940" y="201225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328914" y="5180838"/>
            <a:ext cx="890905" cy="537210"/>
          </a:xfrm>
          <a:custGeom>
            <a:avLst/>
            <a:gdLst/>
            <a:ahLst/>
            <a:cxnLst/>
            <a:rect l="l" t="t" r="r" b="b"/>
            <a:pathLst>
              <a:path w="890904" h="537210">
                <a:moveTo>
                  <a:pt x="68071" y="479361"/>
                </a:moveTo>
                <a:lnTo>
                  <a:pt x="0" y="519976"/>
                </a:lnTo>
                <a:lnTo>
                  <a:pt x="10159" y="536994"/>
                </a:lnTo>
                <a:lnTo>
                  <a:pt x="78231" y="496379"/>
                </a:lnTo>
                <a:lnTo>
                  <a:pt x="68071" y="479361"/>
                </a:lnTo>
                <a:close/>
              </a:path>
              <a:path w="890904" h="537210">
                <a:moveTo>
                  <a:pt x="187070" y="408279"/>
                </a:moveTo>
                <a:lnTo>
                  <a:pt x="119125" y="448894"/>
                </a:lnTo>
                <a:lnTo>
                  <a:pt x="129285" y="465912"/>
                </a:lnTo>
                <a:lnTo>
                  <a:pt x="197230" y="425297"/>
                </a:lnTo>
                <a:lnTo>
                  <a:pt x="187070" y="408279"/>
                </a:lnTo>
                <a:close/>
              </a:path>
              <a:path w="890904" h="537210">
                <a:moveTo>
                  <a:pt x="306196" y="337184"/>
                </a:moveTo>
                <a:lnTo>
                  <a:pt x="238125" y="377825"/>
                </a:lnTo>
                <a:lnTo>
                  <a:pt x="248284" y="394843"/>
                </a:lnTo>
                <a:lnTo>
                  <a:pt x="316356" y="354203"/>
                </a:lnTo>
                <a:lnTo>
                  <a:pt x="306196" y="337184"/>
                </a:lnTo>
                <a:close/>
              </a:path>
              <a:path w="890904" h="537210">
                <a:moveTo>
                  <a:pt x="425322" y="266065"/>
                </a:moveTo>
                <a:lnTo>
                  <a:pt x="357250" y="306705"/>
                </a:lnTo>
                <a:lnTo>
                  <a:pt x="367410" y="323723"/>
                </a:lnTo>
                <a:lnTo>
                  <a:pt x="435482" y="283083"/>
                </a:lnTo>
                <a:lnTo>
                  <a:pt x="425322" y="266065"/>
                </a:lnTo>
                <a:close/>
              </a:path>
              <a:path w="890904" h="537210">
                <a:moveTo>
                  <a:pt x="544449" y="195072"/>
                </a:moveTo>
                <a:lnTo>
                  <a:pt x="476376" y="235712"/>
                </a:lnTo>
                <a:lnTo>
                  <a:pt x="486536" y="252730"/>
                </a:lnTo>
                <a:lnTo>
                  <a:pt x="554481" y="212090"/>
                </a:lnTo>
                <a:lnTo>
                  <a:pt x="544449" y="195072"/>
                </a:lnTo>
                <a:close/>
              </a:path>
              <a:path w="890904" h="537210">
                <a:moveTo>
                  <a:pt x="663447" y="123952"/>
                </a:moveTo>
                <a:lnTo>
                  <a:pt x="595376" y="164592"/>
                </a:lnTo>
                <a:lnTo>
                  <a:pt x="605535" y="181609"/>
                </a:lnTo>
                <a:lnTo>
                  <a:pt x="673607" y="140970"/>
                </a:lnTo>
                <a:lnTo>
                  <a:pt x="663447" y="123952"/>
                </a:lnTo>
                <a:close/>
              </a:path>
              <a:path w="890904" h="537210">
                <a:moveTo>
                  <a:pt x="782574" y="52831"/>
                </a:moveTo>
                <a:lnTo>
                  <a:pt x="714501" y="93472"/>
                </a:lnTo>
                <a:lnTo>
                  <a:pt x="724661" y="110490"/>
                </a:lnTo>
                <a:lnTo>
                  <a:pt x="792733" y="69850"/>
                </a:lnTo>
                <a:lnTo>
                  <a:pt x="782574" y="52831"/>
                </a:lnTo>
                <a:close/>
              </a:path>
              <a:path w="890904" h="537210">
                <a:moveTo>
                  <a:pt x="890524" y="0"/>
                </a:moveTo>
                <a:lnTo>
                  <a:pt x="805560" y="6350"/>
                </a:lnTo>
                <a:lnTo>
                  <a:pt x="844550" y="71755"/>
                </a:lnTo>
                <a:lnTo>
                  <a:pt x="890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325866" y="4868417"/>
            <a:ext cx="890905" cy="537210"/>
          </a:xfrm>
          <a:custGeom>
            <a:avLst/>
            <a:gdLst/>
            <a:ahLst/>
            <a:cxnLst/>
            <a:rect l="l" t="t" r="r" b="b"/>
            <a:pathLst>
              <a:path w="890904" h="537210">
                <a:moveTo>
                  <a:pt x="819988" y="30551"/>
                </a:moveTo>
                <a:lnTo>
                  <a:pt x="0" y="519937"/>
                </a:lnTo>
                <a:lnTo>
                  <a:pt x="10159" y="536955"/>
                </a:lnTo>
                <a:lnTo>
                  <a:pt x="830103" y="47521"/>
                </a:lnTo>
                <a:lnTo>
                  <a:pt x="819988" y="30551"/>
                </a:lnTo>
                <a:close/>
              </a:path>
              <a:path w="890904" h="537210">
                <a:moveTo>
                  <a:pt x="875145" y="24002"/>
                </a:moveTo>
                <a:lnTo>
                  <a:pt x="830960" y="24002"/>
                </a:lnTo>
                <a:lnTo>
                  <a:pt x="840993" y="41020"/>
                </a:lnTo>
                <a:lnTo>
                  <a:pt x="830103" y="47521"/>
                </a:lnTo>
                <a:lnTo>
                  <a:pt x="844550" y="71754"/>
                </a:lnTo>
                <a:lnTo>
                  <a:pt x="875145" y="24002"/>
                </a:lnTo>
                <a:close/>
              </a:path>
              <a:path w="890904" h="537210">
                <a:moveTo>
                  <a:pt x="830960" y="24002"/>
                </a:moveTo>
                <a:lnTo>
                  <a:pt x="819988" y="30551"/>
                </a:lnTo>
                <a:lnTo>
                  <a:pt x="830103" y="47521"/>
                </a:lnTo>
                <a:lnTo>
                  <a:pt x="840993" y="41020"/>
                </a:lnTo>
                <a:lnTo>
                  <a:pt x="830960" y="24002"/>
                </a:lnTo>
                <a:close/>
              </a:path>
              <a:path w="890904" h="537210">
                <a:moveTo>
                  <a:pt x="890524" y="0"/>
                </a:moveTo>
                <a:lnTo>
                  <a:pt x="805560" y="6349"/>
                </a:lnTo>
                <a:lnTo>
                  <a:pt x="819988" y="30551"/>
                </a:lnTo>
                <a:lnTo>
                  <a:pt x="830960" y="24002"/>
                </a:lnTo>
                <a:lnTo>
                  <a:pt x="875145" y="24002"/>
                </a:lnTo>
                <a:lnTo>
                  <a:pt x="890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324342" y="4344415"/>
            <a:ext cx="892175" cy="811530"/>
          </a:xfrm>
          <a:custGeom>
            <a:avLst/>
            <a:gdLst/>
            <a:ahLst/>
            <a:cxnLst/>
            <a:rect l="l" t="t" r="r" b="b"/>
            <a:pathLst>
              <a:path w="892175" h="811529">
                <a:moveTo>
                  <a:pt x="828932" y="767564"/>
                </a:moveTo>
                <a:lnTo>
                  <a:pt x="810005" y="788415"/>
                </a:lnTo>
                <a:lnTo>
                  <a:pt x="892048" y="811529"/>
                </a:lnTo>
                <a:lnTo>
                  <a:pt x="878293" y="776096"/>
                </a:lnTo>
                <a:lnTo>
                  <a:pt x="838326" y="776096"/>
                </a:lnTo>
                <a:lnTo>
                  <a:pt x="828932" y="767564"/>
                </a:lnTo>
                <a:close/>
              </a:path>
              <a:path w="892175" h="811529">
                <a:moveTo>
                  <a:pt x="842223" y="752920"/>
                </a:moveTo>
                <a:lnTo>
                  <a:pt x="828932" y="767564"/>
                </a:lnTo>
                <a:lnTo>
                  <a:pt x="838326" y="776096"/>
                </a:lnTo>
                <a:lnTo>
                  <a:pt x="851661" y="761491"/>
                </a:lnTo>
                <a:lnTo>
                  <a:pt x="842223" y="752920"/>
                </a:lnTo>
                <a:close/>
              </a:path>
              <a:path w="892175" h="811529">
                <a:moveTo>
                  <a:pt x="861186" y="732027"/>
                </a:moveTo>
                <a:lnTo>
                  <a:pt x="842223" y="752920"/>
                </a:lnTo>
                <a:lnTo>
                  <a:pt x="851661" y="761491"/>
                </a:lnTo>
                <a:lnTo>
                  <a:pt x="838326" y="776096"/>
                </a:lnTo>
                <a:lnTo>
                  <a:pt x="878293" y="776096"/>
                </a:lnTo>
                <a:lnTo>
                  <a:pt x="861186" y="732027"/>
                </a:lnTo>
                <a:close/>
              </a:path>
              <a:path w="892175" h="811529">
                <a:moveTo>
                  <a:pt x="13207" y="0"/>
                </a:moveTo>
                <a:lnTo>
                  <a:pt x="0" y="14731"/>
                </a:lnTo>
                <a:lnTo>
                  <a:pt x="828932" y="767564"/>
                </a:lnTo>
                <a:lnTo>
                  <a:pt x="842223" y="752920"/>
                </a:lnTo>
                <a:lnTo>
                  <a:pt x="13207" y="0"/>
                </a:lnTo>
                <a:close/>
              </a:path>
            </a:pathLst>
          </a:custGeom>
          <a:solidFill>
            <a:srgbClr val="3D8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326246" y="4359275"/>
            <a:ext cx="889000" cy="1105535"/>
          </a:xfrm>
          <a:custGeom>
            <a:avLst/>
            <a:gdLst/>
            <a:ahLst/>
            <a:cxnLst/>
            <a:rect l="l" t="t" r="r" b="b"/>
            <a:pathLst>
              <a:path w="889000" h="1105535">
                <a:moveTo>
                  <a:pt x="833433" y="1052068"/>
                </a:moveTo>
                <a:lnTo>
                  <a:pt x="811402" y="1069721"/>
                </a:lnTo>
                <a:lnTo>
                  <a:pt x="888873" y="1105408"/>
                </a:lnTo>
                <a:lnTo>
                  <a:pt x="879471" y="1061974"/>
                </a:lnTo>
                <a:lnTo>
                  <a:pt x="841375" y="1061974"/>
                </a:lnTo>
                <a:lnTo>
                  <a:pt x="833433" y="1052068"/>
                </a:lnTo>
                <a:close/>
              </a:path>
              <a:path w="889000" h="1105535">
                <a:moveTo>
                  <a:pt x="848881" y="1039690"/>
                </a:moveTo>
                <a:lnTo>
                  <a:pt x="833433" y="1052068"/>
                </a:lnTo>
                <a:lnTo>
                  <a:pt x="841375" y="1061974"/>
                </a:lnTo>
                <a:lnTo>
                  <a:pt x="856869" y="1049655"/>
                </a:lnTo>
                <a:lnTo>
                  <a:pt x="848881" y="1039690"/>
                </a:lnTo>
                <a:close/>
              </a:path>
              <a:path w="889000" h="1105535">
                <a:moveTo>
                  <a:pt x="870838" y="1022096"/>
                </a:moveTo>
                <a:lnTo>
                  <a:pt x="848881" y="1039690"/>
                </a:lnTo>
                <a:lnTo>
                  <a:pt x="856869" y="1049655"/>
                </a:lnTo>
                <a:lnTo>
                  <a:pt x="841375" y="1061974"/>
                </a:lnTo>
                <a:lnTo>
                  <a:pt x="879471" y="1061974"/>
                </a:lnTo>
                <a:lnTo>
                  <a:pt x="870838" y="1022096"/>
                </a:lnTo>
                <a:close/>
              </a:path>
              <a:path w="889000" h="1105535">
                <a:moveTo>
                  <a:pt x="15494" y="0"/>
                </a:moveTo>
                <a:lnTo>
                  <a:pt x="0" y="12445"/>
                </a:lnTo>
                <a:lnTo>
                  <a:pt x="833433" y="1052068"/>
                </a:lnTo>
                <a:lnTo>
                  <a:pt x="848881" y="1039690"/>
                </a:lnTo>
                <a:lnTo>
                  <a:pt x="15494" y="0"/>
                </a:lnTo>
                <a:close/>
              </a:path>
            </a:pathLst>
          </a:custGeom>
          <a:solidFill>
            <a:srgbClr val="3D8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324215" y="4650866"/>
            <a:ext cx="875665" cy="805180"/>
          </a:xfrm>
          <a:custGeom>
            <a:avLst/>
            <a:gdLst/>
            <a:ahLst/>
            <a:cxnLst/>
            <a:rect l="l" t="t" r="r" b="b"/>
            <a:pathLst>
              <a:path w="875665" h="805179">
                <a:moveTo>
                  <a:pt x="812422" y="760862"/>
                </a:moveTo>
                <a:lnTo>
                  <a:pt x="793368" y="781557"/>
                </a:lnTo>
                <a:lnTo>
                  <a:pt x="875283" y="805052"/>
                </a:lnTo>
                <a:lnTo>
                  <a:pt x="861707" y="769492"/>
                </a:lnTo>
                <a:lnTo>
                  <a:pt x="821816" y="769492"/>
                </a:lnTo>
                <a:lnTo>
                  <a:pt x="812422" y="760862"/>
                </a:lnTo>
                <a:close/>
              </a:path>
              <a:path w="875665" h="805179">
                <a:moveTo>
                  <a:pt x="825874" y="746249"/>
                </a:moveTo>
                <a:lnTo>
                  <a:pt x="812422" y="760862"/>
                </a:lnTo>
                <a:lnTo>
                  <a:pt x="821816" y="769492"/>
                </a:lnTo>
                <a:lnTo>
                  <a:pt x="835278" y="754887"/>
                </a:lnTo>
                <a:lnTo>
                  <a:pt x="825874" y="746249"/>
                </a:lnTo>
                <a:close/>
              </a:path>
              <a:path w="875665" h="805179">
                <a:moveTo>
                  <a:pt x="844930" y="725550"/>
                </a:moveTo>
                <a:lnTo>
                  <a:pt x="825874" y="746249"/>
                </a:lnTo>
                <a:lnTo>
                  <a:pt x="835278" y="754887"/>
                </a:lnTo>
                <a:lnTo>
                  <a:pt x="821816" y="769492"/>
                </a:lnTo>
                <a:lnTo>
                  <a:pt x="861707" y="769492"/>
                </a:lnTo>
                <a:lnTo>
                  <a:pt x="844930" y="725550"/>
                </a:lnTo>
                <a:close/>
              </a:path>
              <a:path w="875665" h="805179">
                <a:moveTo>
                  <a:pt x="13461" y="0"/>
                </a:moveTo>
                <a:lnTo>
                  <a:pt x="0" y="14477"/>
                </a:lnTo>
                <a:lnTo>
                  <a:pt x="812422" y="760862"/>
                </a:lnTo>
                <a:lnTo>
                  <a:pt x="825874" y="746249"/>
                </a:lnTo>
                <a:lnTo>
                  <a:pt x="13461" y="0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328659" y="4648453"/>
            <a:ext cx="896619" cy="246379"/>
          </a:xfrm>
          <a:custGeom>
            <a:avLst/>
            <a:gdLst/>
            <a:ahLst/>
            <a:cxnLst/>
            <a:rect l="l" t="t" r="r" b="b"/>
            <a:pathLst>
              <a:path w="896620" h="246379">
                <a:moveTo>
                  <a:pt x="819727" y="218981"/>
                </a:moveTo>
                <a:lnTo>
                  <a:pt x="813054" y="246380"/>
                </a:lnTo>
                <a:lnTo>
                  <a:pt x="896112" y="227457"/>
                </a:lnTo>
                <a:lnTo>
                  <a:pt x="889669" y="221996"/>
                </a:lnTo>
                <a:lnTo>
                  <a:pt x="832104" y="221996"/>
                </a:lnTo>
                <a:lnTo>
                  <a:pt x="819727" y="218981"/>
                </a:lnTo>
                <a:close/>
              </a:path>
              <a:path w="896620" h="246379">
                <a:moveTo>
                  <a:pt x="824400" y="199796"/>
                </a:moveTo>
                <a:lnTo>
                  <a:pt x="819727" y="218981"/>
                </a:lnTo>
                <a:lnTo>
                  <a:pt x="832104" y="221996"/>
                </a:lnTo>
                <a:lnTo>
                  <a:pt x="836803" y="202819"/>
                </a:lnTo>
                <a:lnTo>
                  <a:pt x="824400" y="199796"/>
                </a:lnTo>
                <a:close/>
              </a:path>
              <a:path w="896620" h="246379">
                <a:moveTo>
                  <a:pt x="831088" y="172339"/>
                </a:moveTo>
                <a:lnTo>
                  <a:pt x="824400" y="199796"/>
                </a:lnTo>
                <a:lnTo>
                  <a:pt x="836803" y="202819"/>
                </a:lnTo>
                <a:lnTo>
                  <a:pt x="832104" y="221996"/>
                </a:lnTo>
                <a:lnTo>
                  <a:pt x="889669" y="221996"/>
                </a:lnTo>
                <a:lnTo>
                  <a:pt x="831088" y="172339"/>
                </a:lnTo>
                <a:close/>
              </a:path>
              <a:path w="896620" h="246379">
                <a:moveTo>
                  <a:pt x="4572" y="0"/>
                </a:moveTo>
                <a:lnTo>
                  <a:pt x="0" y="19304"/>
                </a:lnTo>
                <a:lnTo>
                  <a:pt x="819727" y="218981"/>
                </a:lnTo>
                <a:lnTo>
                  <a:pt x="824400" y="199796"/>
                </a:lnTo>
                <a:lnTo>
                  <a:pt x="4572" y="0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330056" y="5391911"/>
            <a:ext cx="882650" cy="120650"/>
          </a:xfrm>
          <a:custGeom>
            <a:avLst/>
            <a:gdLst/>
            <a:ahLst/>
            <a:cxnLst/>
            <a:rect l="l" t="t" r="r" b="b"/>
            <a:pathLst>
              <a:path w="882650" h="120650">
                <a:moveTo>
                  <a:pt x="810133" y="44576"/>
                </a:moveTo>
                <a:lnTo>
                  <a:pt x="807587" y="72766"/>
                </a:lnTo>
                <a:lnTo>
                  <a:pt x="820293" y="73913"/>
                </a:lnTo>
                <a:lnTo>
                  <a:pt x="818515" y="93599"/>
                </a:lnTo>
                <a:lnTo>
                  <a:pt x="805706" y="93599"/>
                </a:lnTo>
                <a:lnTo>
                  <a:pt x="803275" y="120522"/>
                </a:lnTo>
                <a:lnTo>
                  <a:pt x="871958" y="93599"/>
                </a:lnTo>
                <a:lnTo>
                  <a:pt x="818515" y="93599"/>
                </a:lnTo>
                <a:lnTo>
                  <a:pt x="805809" y="92453"/>
                </a:lnTo>
                <a:lnTo>
                  <a:pt x="874880" y="92453"/>
                </a:lnTo>
                <a:lnTo>
                  <a:pt x="882650" y="89407"/>
                </a:lnTo>
                <a:lnTo>
                  <a:pt x="810133" y="44576"/>
                </a:lnTo>
                <a:close/>
              </a:path>
              <a:path w="882650" h="120650">
                <a:moveTo>
                  <a:pt x="807587" y="72766"/>
                </a:moveTo>
                <a:lnTo>
                  <a:pt x="805809" y="92453"/>
                </a:lnTo>
                <a:lnTo>
                  <a:pt x="818515" y="93599"/>
                </a:lnTo>
                <a:lnTo>
                  <a:pt x="820293" y="73913"/>
                </a:lnTo>
                <a:lnTo>
                  <a:pt x="807587" y="72766"/>
                </a:lnTo>
                <a:close/>
              </a:path>
              <a:path w="882650" h="120650">
                <a:moveTo>
                  <a:pt x="1777" y="0"/>
                </a:moveTo>
                <a:lnTo>
                  <a:pt x="0" y="19812"/>
                </a:lnTo>
                <a:lnTo>
                  <a:pt x="805809" y="92453"/>
                </a:lnTo>
                <a:lnTo>
                  <a:pt x="807587" y="72766"/>
                </a:lnTo>
                <a:lnTo>
                  <a:pt x="17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357234" y="5140325"/>
            <a:ext cx="858519" cy="266065"/>
          </a:xfrm>
          <a:custGeom>
            <a:avLst/>
            <a:gdLst/>
            <a:ahLst/>
            <a:cxnLst/>
            <a:rect l="l" t="t" r="r" b="b"/>
            <a:pathLst>
              <a:path w="858520" h="266064">
                <a:moveTo>
                  <a:pt x="782570" y="27173"/>
                </a:moveTo>
                <a:lnTo>
                  <a:pt x="0" y="246887"/>
                </a:lnTo>
                <a:lnTo>
                  <a:pt x="5334" y="265938"/>
                </a:lnTo>
                <a:lnTo>
                  <a:pt x="787908" y="46221"/>
                </a:lnTo>
                <a:lnTo>
                  <a:pt x="782570" y="27173"/>
                </a:lnTo>
                <a:close/>
              </a:path>
              <a:path w="858520" h="266064">
                <a:moveTo>
                  <a:pt x="850139" y="23749"/>
                </a:moveTo>
                <a:lnTo>
                  <a:pt x="794766" y="23749"/>
                </a:lnTo>
                <a:lnTo>
                  <a:pt x="800100" y="42799"/>
                </a:lnTo>
                <a:lnTo>
                  <a:pt x="787908" y="46221"/>
                </a:lnTo>
                <a:lnTo>
                  <a:pt x="795528" y="73406"/>
                </a:lnTo>
                <a:lnTo>
                  <a:pt x="850139" y="23749"/>
                </a:lnTo>
                <a:close/>
              </a:path>
              <a:path w="858520" h="266064">
                <a:moveTo>
                  <a:pt x="794766" y="23749"/>
                </a:moveTo>
                <a:lnTo>
                  <a:pt x="782570" y="27173"/>
                </a:lnTo>
                <a:lnTo>
                  <a:pt x="787908" y="46221"/>
                </a:lnTo>
                <a:lnTo>
                  <a:pt x="800100" y="42799"/>
                </a:lnTo>
                <a:lnTo>
                  <a:pt x="794766" y="23749"/>
                </a:lnTo>
                <a:close/>
              </a:path>
              <a:path w="858520" h="266064">
                <a:moveTo>
                  <a:pt x="774954" y="0"/>
                </a:moveTo>
                <a:lnTo>
                  <a:pt x="782570" y="27173"/>
                </a:lnTo>
                <a:lnTo>
                  <a:pt x="794766" y="23749"/>
                </a:lnTo>
                <a:lnTo>
                  <a:pt x="850139" y="23749"/>
                </a:lnTo>
                <a:lnTo>
                  <a:pt x="858520" y="16129"/>
                </a:lnTo>
                <a:lnTo>
                  <a:pt x="7749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334882" y="5156453"/>
            <a:ext cx="880744" cy="812165"/>
          </a:xfrm>
          <a:custGeom>
            <a:avLst/>
            <a:gdLst/>
            <a:ahLst/>
            <a:cxnLst/>
            <a:rect l="l" t="t" r="r" b="b"/>
            <a:pathLst>
              <a:path w="880745" h="812164">
                <a:moveTo>
                  <a:pt x="14605" y="783691"/>
                </a:moveTo>
                <a:lnTo>
                  <a:pt x="0" y="797115"/>
                </a:lnTo>
                <a:lnTo>
                  <a:pt x="13462" y="811682"/>
                </a:lnTo>
                <a:lnTo>
                  <a:pt x="28067" y="798271"/>
                </a:lnTo>
                <a:lnTo>
                  <a:pt x="14605" y="783691"/>
                </a:lnTo>
                <a:close/>
              </a:path>
              <a:path w="880745" h="812164">
                <a:moveTo>
                  <a:pt x="43688" y="756856"/>
                </a:moveTo>
                <a:lnTo>
                  <a:pt x="29210" y="770267"/>
                </a:lnTo>
                <a:lnTo>
                  <a:pt x="42545" y="784847"/>
                </a:lnTo>
                <a:lnTo>
                  <a:pt x="57150" y="771423"/>
                </a:lnTo>
                <a:lnTo>
                  <a:pt x="43688" y="756856"/>
                </a:lnTo>
                <a:close/>
              </a:path>
              <a:path w="880745" h="812164">
                <a:moveTo>
                  <a:pt x="72898" y="730008"/>
                </a:moveTo>
                <a:lnTo>
                  <a:pt x="58293" y="743432"/>
                </a:lnTo>
                <a:lnTo>
                  <a:pt x="71755" y="757999"/>
                </a:lnTo>
                <a:lnTo>
                  <a:pt x="86360" y="744588"/>
                </a:lnTo>
                <a:lnTo>
                  <a:pt x="72898" y="730008"/>
                </a:lnTo>
                <a:close/>
              </a:path>
              <a:path w="880745" h="812164">
                <a:moveTo>
                  <a:pt x="101981" y="703173"/>
                </a:moveTo>
                <a:lnTo>
                  <a:pt x="87502" y="716584"/>
                </a:lnTo>
                <a:lnTo>
                  <a:pt x="100838" y="731164"/>
                </a:lnTo>
                <a:lnTo>
                  <a:pt x="115443" y="717740"/>
                </a:lnTo>
                <a:lnTo>
                  <a:pt x="101981" y="703173"/>
                </a:lnTo>
                <a:close/>
              </a:path>
              <a:path w="880745" h="812164">
                <a:moveTo>
                  <a:pt x="131191" y="676325"/>
                </a:moveTo>
                <a:lnTo>
                  <a:pt x="116586" y="689749"/>
                </a:lnTo>
                <a:lnTo>
                  <a:pt x="130048" y="704316"/>
                </a:lnTo>
                <a:lnTo>
                  <a:pt x="144652" y="690905"/>
                </a:lnTo>
                <a:lnTo>
                  <a:pt x="131191" y="676325"/>
                </a:lnTo>
                <a:close/>
              </a:path>
              <a:path w="880745" h="812164">
                <a:moveTo>
                  <a:pt x="160274" y="649490"/>
                </a:moveTo>
                <a:lnTo>
                  <a:pt x="145796" y="662901"/>
                </a:lnTo>
                <a:lnTo>
                  <a:pt x="159131" y="677481"/>
                </a:lnTo>
                <a:lnTo>
                  <a:pt x="173736" y="664057"/>
                </a:lnTo>
                <a:lnTo>
                  <a:pt x="160274" y="649490"/>
                </a:lnTo>
                <a:close/>
              </a:path>
              <a:path w="880745" h="812164">
                <a:moveTo>
                  <a:pt x="189484" y="622642"/>
                </a:moveTo>
                <a:lnTo>
                  <a:pt x="174878" y="636066"/>
                </a:lnTo>
                <a:lnTo>
                  <a:pt x="188341" y="650633"/>
                </a:lnTo>
                <a:lnTo>
                  <a:pt x="202946" y="637222"/>
                </a:lnTo>
                <a:lnTo>
                  <a:pt x="189484" y="622642"/>
                </a:lnTo>
                <a:close/>
              </a:path>
              <a:path w="880745" h="812164">
                <a:moveTo>
                  <a:pt x="218567" y="595807"/>
                </a:moveTo>
                <a:lnTo>
                  <a:pt x="204089" y="609219"/>
                </a:lnTo>
                <a:lnTo>
                  <a:pt x="217424" y="623798"/>
                </a:lnTo>
                <a:lnTo>
                  <a:pt x="232028" y="610374"/>
                </a:lnTo>
                <a:lnTo>
                  <a:pt x="218567" y="595807"/>
                </a:lnTo>
                <a:close/>
              </a:path>
              <a:path w="880745" h="812164">
                <a:moveTo>
                  <a:pt x="247776" y="568960"/>
                </a:moveTo>
                <a:lnTo>
                  <a:pt x="233172" y="582383"/>
                </a:lnTo>
                <a:lnTo>
                  <a:pt x="246634" y="596950"/>
                </a:lnTo>
                <a:lnTo>
                  <a:pt x="261239" y="583539"/>
                </a:lnTo>
                <a:lnTo>
                  <a:pt x="247776" y="568960"/>
                </a:lnTo>
                <a:close/>
              </a:path>
              <a:path w="880745" h="812164">
                <a:moveTo>
                  <a:pt x="276860" y="542124"/>
                </a:moveTo>
                <a:lnTo>
                  <a:pt x="262382" y="555536"/>
                </a:lnTo>
                <a:lnTo>
                  <a:pt x="275717" y="570115"/>
                </a:lnTo>
                <a:lnTo>
                  <a:pt x="290322" y="556691"/>
                </a:lnTo>
                <a:lnTo>
                  <a:pt x="276860" y="542124"/>
                </a:lnTo>
                <a:close/>
              </a:path>
              <a:path w="880745" h="812164">
                <a:moveTo>
                  <a:pt x="306070" y="515277"/>
                </a:moveTo>
                <a:lnTo>
                  <a:pt x="291465" y="528701"/>
                </a:lnTo>
                <a:lnTo>
                  <a:pt x="304926" y="543267"/>
                </a:lnTo>
                <a:lnTo>
                  <a:pt x="319532" y="529856"/>
                </a:lnTo>
                <a:lnTo>
                  <a:pt x="306070" y="515277"/>
                </a:lnTo>
                <a:close/>
              </a:path>
              <a:path w="880745" h="812164">
                <a:moveTo>
                  <a:pt x="335280" y="488442"/>
                </a:moveTo>
                <a:lnTo>
                  <a:pt x="320675" y="501853"/>
                </a:lnTo>
                <a:lnTo>
                  <a:pt x="334010" y="516432"/>
                </a:lnTo>
                <a:lnTo>
                  <a:pt x="348615" y="503008"/>
                </a:lnTo>
                <a:lnTo>
                  <a:pt x="335280" y="488442"/>
                </a:lnTo>
                <a:close/>
              </a:path>
              <a:path w="880745" h="812164">
                <a:moveTo>
                  <a:pt x="364363" y="461594"/>
                </a:moveTo>
                <a:lnTo>
                  <a:pt x="349758" y="475018"/>
                </a:lnTo>
                <a:lnTo>
                  <a:pt x="363220" y="489585"/>
                </a:lnTo>
                <a:lnTo>
                  <a:pt x="377825" y="476173"/>
                </a:lnTo>
                <a:lnTo>
                  <a:pt x="364363" y="461594"/>
                </a:lnTo>
                <a:close/>
              </a:path>
              <a:path w="880745" h="812164">
                <a:moveTo>
                  <a:pt x="393573" y="434759"/>
                </a:moveTo>
                <a:lnTo>
                  <a:pt x="378968" y="448170"/>
                </a:lnTo>
                <a:lnTo>
                  <a:pt x="392302" y="462749"/>
                </a:lnTo>
                <a:lnTo>
                  <a:pt x="406908" y="449326"/>
                </a:lnTo>
                <a:lnTo>
                  <a:pt x="393573" y="434759"/>
                </a:lnTo>
                <a:close/>
              </a:path>
              <a:path w="880745" h="812164">
                <a:moveTo>
                  <a:pt x="422656" y="407924"/>
                </a:moveTo>
                <a:lnTo>
                  <a:pt x="408050" y="421386"/>
                </a:lnTo>
                <a:lnTo>
                  <a:pt x="421513" y="435902"/>
                </a:lnTo>
                <a:lnTo>
                  <a:pt x="436118" y="422529"/>
                </a:lnTo>
                <a:lnTo>
                  <a:pt x="422656" y="407924"/>
                </a:lnTo>
                <a:close/>
              </a:path>
              <a:path w="880745" h="812164">
                <a:moveTo>
                  <a:pt x="451866" y="381127"/>
                </a:moveTo>
                <a:lnTo>
                  <a:pt x="437261" y="394462"/>
                </a:lnTo>
                <a:lnTo>
                  <a:pt x="450596" y="409067"/>
                </a:lnTo>
                <a:lnTo>
                  <a:pt x="465200" y="395605"/>
                </a:lnTo>
                <a:lnTo>
                  <a:pt x="451866" y="381127"/>
                </a:lnTo>
                <a:close/>
              </a:path>
              <a:path w="880745" h="812164">
                <a:moveTo>
                  <a:pt x="480949" y="354203"/>
                </a:moveTo>
                <a:lnTo>
                  <a:pt x="466344" y="367665"/>
                </a:lnTo>
                <a:lnTo>
                  <a:pt x="479806" y="382270"/>
                </a:lnTo>
                <a:lnTo>
                  <a:pt x="494411" y="368808"/>
                </a:lnTo>
                <a:lnTo>
                  <a:pt x="480949" y="354203"/>
                </a:lnTo>
                <a:close/>
              </a:path>
              <a:path w="880745" h="812164">
                <a:moveTo>
                  <a:pt x="510159" y="327406"/>
                </a:moveTo>
                <a:lnTo>
                  <a:pt x="495553" y="340868"/>
                </a:lnTo>
                <a:lnTo>
                  <a:pt x="508889" y="355346"/>
                </a:lnTo>
                <a:lnTo>
                  <a:pt x="523494" y="342011"/>
                </a:lnTo>
                <a:lnTo>
                  <a:pt x="510159" y="327406"/>
                </a:lnTo>
                <a:close/>
              </a:path>
              <a:path w="880745" h="812164">
                <a:moveTo>
                  <a:pt x="539242" y="300609"/>
                </a:moveTo>
                <a:lnTo>
                  <a:pt x="524637" y="313944"/>
                </a:lnTo>
                <a:lnTo>
                  <a:pt x="538099" y="328549"/>
                </a:lnTo>
                <a:lnTo>
                  <a:pt x="552703" y="315087"/>
                </a:lnTo>
                <a:lnTo>
                  <a:pt x="539242" y="300609"/>
                </a:lnTo>
                <a:close/>
              </a:path>
              <a:path w="880745" h="812164">
                <a:moveTo>
                  <a:pt x="568451" y="273685"/>
                </a:moveTo>
                <a:lnTo>
                  <a:pt x="553847" y="287147"/>
                </a:lnTo>
                <a:lnTo>
                  <a:pt x="567309" y="301752"/>
                </a:lnTo>
                <a:lnTo>
                  <a:pt x="581787" y="288290"/>
                </a:lnTo>
                <a:lnTo>
                  <a:pt x="568451" y="273685"/>
                </a:lnTo>
                <a:close/>
              </a:path>
              <a:path w="880745" h="812164">
                <a:moveTo>
                  <a:pt x="597535" y="246888"/>
                </a:moveTo>
                <a:lnTo>
                  <a:pt x="582930" y="260223"/>
                </a:lnTo>
                <a:lnTo>
                  <a:pt x="596392" y="274828"/>
                </a:lnTo>
                <a:lnTo>
                  <a:pt x="610997" y="261493"/>
                </a:lnTo>
                <a:lnTo>
                  <a:pt x="597535" y="246888"/>
                </a:lnTo>
                <a:close/>
              </a:path>
              <a:path w="880745" h="812164">
                <a:moveTo>
                  <a:pt x="626745" y="219964"/>
                </a:moveTo>
                <a:lnTo>
                  <a:pt x="612140" y="233426"/>
                </a:lnTo>
                <a:lnTo>
                  <a:pt x="625601" y="248031"/>
                </a:lnTo>
                <a:lnTo>
                  <a:pt x="640080" y="234569"/>
                </a:lnTo>
                <a:lnTo>
                  <a:pt x="626745" y="219964"/>
                </a:lnTo>
                <a:close/>
              </a:path>
              <a:path w="880745" h="812164">
                <a:moveTo>
                  <a:pt x="655827" y="193167"/>
                </a:moveTo>
                <a:lnTo>
                  <a:pt x="641223" y="206629"/>
                </a:lnTo>
                <a:lnTo>
                  <a:pt x="654685" y="221234"/>
                </a:lnTo>
                <a:lnTo>
                  <a:pt x="669290" y="207772"/>
                </a:lnTo>
                <a:lnTo>
                  <a:pt x="655827" y="193167"/>
                </a:lnTo>
                <a:close/>
              </a:path>
              <a:path w="880745" h="812164">
                <a:moveTo>
                  <a:pt x="685038" y="166370"/>
                </a:moveTo>
                <a:lnTo>
                  <a:pt x="670433" y="179705"/>
                </a:lnTo>
                <a:lnTo>
                  <a:pt x="683895" y="194310"/>
                </a:lnTo>
                <a:lnTo>
                  <a:pt x="698373" y="180975"/>
                </a:lnTo>
                <a:lnTo>
                  <a:pt x="685038" y="166370"/>
                </a:lnTo>
                <a:close/>
              </a:path>
              <a:path w="880745" h="812164">
                <a:moveTo>
                  <a:pt x="714121" y="139446"/>
                </a:moveTo>
                <a:lnTo>
                  <a:pt x="699516" y="152908"/>
                </a:lnTo>
                <a:lnTo>
                  <a:pt x="712977" y="167513"/>
                </a:lnTo>
                <a:lnTo>
                  <a:pt x="727583" y="154051"/>
                </a:lnTo>
                <a:lnTo>
                  <a:pt x="714121" y="139446"/>
                </a:lnTo>
                <a:close/>
              </a:path>
              <a:path w="880745" h="812164">
                <a:moveTo>
                  <a:pt x="743331" y="112649"/>
                </a:moveTo>
                <a:lnTo>
                  <a:pt x="728726" y="126111"/>
                </a:lnTo>
                <a:lnTo>
                  <a:pt x="742188" y="140716"/>
                </a:lnTo>
                <a:lnTo>
                  <a:pt x="756666" y="127254"/>
                </a:lnTo>
                <a:lnTo>
                  <a:pt x="743331" y="112649"/>
                </a:lnTo>
                <a:close/>
              </a:path>
              <a:path w="880745" h="812164">
                <a:moveTo>
                  <a:pt x="772414" y="85852"/>
                </a:moveTo>
                <a:lnTo>
                  <a:pt x="757809" y="99187"/>
                </a:lnTo>
                <a:lnTo>
                  <a:pt x="771271" y="113792"/>
                </a:lnTo>
                <a:lnTo>
                  <a:pt x="785876" y="100330"/>
                </a:lnTo>
                <a:lnTo>
                  <a:pt x="772414" y="85852"/>
                </a:lnTo>
                <a:close/>
              </a:path>
              <a:path w="880745" h="812164">
                <a:moveTo>
                  <a:pt x="801624" y="58928"/>
                </a:moveTo>
                <a:lnTo>
                  <a:pt x="787019" y="72390"/>
                </a:lnTo>
                <a:lnTo>
                  <a:pt x="800481" y="86995"/>
                </a:lnTo>
                <a:lnTo>
                  <a:pt x="814959" y="73533"/>
                </a:lnTo>
                <a:lnTo>
                  <a:pt x="801624" y="58928"/>
                </a:lnTo>
                <a:close/>
              </a:path>
              <a:path w="880745" h="812164">
                <a:moveTo>
                  <a:pt x="866690" y="35687"/>
                </a:moveTo>
                <a:lnTo>
                  <a:pt x="826770" y="35687"/>
                </a:lnTo>
                <a:lnTo>
                  <a:pt x="840232" y="50292"/>
                </a:lnTo>
                <a:lnTo>
                  <a:pt x="830887" y="58857"/>
                </a:lnTo>
                <a:lnTo>
                  <a:pt x="850011" y="79629"/>
                </a:lnTo>
                <a:lnTo>
                  <a:pt x="866690" y="35687"/>
                </a:lnTo>
                <a:close/>
              </a:path>
              <a:path w="880745" h="812164">
                <a:moveTo>
                  <a:pt x="817489" y="44304"/>
                </a:moveTo>
                <a:lnTo>
                  <a:pt x="816101" y="45593"/>
                </a:lnTo>
                <a:lnTo>
                  <a:pt x="829564" y="60071"/>
                </a:lnTo>
                <a:lnTo>
                  <a:pt x="830887" y="58857"/>
                </a:lnTo>
                <a:lnTo>
                  <a:pt x="817489" y="44304"/>
                </a:lnTo>
                <a:close/>
              </a:path>
              <a:path w="880745" h="812164">
                <a:moveTo>
                  <a:pt x="826770" y="35687"/>
                </a:moveTo>
                <a:lnTo>
                  <a:pt x="817489" y="44304"/>
                </a:lnTo>
                <a:lnTo>
                  <a:pt x="830887" y="58857"/>
                </a:lnTo>
                <a:lnTo>
                  <a:pt x="840232" y="50292"/>
                </a:lnTo>
                <a:lnTo>
                  <a:pt x="826770" y="35687"/>
                </a:lnTo>
                <a:close/>
              </a:path>
              <a:path w="880745" h="812164">
                <a:moveTo>
                  <a:pt x="880237" y="0"/>
                </a:moveTo>
                <a:lnTo>
                  <a:pt x="798449" y="23622"/>
                </a:lnTo>
                <a:lnTo>
                  <a:pt x="817489" y="44304"/>
                </a:lnTo>
                <a:lnTo>
                  <a:pt x="826770" y="35687"/>
                </a:lnTo>
                <a:lnTo>
                  <a:pt x="866690" y="35687"/>
                </a:lnTo>
                <a:lnTo>
                  <a:pt x="8802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323198" y="4880609"/>
            <a:ext cx="885190" cy="1115695"/>
          </a:xfrm>
          <a:custGeom>
            <a:avLst/>
            <a:gdLst/>
            <a:ahLst/>
            <a:cxnLst/>
            <a:rect l="l" t="t" r="r" b="b"/>
            <a:pathLst>
              <a:path w="885190" h="1115695">
                <a:moveTo>
                  <a:pt x="12319" y="1087551"/>
                </a:moveTo>
                <a:lnTo>
                  <a:pt x="0" y="1103096"/>
                </a:lnTo>
                <a:lnTo>
                  <a:pt x="15494" y="1115377"/>
                </a:lnTo>
                <a:lnTo>
                  <a:pt x="27812" y="1099845"/>
                </a:lnTo>
                <a:lnTo>
                  <a:pt x="12319" y="1087551"/>
                </a:lnTo>
                <a:close/>
              </a:path>
              <a:path w="885190" h="1115695">
                <a:moveTo>
                  <a:pt x="36829" y="1056474"/>
                </a:moveTo>
                <a:lnTo>
                  <a:pt x="24510" y="1072006"/>
                </a:lnTo>
                <a:lnTo>
                  <a:pt x="40131" y="1084300"/>
                </a:lnTo>
                <a:lnTo>
                  <a:pt x="52324" y="1068755"/>
                </a:lnTo>
                <a:lnTo>
                  <a:pt x="36829" y="1056474"/>
                </a:lnTo>
                <a:close/>
              </a:path>
              <a:path w="885190" h="1115695">
                <a:moveTo>
                  <a:pt x="61468" y="1025385"/>
                </a:moveTo>
                <a:lnTo>
                  <a:pt x="49149" y="1040930"/>
                </a:lnTo>
                <a:lnTo>
                  <a:pt x="64643" y="1053211"/>
                </a:lnTo>
                <a:lnTo>
                  <a:pt x="76961" y="1037678"/>
                </a:lnTo>
                <a:lnTo>
                  <a:pt x="61468" y="1025385"/>
                </a:lnTo>
                <a:close/>
              </a:path>
              <a:path w="885190" h="1115695">
                <a:moveTo>
                  <a:pt x="85978" y="994308"/>
                </a:moveTo>
                <a:lnTo>
                  <a:pt x="73659" y="1009853"/>
                </a:lnTo>
                <a:lnTo>
                  <a:pt x="89280" y="1022134"/>
                </a:lnTo>
                <a:lnTo>
                  <a:pt x="101473" y="1006589"/>
                </a:lnTo>
                <a:lnTo>
                  <a:pt x="85978" y="994308"/>
                </a:lnTo>
                <a:close/>
              </a:path>
              <a:path w="885190" h="1115695">
                <a:moveTo>
                  <a:pt x="110617" y="963218"/>
                </a:moveTo>
                <a:lnTo>
                  <a:pt x="98298" y="978763"/>
                </a:lnTo>
                <a:lnTo>
                  <a:pt x="113792" y="991057"/>
                </a:lnTo>
                <a:lnTo>
                  <a:pt x="126110" y="975512"/>
                </a:lnTo>
                <a:lnTo>
                  <a:pt x="110617" y="963218"/>
                </a:lnTo>
                <a:close/>
              </a:path>
              <a:path w="885190" h="1115695">
                <a:moveTo>
                  <a:pt x="135127" y="932141"/>
                </a:moveTo>
                <a:lnTo>
                  <a:pt x="122808" y="947686"/>
                </a:lnTo>
                <a:lnTo>
                  <a:pt x="138429" y="959967"/>
                </a:lnTo>
                <a:lnTo>
                  <a:pt x="150622" y="944422"/>
                </a:lnTo>
                <a:lnTo>
                  <a:pt x="135127" y="932141"/>
                </a:lnTo>
                <a:close/>
              </a:path>
              <a:path w="885190" h="1115695">
                <a:moveTo>
                  <a:pt x="159766" y="901052"/>
                </a:moveTo>
                <a:lnTo>
                  <a:pt x="147447" y="916597"/>
                </a:lnTo>
                <a:lnTo>
                  <a:pt x="162941" y="928890"/>
                </a:lnTo>
                <a:lnTo>
                  <a:pt x="175259" y="913345"/>
                </a:lnTo>
                <a:lnTo>
                  <a:pt x="159766" y="901052"/>
                </a:lnTo>
                <a:close/>
              </a:path>
              <a:path w="885190" h="1115695">
                <a:moveTo>
                  <a:pt x="184276" y="869975"/>
                </a:moveTo>
                <a:lnTo>
                  <a:pt x="171957" y="885520"/>
                </a:lnTo>
                <a:lnTo>
                  <a:pt x="187578" y="897801"/>
                </a:lnTo>
                <a:lnTo>
                  <a:pt x="199771" y="882256"/>
                </a:lnTo>
                <a:lnTo>
                  <a:pt x="184276" y="869975"/>
                </a:lnTo>
                <a:close/>
              </a:path>
              <a:path w="885190" h="1115695">
                <a:moveTo>
                  <a:pt x="208915" y="838898"/>
                </a:moveTo>
                <a:lnTo>
                  <a:pt x="196596" y="854430"/>
                </a:lnTo>
                <a:lnTo>
                  <a:pt x="212090" y="866724"/>
                </a:lnTo>
                <a:lnTo>
                  <a:pt x="224408" y="851179"/>
                </a:lnTo>
                <a:lnTo>
                  <a:pt x="208915" y="838898"/>
                </a:lnTo>
                <a:close/>
              </a:path>
              <a:path w="885190" h="1115695">
                <a:moveTo>
                  <a:pt x="233425" y="807808"/>
                </a:moveTo>
                <a:lnTo>
                  <a:pt x="221106" y="823353"/>
                </a:lnTo>
                <a:lnTo>
                  <a:pt x="236727" y="835634"/>
                </a:lnTo>
                <a:lnTo>
                  <a:pt x="248920" y="820102"/>
                </a:lnTo>
                <a:lnTo>
                  <a:pt x="233425" y="807808"/>
                </a:lnTo>
                <a:close/>
              </a:path>
              <a:path w="885190" h="1115695">
                <a:moveTo>
                  <a:pt x="258064" y="776731"/>
                </a:moveTo>
                <a:lnTo>
                  <a:pt x="245745" y="792264"/>
                </a:lnTo>
                <a:lnTo>
                  <a:pt x="261239" y="804557"/>
                </a:lnTo>
                <a:lnTo>
                  <a:pt x="273557" y="789012"/>
                </a:lnTo>
                <a:lnTo>
                  <a:pt x="258064" y="776731"/>
                </a:lnTo>
                <a:close/>
              </a:path>
              <a:path w="885190" h="1115695">
                <a:moveTo>
                  <a:pt x="282575" y="745642"/>
                </a:moveTo>
                <a:lnTo>
                  <a:pt x="270255" y="761187"/>
                </a:lnTo>
                <a:lnTo>
                  <a:pt x="285876" y="773468"/>
                </a:lnTo>
                <a:lnTo>
                  <a:pt x="298069" y="757935"/>
                </a:lnTo>
                <a:lnTo>
                  <a:pt x="282575" y="745642"/>
                </a:lnTo>
                <a:close/>
              </a:path>
              <a:path w="885190" h="1115695">
                <a:moveTo>
                  <a:pt x="307212" y="714565"/>
                </a:moveTo>
                <a:lnTo>
                  <a:pt x="294894" y="730097"/>
                </a:lnTo>
                <a:lnTo>
                  <a:pt x="310387" y="742391"/>
                </a:lnTo>
                <a:lnTo>
                  <a:pt x="322706" y="726846"/>
                </a:lnTo>
                <a:lnTo>
                  <a:pt x="307212" y="714565"/>
                </a:lnTo>
                <a:close/>
              </a:path>
              <a:path w="885190" h="1115695">
                <a:moveTo>
                  <a:pt x="331724" y="683513"/>
                </a:moveTo>
                <a:lnTo>
                  <a:pt x="319404" y="699007"/>
                </a:lnTo>
                <a:lnTo>
                  <a:pt x="335025" y="711301"/>
                </a:lnTo>
                <a:lnTo>
                  <a:pt x="347218" y="695705"/>
                </a:lnTo>
                <a:lnTo>
                  <a:pt x="331724" y="683513"/>
                </a:lnTo>
                <a:close/>
              </a:path>
              <a:path w="885190" h="1115695">
                <a:moveTo>
                  <a:pt x="356361" y="652398"/>
                </a:moveTo>
                <a:lnTo>
                  <a:pt x="344043" y="667892"/>
                </a:lnTo>
                <a:lnTo>
                  <a:pt x="359536" y="680211"/>
                </a:lnTo>
                <a:lnTo>
                  <a:pt x="371855" y="664717"/>
                </a:lnTo>
                <a:lnTo>
                  <a:pt x="356361" y="652398"/>
                </a:lnTo>
                <a:close/>
              </a:path>
              <a:path w="885190" h="1115695">
                <a:moveTo>
                  <a:pt x="380873" y="621283"/>
                </a:moveTo>
                <a:lnTo>
                  <a:pt x="368553" y="636904"/>
                </a:lnTo>
                <a:lnTo>
                  <a:pt x="384175" y="649096"/>
                </a:lnTo>
                <a:lnTo>
                  <a:pt x="396367" y="633602"/>
                </a:lnTo>
                <a:lnTo>
                  <a:pt x="380873" y="621283"/>
                </a:lnTo>
                <a:close/>
              </a:path>
              <a:path w="885190" h="1115695">
                <a:moveTo>
                  <a:pt x="405510" y="590168"/>
                </a:moveTo>
                <a:lnTo>
                  <a:pt x="393192" y="605789"/>
                </a:lnTo>
                <a:lnTo>
                  <a:pt x="408685" y="618108"/>
                </a:lnTo>
                <a:lnTo>
                  <a:pt x="421004" y="602487"/>
                </a:lnTo>
                <a:lnTo>
                  <a:pt x="405510" y="590168"/>
                </a:lnTo>
                <a:close/>
              </a:path>
              <a:path w="885190" h="1115695">
                <a:moveTo>
                  <a:pt x="430022" y="559180"/>
                </a:moveTo>
                <a:lnTo>
                  <a:pt x="417702" y="574674"/>
                </a:lnTo>
                <a:lnTo>
                  <a:pt x="433324" y="586993"/>
                </a:lnTo>
                <a:lnTo>
                  <a:pt x="445516" y="571372"/>
                </a:lnTo>
                <a:lnTo>
                  <a:pt x="430022" y="559180"/>
                </a:lnTo>
                <a:close/>
              </a:path>
              <a:path w="885190" h="1115695">
                <a:moveTo>
                  <a:pt x="454659" y="528065"/>
                </a:moveTo>
                <a:lnTo>
                  <a:pt x="442341" y="543559"/>
                </a:lnTo>
                <a:lnTo>
                  <a:pt x="457834" y="555878"/>
                </a:lnTo>
                <a:lnTo>
                  <a:pt x="470153" y="540384"/>
                </a:lnTo>
                <a:lnTo>
                  <a:pt x="454659" y="528065"/>
                </a:lnTo>
                <a:close/>
              </a:path>
              <a:path w="885190" h="1115695">
                <a:moveTo>
                  <a:pt x="479171" y="496950"/>
                </a:moveTo>
                <a:lnTo>
                  <a:pt x="466851" y="512571"/>
                </a:lnTo>
                <a:lnTo>
                  <a:pt x="482473" y="524763"/>
                </a:lnTo>
                <a:lnTo>
                  <a:pt x="494665" y="509269"/>
                </a:lnTo>
                <a:lnTo>
                  <a:pt x="479171" y="496950"/>
                </a:lnTo>
                <a:close/>
              </a:path>
              <a:path w="885190" h="1115695">
                <a:moveTo>
                  <a:pt x="503808" y="465962"/>
                </a:moveTo>
                <a:lnTo>
                  <a:pt x="491490" y="481456"/>
                </a:lnTo>
                <a:lnTo>
                  <a:pt x="506983" y="493775"/>
                </a:lnTo>
                <a:lnTo>
                  <a:pt x="519302" y="478154"/>
                </a:lnTo>
                <a:lnTo>
                  <a:pt x="503808" y="465962"/>
                </a:lnTo>
                <a:close/>
              </a:path>
              <a:path w="885190" h="1115695">
                <a:moveTo>
                  <a:pt x="528320" y="434847"/>
                </a:moveTo>
                <a:lnTo>
                  <a:pt x="516000" y="450341"/>
                </a:lnTo>
                <a:lnTo>
                  <a:pt x="531622" y="462660"/>
                </a:lnTo>
                <a:lnTo>
                  <a:pt x="543814" y="447166"/>
                </a:lnTo>
                <a:lnTo>
                  <a:pt x="528320" y="434847"/>
                </a:lnTo>
                <a:close/>
              </a:path>
              <a:path w="885190" h="1115695">
                <a:moveTo>
                  <a:pt x="552957" y="403732"/>
                </a:moveTo>
                <a:lnTo>
                  <a:pt x="540639" y="419226"/>
                </a:lnTo>
                <a:lnTo>
                  <a:pt x="556132" y="431545"/>
                </a:lnTo>
                <a:lnTo>
                  <a:pt x="568451" y="416051"/>
                </a:lnTo>
                <a:lnTo>
                  <a:pt x="552957" y="403732"/>
                </a:lnTo>
                <a:close/>
              </a:path>
              <a:path w="885190" h="1115695">
                <a:moveTo>
                  <a:pt x="577469" y="372617"/>
                </a:moveTo>
                <a:lnTo>
                  <a:pt x="565150" y="388238"/>
                </a:lnTo>
                <a:lnTo>
                  <a:pt x="580771" y="400430"/>
                </a:lnTo>
                <a:lnTo>
                  <a:pt x="592962" y="384936"/>
                </a:lnTo>
                <a:lnTo>
                  <a:pt x="577469" y="372617"/>
                </a:lnTo>
                <a:close/>
              </a:path>
              <a:path w="885190" h="1115695">
                <a:moveTo>
                  <a:pt x="602106" y="341629"/>
                </a:moveTo>
                <a:lnTo>
                  <a:pt x="589787" y="357123"/>
                </a:lnTo>
                <a:lnTo>
                  <a:pt x="605281" y="369442"/>
                </a:lnTo>
                <a:lnTo>
                  <a:pt x="617601" y="353821"/>
                </a:lnTo>
                <a:lnTo>
                  <a:pt x="602106" y="341629"/>
                </a:lnTo>
                <a:close/>
              </a:path>
              <a:path w="885190" h="1115695">
                <a:moveTo>
                  <a:pt x="626618" y="310514"/>
                </a:moveTo>
                <a:lnTo>
                  <a:pt x="614299" y="326008"/>
                </a:lnTo>
                <a:lnTo>
                  <a:pt x="629920" y="338327"/>
                </a:lnTo>
                <a:lnTo>
                  <a:pt x="642239" y="322833"/>
                </a:lnTo>
                <a:lnTo>
                  <a:pt x="626618" y="310514"/>
                </a:lnTo>
                <a:close/>
              </a:path>
              <a:path w="885190" h="1115695">
                <a:moveTo>
                  <a:pt x="651255" y="279400"/>
                </a:moveTo>
                <a:lnTo>
                  <a:pt x="638936" y="294894"/>
                </a:lnTo>
                <a:lnTo>
                  <a:pt x="654430" y="307213"/>
                </a:lnTo>
                <a:lnTo>
                  <a:pt x="666750" y="291719"/>
                </a:lnTo>
                <a:lnTo>
                  <a:pt x="651255" y="279400"/>
                </a:lnTo>
                <a:close/>
              </a:path>
              <a:path w="885190" h="1115695">
                <a:moveTo>
                  <a:pt x="675767" y="248284"/>
                </a:moveTo>
                <a:lnTo>
                  <a:pt x="663448" y="263906"/>
                </a:lnTo>
                <a:lnTo>
                  <a:pt x="679069" y="276097"/>
                </a:lnTo>
                <a:lnTo>
                  <a:pt x="691387" y="260603"/>
                </a:lnTo>
                <a:lnTo>
                  <a:pt x="675767" y="248284"/>
                </a:lnTo>
                <a:close/>
              </a:path>
              <a:path w="885190" h="1115695">
                <a:moveTo>
                  <a:pt x="700404" y="217296"/>
                </a:moveTo>
                <a:lnTo>
                  <a:pt x="688085" y="232790"/>
                </a:lnTo>
                <a:lnTo>
                  <a:pt x="703579" y="245109"/>
                </a:lnTo>
                <a:lnTo>
                  <a:pt x="715899" y="229488"/>
                </a:lnTo>
                <a:lnTo>
                  <a:pt x="700404" y="217296"/>
                </a:lnTo>
                <a:close/>
              </a:path>
              <a:path w="885190" h="1115695">
                <a:moveTo>
                  <a:pt x="724916" y="186181"/>
                </a:moveTo>
                <a:lnTo>
                  <a:pt x="712597" y="201675"/>
                </a:lnTo>
                <a:lnTo>
                  <a:pt x="728218" y="213994"/>
                </a:lnTo>
                <a:lnTo>
                  <a:pt x="740536" y="198500"/>
                </a:lnTo>
                <a:lnTo>
                  <a:pt x="724916" y="186181"/>
                </a:lnTo>
                <a:close/>
              </a:path>
              <a:path w="885190" h="1115695">
                <a:moveTo>
                  <a:pt x="749553" y="155066"/>
                </a:moveTo>
                <a:lnTo>
                  <a:pt x="737234" y="170560"/>
                </a:lnTo>
                <a:lnTo>
                  <a:pt x="752728" y="182879"/>
                </a:lnTo>
                <a:lnTo>
                  <a:pt x="765048" y="167385"/>
                </a:lnTo>
                <a:lnTo>
                  <a:pt x="749553" y="155066"/>
                </a:lnTo>
                <a:close/>
              </a:path>
              <a:path w="885190" h="1115695">
                <a:moveTo>
                  <a:pt x="774065" y="123951"/>
                </a:moveTo>
                <a:lnTo>
                  <a:pt x="761746" y="139572"/>
                </a:lnTo>
                <a:lnTo>
                  <a:pt x="777367" y="151764"/>
                </a:lnTo>
                <a:lnTo>
                  <a:pt x="789685" y="136270"/>
                </a:lnTo>
                <a:lnTo>
                  <a:pt x="774065" y="123951"/>
                </a:lnTo>
                <a:close/>
              </a:path>
              <a:path w="885190" h="1115695">
                <a:moveTo>
                  <a:pt x="798702" y="92963"/>
                </a:moveTo>
                <a:lnTo>
                  <a:pt x="786383" y="108457"/>
                </a:lnTo>
                <a:lnTo>
                  <a:pt x="801877" y="120776"/>
                </a:lnTo>
                <a:lnTo>
                  <a:pt x="814197" y="105156"/>
                </a:lnTo>
                <a:lnTo>
                  <a:pt x="798702" y="92963"/>
                </a:lnTo>
                <a:close/>
              </a:path>
              <a:path w="885190" h="1115695">
                <a:moveTo>
                  <a:pt x="823214" y="61848"/>
                </a:moveTo>
                <a:lnTo>
                  <a:pt x="810895" y="77342"/>
                </a:lnTo>
                <a:lnTo>
                  <a:pt x="826516" y="89662"/>
                </a:lnTo>
                <a:lnTo>
                  <a:pt x="838834" y="74167"/>
                </a:lnTo>
                <a:lnTo>
                  <a:pt x="823214" y="61848"/>
                </a:lnTo>
                <a:close/>
              </a:path>
              <a:path w="885190" h="1115695">
                <a:moveTo>
                  <a:pt x="884681" y="0"/>
                </a:moveTo>
                <a:lnTo>
                  <a:pt x="807593" y="36194"/>
                </a:lnTo>
                <a:lnTo>
                  <a:pt x="867409" y="83438"/>
                </a:lnTo>
                <a:lnTo>
                  <a:pt x="872562" y="58546"/>
                </a:lnTo>
                <a:lnTo>
                  <a:pt x="851026" y="58546"/>
                </a:lnTo>
                <a:lnTo>
                  <a:pt x="835532" y="46227"/>
                </a:lnTo>
                <a:lnTo>
                  <a:pt x="837565" y="43687"/>
                </a:lnTo>
                <a:lnTo>
                  <a:pt x="875638" y="43687"/>
                </a:lnTo>
                <a:lnTo>
                  <a:pt x="884681" y="0"/>
                </a:lnTo>
                <a:close/>
              </a:path>
              <a:path w="885190" h="1115695">
                <a:moveTo>
                  <a:pt x="837565" y="43687"/>
                </a:moveTo>
                <a:lnTo>
                  <a:pt x="835532" y="46227"/>
                </a:lnTo>
                <a:lnTo>
                  <a:pt x="851026" y="58546"/>
                </a:lnTo>
                <a:lnTo>
                  <a:pt x="853185" y="56006"/>
                </a:lnTo>
                <a:lnTo>
                  <a:pt x="837565" y="43687"/>
                </a:lnTo>
                <a:close/>
              </a:path>
              <a:path w="885190" h="1115695">
                <a:moveTo>
                  <a:pt x="875638" y="43687"/>
                </a:moveTo>
                <a:lnTo>
                  <a:pt x="837565" y="43687"/>
                </a:lnTo>
                <a:lnTo>
                  <a:pt x="853185" y="56006"/>
                </a:lnTo>
                <a:lnTo>
                  <a:pt x="851026" y="58546"/>
                </a:lnTo>
                <a:lnTo>
                  <a:pt x="872562" y="58546"/>
                </a:lnTo>
                <a:lnTo>
                  <a:pt x="875638" y="43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328152" y="5438013"/>
            <a:ext cx="888365" cy="279400"/>
          </a:xfrm>
          <a:custGeom>
            <a:avLst/>
            <a:gdLst/>
            <a:ahLst/>
            <a:cxnLst/>
            <a:rect l="l" t="t" r="r" b="b"/>
            <a:pathLst>
              <a:path w="888365" h="279400">
                <a:moveTo>
                  <a:pt x="76200" y="238340"/>
                </a:moveTo>
                <a:lnTo>
                  <a:pt x="0" y="260197"/>
                </a:lnTo>
                <a:lnTo>
                  <a:pt x="5461" y="279234"/>
                </a:lnTo>
                <a:lnTo>
                  <a:pt x="81661" y="257378"/>
                </a:lnTo>
                <a:lnTo>
                  <a:pt x="76200" y="238340"/>
                </a:lnTo>
                <a:close/>
              </a:path>
              <a:path w="888365" h="279400">
                <a:moveTo>
                  <a:pt x="209550" y="200088"/>
                </a:moveTo>
                <a:lnTo>
                  <a:pt x="133350" y="221945"/>
                </a:lnTo>
                <a:lnTo>
                  <a:pt x="138811" y="240982"/>
                </a:lnTo>
                <a:lnTo>
                  <a:pt x="215011" y="219125"/>
                </a:lnTo>
                <a:lnTo>
                  <a:pt x="209550" y="200088"/>
                </a:lnTo>
                <a:close/>
              </a:path>
              <a:path w="888365" h="279400">
                <a:moveTo>
                  <a:pt x="342900" y="161823"/>
                </a:moveTo>
                <a:lnTo>
                  <a:pt x="266700" y="183692"/>
                </a:lnTo>
                <a:lnTo>
                  <a:pt x="272161" y="202730"/>
                </a:lnTo>
                <a:lnTo>
                  <a:pt x="348361" y="180873"/>
                </a:lnTo>
                <a:lnTo>
                  <a:pt x="342900" y="161823"/>
                </a:lnTo>
                <a:close/>
              </a:path>
              <a:path w="888365" h="279400">
                <a:moveTo>
                  <a:pt x="476123" y="123571"/>
                </a:moveTo>
                <a:lnTo>
                  <a:pt x="399923" y="145415"/>
                </a:lnTo>
                <a:lnTo>
                  <a:pt x="405383" y="164477"/>
                </a:lnTo>
                <a:lnTo>
                  <a:pt x="481583" y="142621"/>
                </a:lnTo>
                <a:lnTo>
                  <a:pt x="476123" y="123571"/>
                </a:lnTo>
                <a:close/>
              </a:path>
              <a:path w="888365" h="279400">
                <a:moveTo>
                  <a:pt x="609473" y="85343"/>
                </a:moveTo>
                <a:lnTo>
                  <a:pt x="533273" y="107187"/>
                </a:lnTo>
                <a:lnTo>
                  <a:pt x="538733" y="126237"/>
                </a:lnTo>
                <a:lnTo>
                  <a:pt x="614933" y="104393"/>
                </a:lnTo>
                <a:lnTo>
                  <a:pt x="609473" y="85343"/>
                </a:lnTo>
                <a:close/>
              </a:path>
              <a:path w="888365" h="279400">
                <a:moveTo>
                  <a:pt x="742696" y="47117"/>
                </a:moveTo>
                <a:lnTo>
                  <a:pt x="666623" y="68961"/>
                </a:lnTo>
                <a:lnTo>
                  <a:pt x="672083" y="88011"/>
                </a:lnTo>
                <a:lnTo>
                  <a:pt x="748156" y="66167"/>
                </a:lnTo>
                <a:lnTo>
                  <a:pt x="742696" y="47117"/>
                </a:lnTo>
                <a:close/>
              </a:path>
              <a:path w="888365" h="279400">
                <a:moveTo>
                  <a:pt x="879532" y="23621"/>
                </a:moveTo>
                <a:lnTo>
                  <a:pt x="824483" y="23621"/>
                </a:lnTo>
                <a:lnTo>
                  <a:pt x="829945" y="42671"/>
                </a:lnTo>
                <a:lnTo>
                  <a:pt x="817693" y="46145"/>
                </a:lnTo>
                <a:lnTo>
                  <a:pt x="825500" y="73278"/>
                </a:lnTo>
                <a:lnTo>
                  <a:pt x="879532" y="23621"/>
                </a:lnTo>
                <a:close/>
              </a:path>
              <a:path w="888365" h="279400">
                <a:moveTo>
                  <a:pt x="812214" y="27100"/>
                </a:moveTo>
                <a:lnTo>
                  <a:pt x="799846" y="30606"/>
                </a:lnTo>
                <a:lnTo>
                  <a:pt x="805306" y="49656"/>
                </a:lnTo>
                <a:lnTo>
                  <a:pt x="817693" y="46145"/>
                </a:lnTo>
                <a:lnTo>
                  <a:pt x="812214" y="27100"/>
                </a:lnTo>
                <a:close/>
              </a:path>
              <a:path w="888365" h="279400">
                <a:moveTo>
                  <a:pt x="824483" y="23621"/>
                </a:moveTo>
                <a:lnTo>
                  <a:pt x="812214" y="27100"/>
                </a:lnTo>
                <a:lnTo>
                  <a:pt x="817693" y="46145"/>
                </a:lnTo>
                <a:lnTo>
                  <a:pt x="829945" y="42671"/>
                </a:lnTo>
                <a:lnTo>
                  <a:pt x="824483" y="23621"/>
                </a:lnTo>
                <a:close/>
              </a:path>
              <a:path w="888365" h="279400">
                <a:moveTo>
                  <a:pt x="804418" y="0"/>
                </a:moveTo>
                <a:lnTo>
                  <a:pt x="812214" y="27100"/>
                </a:lnTo>
                <a:lnTo>
                  <a:pt x="824483" y="23621"/>
                </a:lnTo>
                <a:lnTo>
                  <a:pt x="879532" y="23621"/>
                </a:lnTo>
                <a:lnTo>
                  <a:pt x="888238" y="15621"/>
                </a:lnTo>
                <a:lnTo>
                  <a:pt x="8044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324215" y="4866894"/>
            <a:ext cx="901065" cy="847725"/>
          </a:xfrm>
          <a:custGeom>
            <a:avLst/>
            <a:gdLst/>
            <a:ahLst/>
            <a:cxnLst/>
            <a:rect l="l" t="t" r="r" b="b"/>
            <a:pathLst>
              <a:path w="901065" h="847725">
                <a:moveTo>
                  <a:pt x="57657" y="778916"/>
                </a:moveTo>
                <a:lnTo>
                  <a:pt x="0" y="833196"/>
                </a:lnTo>
                <a:lnTo>
                  <a:pt x="13461" y="847623"/>
                </a:lnTo>
                <a:lnTo>
                  <a:pt x="71246" y="793343"/>
                </a:lnTo>
                <a:lnTo>
                  <a:pt x="57657" y="778916"/>
                </a:lnTo>
                <a:close/>
              </a:path>
              <a:path w="901065" h="847725">
                <a:moveTo>
                  <a:pt x="158750" y="683894"/>
                </a:moveTo>
                <a:lnTo>
                  <a:pt x="100964" y="738200"/>
                </a:lnTo>
                <a:lnTo>
                  <a:pt x="114553" y="752627"/>
                </a:lnTo>
                <a:lnTo>
                  <a:pt x="172338" y="698372"/>
                </a:lnTo>
                <a:lnTo>
                  <a:pt x="158750" y="683894"/>
                </a:lnTo>
                <a:close/>
              </a:path>
              <a:path w="901065" h="847725">
                <a:moveTo>
                  <a:pt x="259714" y="588898"/>
                </a:moveTo>
                <a:lnTo>
                  <a:pt x="202056" y="643254"/>
                </a:lnTo>
                <a:lnTo>
                  <a:pt x="215645" y="657605"/>
                </a:lnTo>
                <a:lnTo>
                  <a:pt x="273303" y="603376"/>
                </a:lnTo>
                <a:lnTo>
                  <a:pt x="259714" y="588898"/>
                </a:lnTo>
                <a:close/>
              </a:path>
              <a:path w="901065" h="847725">
                <a:moveTo>
                  <a:pt x="360806" y="493902"/>
                </a:moveTo>
                <a:lnTo>
                  <a:pt x="303021" y="548258"/>
                </a:lnTo>
                <a:lnTo>
                  <a:pt x="316610" y="562609"/>
                </a:lnTo>
                <a:lnTo>
                  <a:pt x="374395" y="508380"/>
                </a:lnTo>
                <a:lnTo>
                  <a:pt x="360806" y="493902"/>
                </a:lnTo>
                <a:close/>
              </a:path>
              <a:path w="901065" h="847725">
                <a:moveTo>
                  <a:pt x="461771" y="398906"/>
                </a:moveTo>
                <a:lnTo>
                  <a:pt x="404113" y="453262"/>
                </a:lnTo>
                <a:lnTo>
                  <a:pt x="417702" y="467613"/>
                </a:lnTo>
                <a:lnTo>
                  <a:pt x="475360" y="413384"/>
                </a:lnTo>
                <a:lnTo>
                  <a:pt x="461771" y="398906"/>
                </a:lnTo>
                <a:close/>
              </a:path>
              <a:path w="901065" h="847725">
                <a:moveTo>
                  <a:pt x="562863" y="303910"/>
                </a:moveTo>
                <a:lnTo>
                  <a:pt x="505078" y="358266"/>
                </a:lnTo>
                <a:lnTo>
                  <a:pt x="518667" y="372617"/>
                </a:lnTo>
                <a:lnTo>
                  <a:pt x="576452" y="318388"/>
                </a:lnTo>
                <a:lnTo>
                  <a:pt x="562863" y="303910"/>
                </a:lnTo>
                <a:close/>
              </a:path>
              <a:path w="901065" h="847725">
                <a:moveTo>
                  <a:pt x="663955" y="208914"/>
                </a:moveTo>
                <a:lnTo>
                  <a:pt x="606170" y="263270"/>
                </a:lnTo>
                <a:lnTo>
                  <a:pt x="619759" y="277621"/>
                </a:lnTo>
                <a:lnTo>
                  <a:pt x="677417" y="223392"/>
                </a:lnTo>
                <a:lnTo>
                  <a:pt x="663955" y="208914"/>
                </a:lnTo>
                <a:close/>
              </a:path>
              <a:path w="901065" h="847725">
                <a:moveTo>
                  <a:pt x="764920" y="113918"/>
                </a:moveTo>
                <a:lnTo>
                  <a:pt x="707262" y="168274"/>
                </a:lnTo>
                <a:lnTo>
                  <a:pt x="720725" y="182625"/>
                </a:lnTo>
                <a:lnTo>
                  <a:pt x="778509" y="128396"/>
                </a:lnTo>
                <a:lnTo>
                  <a:pt x="764920" y="113918"/>
                </a:lnTo>
                <a:close/>
              </a:path>
              <a:path w="901065" h="847725">
                <a:moveTo>
                  <a:pt x="838361" y="44992"/>
                </a:moveTo>
                <a:lnTo>
                  <a:pt x="808227" y="73278"/>
                </a:lnTo>
                <a:lnTo>
                  <a:pt x="821816" y="87629"/>
                </a:lnTo>
                <a:lnTo>
                  <a:pt x="851839" y="59356"/>
                </a:lnTo>
                <a:lnTo>
                  <a:pt x="838361" y="44992"/>
                </a:lnTo>
                <a:close/>
              </a:path>
              <a:path w="901065" h="847725">
                <a:moveTo>
                  <a:pt x="887238" y="36321"/>
                </a:moveTo>
                <a:lnTo>
                  <a:pt x="847598" y="36321"/>
                </a:lnTo>
                <a:lnTo>
                  <a:pt x="861059" y="50672"/>
                </a:lnTo>
                <a:lnTo>
                  <a:pt x="851839" y="59356"/>
                </a:lnTo>
                <a:lnTo>
                  <a:pt x="871219" y="80009"/>
                </a:lnTo>
                <a:lnTo>
                  <a:pt x="887238" y="36321"/>
                </a:lnTo>
                <a:close/>
              </a:path>
              <a:path w="901065" h="847725">
                <a:moveTo>
                  <a:pt x="847598" y="36321"/>
                </a:moveTo>
                <a:lnTo>
                  <a:pt x="838361" y="44992"/>
                </a:lnTo>
                <a:lnTo>
                  <a:pt x="851839" y="59356"/>
                </a:lnTo>
                <a:lnTo>
                  <a:pt x="861059" y="50672"/>
                </a:lnTo>
                <a:lnTo>
                  <a:pt x="847598" y="36321"/>
                </a:lnTo>
                <a:close/>
              </a:path>
              <a:path w="901065" h="847725">
                <a:moveTo>
                  <a:pt x="900556" y="0"/>
                </a:moveTo>
                <a:lnTo>
                  <a:pt x="819023" y="24383"/>
                </a:lnTo>
                <a:lnTo>
                  <a:pt x="838361" y="44992"/>
                </a:lnTo>
                <a:lnTo>
                  <a:pt x="847598" y="36321"/>
                </a:lnTo>
                <a:lnTo>
                  <a:pt x="887238" y="36321"/>
                </a:lnTo>
                <a:lnTo>
                  <a:pt x="900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328532" y="4951729"/>
            <a:ext cx="894080" cy="249554"/>
          </a:xfrm>
          <a:custGeom>
            <a:avLst/>
            <a:gdLst/>
            <a:ahLst/>
            <a:cxnLst/>
            <a:rect l="l" t="t" r="r" b="b"/>
            <a:pathLst>
              <a:path w="894079" h="249554">
                <a:moveTo>
                  <a:pt x="817397" y="222245"/>
                </a:moveTo>
                <a:lnTo>
                  <a:pt x="810641" y="249555"/>
                </a:lnTo>
                <a:lnTo>
                  <a:pt x="893826" y="231013"/>
                </a:lnTo>
                <a:lnTo>
                  <a:pt x="887127" y="225298"/>
                </a:lnTo>
                <a:lnTo>
                  <a:pt x="829691" y="225298"/>
                </a:lnTo>
                <a:lnTo>
                  <a:pt x="817397" y="222245"/>
                </a:lnTo>
                <a:close/>
              </a:path>
              <a:path w="894079" h="249554">
                <a:moveTo>
                  <a:pt x="822147" y="203048"/>
                </a:moveTo>
                <a:lnTo>
                  <a:pt x="817397" y="222245"/>
                </a:lnTo>
                <a:lnTo>
                  <a:pt x="829691" y="225298"/>
                </a:lnTo>
                <a:lnTo>
                  <a:pt x="834517" y="206121"/>
                </a:lnTo>
                <a:lnTo>
                  <a:pt x="822147" y="203048"/>
                </a:lnTo>
                <a:close/>
              </a:path>
              <a:path w="894079" h="249554">
                <a:moveTo>
                  <a:pt x="828928" y="175641"/>
                </a:moveTo>
                <a:lnTo>
                  <a:pt x="822147" y="203048"/>
                </a:lnTo>
                <a:lnTo>
                  <a:pt x="834517" y="206121"/>
                </a:lnTo>
                <a:lnTo>
                  <a:pt x="829691" y="225298"/>
                </a:lnTo>
                <a:lnTo>
                  <a:pt x="887127" y="225298"/>
                </a:lnTo>
                <a:lnTo>
                  <a:pt x="828928" y="175641"/>
                </a:lnTo>
                <a:close/>
              </a:path>
              <a:path w="894079" h="249554">
                <a:moveTo>
                  <a:pt x="4825" y="0"/>
                </a:moveTo>
                <a:lnTo>
                  <a:pt x="0" y="19304"/>
                </a:lnTo>
                <a:lnTo>
                  <a:pt x="817397" y="222245"/>
                </a:lnTo>
                <a:lnTo>
                  <a:pt x="822147" y="203048"/>
                </a:lnTo>
                <a:lnTo>
                  <a:pt x="4825" y="0"/>
                </a:lnTo>
                <a:close/>
              </a:path>
            </a:pathLst>
          </a:custGeom>
          <a:solidFill>
            <a:srgbClr val="1D61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340597" y="4843017"/>
            <a:ext cx="880744" cy="132080"/>
          </a:xfrm>
          <a:custGeom>
            <a:avLst/>
            <a:gdLst/>
            <a:ahLst/>
            <a:cxnLst/>
            <a:rect l="l" t="t" r="r" b="b"/>
            <a:pathLst>
              <a:path w="880745" h="132079">
                <a:moveTo>
                  <a:pt x="803641" y="27986"/>
                </a:moveTo>
                <a:lnTo>
                  <a:pt x="0" y="112013"/>
                </a:lnTo>
                <a:lnTo>
                  <a:pt x="2031" y="131825"/>
                </a:lnTo>
                <a:lnTo>
                  <a:pt x="805700" y="47808"/>
                </a:lnTo>
                <a:lnTo>
                  <a:pt x="803641" y="27986"/>
                </a:lnTo>
                <a:close/>
              </a:path>
              <a:path w="880745" h="132079">
                <a:moveTo>
                  <a:pt x="871704" y="26669"/>
                </a:moveTo>
                <a:lnTo>
                  <a:pt x="816228" y="26669"/>
                </a:lnTo>
                <a:lnTo>
                  <a:pt x="818387" y="46481"/>
                </a:lnTo>
                <a:lnTo>
                  <a:pt x="805700" y="47808"/>
                </a:lnTo>
                <a:lnTo>
                  <a:pt x="808608" y="75818"/>
                </a:lnTo>
                <a:lnTo>
                  <a:pt x="880491" y="29971"/>
                </a:lnTo>
                <a:lnTo>
                  <a:pt x="871704" y="26669"/>
                </a:lnTo>
                <a:close/>
              </a:path>
              <a:path w="880745" h="132079">
                <a:moveTo>
                  <a:pt x="816228" y="26669"/>
                </a:moveTo>
                <a:lnTo>
                  <a:pt x="803641" y="27986"/>
                </a:lnTo>
                <a:lnTo>
                  <a:pt x="805700" y="47808"/>
                </a:lnTo>
                <a:lnTo>
                  <a:pt x="818387" y="46481"/>
                </a:lnTo>
                <a:lnTo>
                  <a:pt x="816228" y="26669"/>
                </a:lnTo>
                <a:close/>
              </a:path>
              <a:path w="880745" h="132079">
                <a:moveTo>
                  <a:pt x="800734" y="0"/>
                </a:moveTo>
                <a:lnTo>
                  <a:pt x="803641" y="27986"/>
                </a:lnTo>
                <a:lnTo>
                  <a:pt x="816228" y="26669"/>
                </a:lnTo>
                <a:lnTo>
                  <a:pt x="871704" y="26669"/>
                </a:lnTo>
                <a:lnTo>
                  <a:pt x="800734" y="0"/>
                </a:lnTo>
                <a:close/>
              </a:path>
            </a:pathLst>
          </a:custGeom>
          <a:solidFill>
            <a:srgbClr val="1D619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888" y="4818888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67725" y="4717795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150" y="4754498"/>
            <a:ext cx="9105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[2, 4,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8393" y="5157342"/>
            <a:ext cx="46545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</a:t>
            </a:r>
            <a:r>
              <a:rPr dirty="0" sz="1600" spc="-45" b="1">
                <a:solidFill>
                  <a:srgbClr val="E68042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4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854" y="926719"/>
            <a:ext cx="718820" cy="635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85">
                <a:solidFill>
                  <a:srgbClr val="0D0D0D"/>
                </a:solidFill>
                <a:latin typeface="Tw Cen MT Condensed"/>
                <a:cs typeface="Tw Cen MT Condensed"/>
              </a:rPr>
              <a:t>MAX</a:t>
            </a:r>
            <a:endParaRPr sz="4000">
              <a:latin typeface="Tw Cen MT Condensed"/>
              <a:cs typeface="Tw Cen MT Condense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982200" y="658368"/>
            <a:ext cx="1758950" cy="885825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wrap="square" lIns="0" tIns="18415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145"/>
              </a:spcBef>
            </a:pPr>
            <a:r>
              <a:rPr dirty="0" sz="2400">
                <a:latin typeface="Consolas"/>
                <a:cs typeface="Consolas"/>
              </a:rPr>
              <a:t>4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92256" y="1179575"/>
            <a:ext cx="443483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70660" y="5497067"/>
            <a:ext cx="384047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80744" y="3816096"/>
            <a:ext cx="563880" cy="563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17242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92172" y="2582417"/>
            <a:ext cx="7765415" cy="2093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878964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max</a:t>
            </a:r>
            <a:r>
              <a:rPr dirty="0" sz="1400" spc="5" b="1">
                <a:latin typeface="Consolas"/>
                <a:cs typeface="Consolas"/>
              </a:rPr>
              <a:t>(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marL="4481195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the maximum </a:t>
            </a:r>
            <a:r>
              <a:rPr dirty="0" sz="1800" spc="-5">
                <a:latin typeface="Tw Cen MT"/>
                <a:cs typeface="Tw Cen MT"/>
              </a:rPr>
              <a:t>item in </a:t>
            </a:r>
            <a:r>
              <a:rPr dirty="0" sz="1800">
                <a:latin typeface="Tw Cen MT"/>
                <a:cs typeface="Tw Cen MT"/>
              </a:rPr>
              <a:t>the</a:t>
            </a:r>
            <a:r>
              <a:rPr dirty="0" sz="1800" spc="-2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sc.parallelize([2,4,1])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.max()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97344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</a:t>
            </a:r>
            <a:r>
              <a:rPr dirty="0" sz="1400" spc="5">
                <a:latin typeface="Consolas"/>
                <a:cs typeface="Consolas"/>
              </a:rPr>
              <a:t>n</a:t>
            </a:r>
            <a:r>
              <a:rPr dirty="0" sz="1400">
                <a:latin typeface="Consolas"/>
                <a:cs typeface="Consolas"/>
              </a:rPr>
              <a:t>t</a:t>
            </a:r>
            <a:r>
              <a:rPr dirty="0" sz="1400" spc="5">
                <a:latin typeface="Consolas"/>
                <a:cs typeface="Consolas"/>
              </a:rPr>
              <a:t>(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</a:t>
            </a:r>
            <a:r>
              <a:rPr dirty="0" sz="1400" spc="5">
                <a:latin typeface="Consolas"/>
                <a:cs typeface="Consolas"/>
              </a:rPr>
              <a:t>ll</a:t>
            </a:r>
            <a:r>
              <a:rPr dirty="0" sz="1400">
                <a:latin typeface="Consolas"/>
                <a:cs typeface="Consolas"/>
              </a:rPr>
              <a:t>ec</a:t>
            </a:r>
            <a:r>
              <a:rPr dirty="0" sz="1400" spc="15">
                <a:latin typeface="Consolas"/>
                <a:cs typeface="Consolas"/>
              </a:rPr>
              <a:t>t</a:t>
            </a:r>
            <a:r>
              <a:rPr dirty="0" sz="1400">
                <a:latin typeface="Consolas"/>
                <a:cs typeface="Consolas"/>
              </a:rPr>
              <a:t>())  </a:t>
            </a: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2172" y="5251577"/>
            <a:ext cx="356806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sc.parallelize(Array(2,4,1))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5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.max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2172" y="5891682"/>
            <a:ext cx="347027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.collect().mkString(", "))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662166" y="109778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81878" y="348234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81165" y="75310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9345" y="35686"/>
            <a:ext cx="1294765" cy="923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0" spc="-5" i="1">
                <a:latin typeface="Times New Roman"/>
                <a:cs typeface="Times New Roman"/>
              </a:rPr>
              <a:t>max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71982"/>
            <a:ext cx="810895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800" spc="85">
                <a:solidFill>
                  <a:srgbClr val="0D0D0D"/>
                </a:solidFill>
                <a:latin typeface="Tw Cen MT Condensed"/>
                <a:cs typeface="Tw Cen MT Condensed"/>
              </a:rPr>
              <a:t>S</a:t>
            </a:r>
            <a:r>
              <a:rPr dirty="0" sz="4800" spc="95">
                <a:solidFill>
                  <a:srgbClr val="0D0D0D"/>
                </a:solidFill>
                <a:latin typeface="Tw Cen MT Condensed"/>
                <a:cs typeface="Tw Cen MT Condensed"/>
              </a:rPr>
              <a:t>U</a:t>
            </a:r>
            <a:r>
              <a:rPr dirty="0" sz="4800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endParaRPr sz="48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025383" y="3366515"/>
            <a:ext cx="2519680" cy="108077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75"/>
              </a:spcBef>
            </a:pPr>
            <a:r>
              <a:rPr dirty="0" sz="2400">
                <a:latin typeface="Consolas"/>
                <a:cs typeface="Consolas"/>
              </a:rPr>
              <a:t>7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11511" y="3963923"/>
            <a:ext cx="627888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49701" y="378917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9414" y="303961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68701" y="344411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888" y="4818888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67725" y="4717795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150" y="4754498"/>
            <a:ext cx="9105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[2, 4,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8393" y="5157342"/>
            <a:ext cx="46545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</a:t>
            </a:r>
            <a:r>
              <a:rPr dirty="0" sz="1600" spc="-45" b="1">
                <a:solidFill>
                  <a:srgbClr val="E68042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7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854" y="926719"/>
            <a:ext cx="683895" cy="635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85">
                <a:solidFill>
                  <a:srgbClr val="0D0D0D"/>
                </a:solidFill>
                <a:latin typeface="Tw Cen MT Condensed"/>
                <a:cs typeface="Tw Cen MT Condensed"/>
              </a:rPr>
              <a:t>S</a:t>
            </a:r>
            <a:r>
              <a:rPr dirty="0" sz="4000" spc="80">
                <a:solidFill>
                  <a:srgbClr val="0D0D0D"/>
                </a:solidFill>
                <a:latin typeface="Tw Cen MT Condensed"/>
                <a:cs typeface="Tw Cen MT Condensed"/>
              </a:rPr>
              <a:t>U</a:t>
            </a:r>
            <a:r>
              <a:rPr dirty="0" sz="4000" spc="-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endParaRPr sz="4000">
              <a:latin typeface="Tw Cen MT Condensed"/>
              <a:cs typeface="Tw Cen MT Condense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982200" y="658368"/>
            <a:ext cx="1758950" cy="885825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wrap="square" lIns="0" tIns="18415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145"/>
              </a:spcBef>
            </a:pPr>
            <a:r>
              <a:rPr dirty="0" sz="2400">
                <a:latin typeface="Consolas"/>
                <a:cs typeface="Consolas"/>
              </a:rPr>
              <a:t>7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92256" y="1179575"/>
            <a:ext cx="443483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70660" y="5497067"/>
            <a:ext cx="384047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80744" y="3816096"/>
            <a:ext cx="563880" cy="563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17242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92172" y="2582417"/>
            <a:ext cx="7919720" cy="2093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203263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sum</a:t>
            </a:r>
            <a:r>
              <a:rPr dirty="0" sz="1400" spc="5" b="1">
                <a:latin typeface="Consolas"/>
                <a:cs typeface="Consolas"/>
              </a:rPr>
              <a:t>(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marL="4481195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the sum of the </a:t>
            </a:r>
            <a:r>
              <a:rPr dirty="0" sz="1800" spc="-5">
                <a:latin typeface="Tw Cen MT"/>
                <a:cs typeface="Tw Cen MT"/>
              </a:rPr>
              <a:t>items in </a:t>
            </a:r>
            <a:r>
              <a:rPr dirty="0" sz="1800">
                <a:latin typeface="Tw Cen MT"/>
                <a:cs typeface="Tw Cen MT"/>
              </a:rPr>
              <a:t>the</a:t>
            </a:r>
            <a:r>
              <a:rPr dirty="0" sz="1800" spc="1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sc.parallelize([2,4,1])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.sum()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612711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</a:t>
            </a:r>
            <a:r>
              <a:rPr dirty="0" sz="1400" spc="5">
                <a:latin typeface="Consolas"/>
                <a:cs typeface="Consolas"/>
              </a:rPr>
              <a:t>n</a:t>
            </a:r>
            <a:r>
              <a:rPr dirty="0" sz="1400">
                <a:latin typeface="Consolas"/>
                <a:cs typeface="Consolas"/>
              </a:rPr>
              <a:t>t</a:t>
            </a:r>
            <a:r>
              <a:rPr dirty="0" sz="1400" spc="5">
                <a:latin typeface="Consolas"/>
                <a:cs typeface="Consolas"/>
              </a:rPr>
              <a:t>(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</a:t>
            </a:r>
            <a:r>
              <a:rPr dirty="0" sz="1400" spc="5">
                <a:latin typeface="Consolas"/>
                <a:cs typeface="Consolas"/>
              </a:rPr>
              <a:t>ll</a:t>
            </a:r>
            <a:r>
              <a:rPr dirty="0" sz="1400">
                <a:latin typeface="Consolas"/>
                <a:cs typeface="Consolas"/>
              </a:rPr>
              <a:t>ec</a:t>
            </a:r>
            <a:r>
              <a:rPr dirty="0" sz="1400" spc="15">
                <a:latin typeface="Consolas"/>
                <a:cs typeface="Consolas"/>
              </a:rPr>
              <a:t>t</a:t>
            </a:r>
            <a:r>
              <a:rPr dirty="0" sz="1400">
                <a:latin typeface="Consolas"/>
                <a:cs typeface="Consolas"/>
              </a:rPr>
              <a:t>())  </a:t>
            </a: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2172" y="5251577"/>
            <a:ext cx="356806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sc.parallelize(Array(2,4,1))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5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.sum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2172" y="5891682"/>
            <a:ext cx="347027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.collect().mkString(", "))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662166" y="109778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81878" y="348234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81165" y="75310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9345" y="35686"/>
            <a:ext cx="469265" cy="923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0" spc="-5">
                <a:latin typeface="Times New Roman"/>
                <a:cs typeface="Times New Roman"/>
              </a:rPr>
              <a:t>Σ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90"/>
              <a:t>M</a:t>
            </a:r>
            <a:r>
              <a:rPr dirty="0" spc="85"/>
              <a:t>E</a:t>
            </a:r>
            <a:r>
              <a:rPr dirty="0" spc="95"/>
              <a:t>A</a:t>
            </a:r>
            <a:r>
              <a:rPr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025383" y="3366515"/>
            <a:ext cx="2519680" cy="108077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116839">
              <a:lnSpc>
                <a:spcPct val="100000"/>
              </a:lnSpc>
              <a:spcBef>
                <a:spcPts val="175"/>
              </a:spcBef>
            </a:pPr>
            <a:r>
              <a:rPr dirty="0" sz="2400">
                <a:latin typeface="Consolas"/>
                <a:cs typeface="Consolas"/>
              </a:rPr>
              <a:t>2.33333333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11511" y="3963923"/>
            <a:ext cx="627888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49701" y="378917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9414" y="303961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68701" y="344411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888" y="4818888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67725" y="4717795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150" y="4754498"/>
            <a:ext cx="9105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[2, 4,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8393" y="5157342"/>
            <a:ext cx="1252220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</a:t>
            </a:r>
            <a:r>
              <a:rPr dirty="0" sz="1600" spc="-10" b="1">
                <a:solidFill>
                  <a:srgbClr val="E68042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2.3333333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854" y="926719"/>
            <a:ext cx="907415" cy="635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85">
                <a:solidFill>
                  <a:srgbClr val="0D0D0D"/>
                </a:solidFill>
                <a:latin typeface="Tw Cen MT Condensed"/>
                <a:cs typeface="Tw Cen MT Condensed"/>
              </a:rPr>
              <a:t>ME</a:t>
            </a:r>
            <a:r>
              <a:rPr dirty="0" sz="4000" spc="8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4000" spc="-5">
                <a:solidFill>
                  <a:srgbClr val="0D0D0D"/>
                </a:solidFill>
                <a:latin typeface="Tw Cen MT Condensed"/>
                <a:cs typeface="Tw Cen MT Condensed"/>
              </a:rPr>
              <a:t>N</a:t>
            </a:r>
            <a:endParaRPr sz="4000">
              <a:latin typeface="Tw Cen MT Condensed"/>
              <a:cs typeface="Tw Cen MT Condense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982200" y="658368"/>
            <a:ext cx="1758950" cy="885825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wrap="square" lIns="0" tIns="18415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r>
              <a:rPr dirty="0" sz="2400">
                <a:latin typeface="Consolas"/>
                <a:cs typeface="Consolas"/>
              </a:rPr>
              <a:t>2.3333333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92256" y="1179575"/>
            <a:ext cx="443483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70660" y="5497067"/>
            <a:ext cx="384047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80744" y="3816096"/>
            <a:ext cx="563880" cy="563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17242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92172" y="2582417"/>
            <a:ext cx="8082280" cy="2093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8734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mean()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marL="4481195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the </a:t>
            </a:r>
            <a:r>
              <a:rPr dirty="0" sz="1800" spc="-5">
                <a:latin typeface="Tw Cen MT"/>
                <a:cs typeface="Tw Cen MT"/>
              </a:rPr>
              <a:t>mean </a:t>
            </a:r>
            <a:r>
              <a:rPr dirty="0" sz="1800">
                <a:latin typeface="Tw Cen MT"/>
                <a:cs typeface="Tw Cen MT"/>
              </a:rPr>
              <a:t>of the </a:t>
            </a:r>
            <a:r>
              <a:rPr dirty="0" sz="1800" spc="-5">
                <a:latin typeface="Tw Cen MT"/>
                <a:cs typeface="Tw Cen MT"/>
              </a:rPr>
              <a:t>items in </a:t>
            </a:r>
            <a:r>
              <a:rPr dirty="0" sz="1800">
                <a:latin typeface="Tw Cen MT"/>
                <a:cs typeface="Tw Cen MT"/>
              </a:rPr>
              <a:t>the</a:t>
            </a:r>
            <a:r>
              <a:rPr dirty="0" sz="1800" spc="2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sc.parallelize([2,4,1])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.mean()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629031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</a:t>
            </a:r>
            <a:r>
              <a:rPr dirty="0" sz="1400" spc="5">
                <a:latin typeface="Consolas"/>
                <a:cs typeface="Consolas"/>
              </a:rPr>
              <a:t>n</a:t>
            </a:r>
            <a:r>
              <a:rPr dirty="0" sz="1400">
                <a:latin typeface="Consolas"/>
                <a:cs typeface="Consolas"/>
              </a:rPr>
              <a:t>t</a:t>
            </a:r>
            <a:r>
              <a:rPr dirty="0" sz="1400" spc="5">
                <a:latin typeface="Consolas"/>
                <a:cs typeface="Consolas"/>
              </a:rPr>
              <a:t>(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</a:t>
            </a:r>
            <a:r>
              <a:rPr dirty="0" sz="1400" spc="5">
                <a:latin typeface="Consolas"/>
                <a:cs typeface="Consolas"/>
              </a:rPr>
              <a:t>ll</a:t>
            </a:r>
            <a:r>
              <a:rPr dirty="0" sz="1400">
                <a:latin typeface="Consolas"/>
                <a:cs typeface="Consolas"/>
              </a:rPr>
              <a:t>ec</a:t>
            </a:r>
            <a:r>
              <a:rPr dirty="0" sz="1400" spc="15">
                <a:latin typeface="Consolas"/>
                <a:cs typeface="Consolas"/>
              </a:rPr>
              <a:t>t</a:t>
            </a:r>
            <a:r>
              <a:rPr dirty="0" sz="1400">
                <a:latin typeface="Consolas"/>
                <a:cs typeface="Consolas"/>
              </a:rPr>
              <a:t>())  </a:t>
            </a: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2172" y="5251577"/>
            <a:ext cx="356806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sc.parallelize(Array(2,4,1))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4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.mean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2172" y="5891682"/>
            <a:ext cx="347027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.collect().mkString(", "))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662166" y="109778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81878" y="348234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81165" y="75310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9345" y="35686"/>
            <a:ext cx="363855" cy="923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0" i="1">
                <a:latin typeface="Times New Roman"/>
                <a:cs typeface="Times New Roman"/>
              </a:rPr>
              <a:t>x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212835" y="376427"/>
            <a:ext cx="400685" cy="0"/>
          </a:xfrm>
          <a:custGeom>
            <a:avLst/>
            <a:gdLst/>
            <a:ahLst/>
            <a:cxnLst/>
            <a:rect l="l" t="t" r="r" b="b"/>
            <a:pathLst>
              <a:path w="400684" h="0">
                <a:moveTo>
                  <a:pt x="0" y="0"/>
                </a:moveTo>
                <a:lnTo>
                  <a:pt x="400177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85"/>
              <a:t>ST</a:t>
            </a:r>
            <a:r>
              <a:rPr dirty="0" spc="95"/>
              <a:t>D</a:t>
            </a:r>
            <a:r>
              <a:rPr dirty="0" spc="85"/>
              <a:t>E</a:t>
            </a:r>
            <a:r>
              <a:rPr dirty="0"/>
              <a:t>V</a:t>
            </a:r>
          </a:p>
        </p:txBody>
      </p:sp>
      <p:sp>
        <p:nvSpPr>
          <p:cNvPr id="3" name="object 3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025383" y="3366515"/>
            <a:ext cx="2519680" cy="108077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75"/>
              </a:spcBef>
            </a:pPr>
            <a:r>
              <a:rPr dirty="0" sz="2400" spc="-5">
                <a:latin typeface="Tw Cen MT"/>
                <a:cs typeface="Tw Cen MT"/>
              </a:rPr>
              <a:t>1.2472191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11511" y="3963923"/>
            <a:ext cx="627888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49701" y="378917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9414" y="303961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68701" y="344411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888" y="4818888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67725" y="4717795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150" y="4754498"/>
            <a:ext cx="9105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[2, 4,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8393" y="5157342"/>
            <a:ext cx="1252220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</a:t>
            </a:r>
            <a:r>
              <a:rPr dirty="0" sz="1600" spc="-10" b="1">
                <a:solidFill>
                  <a:srgbClr val="E68042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1.2472191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854" y="926719"/>
            <a:ext cx="962660" cy="635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85">
                <a:solidFill>
                  <a:srgbClr val="0D0D0D"/>
                </a:solidFill>
                <a:latin typeface="Tw Cen MT Condensed"/>
                <a:cs typeface="Tw Cen MT Condensed"/>
              </a:rPr>
              <a:t>ST</a:t>
            </a:r>
            <a:r>
              <a:rPr dirty="0" sz="4000" spc="80">
                <a:solidFill>
                  <a:srgbClr val="0D0D0D"/>
                </a:solidFill>
                <a:latin typeface="Tw Cen MT Condensed"/>
                <a:cs typeface="Tw Cen MT Condensed"/>
              </a:rPr>
              <a:t>D</a:t>
            </a:r>
            <a:r>
              <a:rPr dirty="0" sz="4000" spc="85">
                <a:solidFill>
                  <a:srgbClr val="0D0D0D"/>
                </a:solidFill>
                <a:latin typeface="Tw Cen MT Condensed"/>
                <a:cs typeface="Tw Cen MT Condensed"/>
              </a:rPr>
              <a:t>E</a:t>
            </a:r>
            <a:r>
              <a:rPr dirty="0" sz="4000" spc="-5">
                <a:solidFill>
                  <a:srgbClr val="0D0D0D"/>
                </a:solidFill>
                <a:latin typeface="Tw Cen MT Condensed"/>
                <a:cs typeface="Tw Cen MT Condensed"/>
              </a:rPr>
              <a:t>V</a:t>
            </a:r>
            <a:endParaRPr sz="4000">
              <a:latin typeface="Tw Cen MT Condensed"/>
              <a:cs typeface="Tw Cen MT Condense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982200" y="658368"/>
            <a:ext cx="1758950" cy="885825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wrap="square" lIns="0" tIns="18415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145"/>
              </a:spcBef>
            </a:pPr>
            <a:r>
              <a:rPr dirty="0" sz="2400" spc="-5">
                <a:latin typeface="Tw Cen MT"/>
                <a:cs typeface="Tw Cen MT"/>
              </a:rPr>
              <a:t>1.2472191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192256" y="1179575"/>
            <a:ext cx="443483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70660" y="5497067"/>
            <a:ext cx="384047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80744" y="3816096"/>
            <a:ext cx="563880" cy="563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17242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92172" y="2582417"/>
            <a:ext cx="8660130" cy="2093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8734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stdev()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marL="3828415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the standard </a:t>
            </a:r>
            <a:r>
              <a:rPr dirty="0" sz="1800" spc="-5">
                <a:latin typeface="Tw Cen MT"/>
                <a:cs typeface="Tw Cen MT"/>
              </a:rPr>
              <a:t>deviation </a:t>
            </a:r>
            <a:r>
              <a:rPr dirty="0" sz="1800">
                <a:latin typeface="Tw Cen MT"/>
                <a:cs typeface="Tw Cen MT"/>
              </a:rPr>
              <a:t>of the </a:t>
            </a:r>
            <a:r>
              <a:rPr dirty="0" sz="1800" spc="-5">
                <a:latin typeface="Tw Cen MT"/>
                <a:cs typeface="Tw Cen MT"/>
              </a:rPr>
              <a:t>items in </a:t>
            </a:r>
            <a:r>
              <a:rPr dirty="0" sz="1800">
                <a:latin typeface="Tw Cen MT"/>
                <a:cs typeface="Tw Cen MT"/>
              </a:rPr>
              <a:t>the</a:t>
            </a:r>
            <a:r>
              <a:rPr dirty="0" sz="1800" spc="1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sc.parallelize([2,4,1])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90">
                <a:latin typeface="Consolas"/>
                <a:cs typeface="Consolas"/>
              </a:rPr>
              <a:t>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.stdev()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6868159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</a:t>
            </a:r>
            <a:r>
              <a:rPr dirty="0" sz="1400" spc="5">
                <a:latin typeface="Consolas"/>
                <a:cs typeface="Consolas"/>
              </a:rPr>
              <a:t>n</a:t>
            </a:r>
            <a:r>
              <a:rPr dirty="0" sz="1400">
                <a:latin typeface="Consolas"/>
                <a:cs typeface="Consolas"/>
              </a:rPr>
              <a:t>t</a:t>
            </a:r>
            <a:r>
              <a:rPr dirty="0" sz="1400" spc="5">
                <a:latin typeface="Consolas"/>
                <a:cs typeface="Consolas"/>
              </a:rPr>
              <a:t>(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</a:t>
            </a:r>
            <a:r>
              <a:rPr dirty="0" sz="1400" spc="5">
                <a:latin typeface="Consolas"/>
                <a:cs typeface="Consolas"/>
              </a:rPr>
              <a:t>ll</a:t>
            </a:r>
            <a:r>
              <a:rPr dirty="0" sz="1400">
                <a:latin typeface="Consolas"/>
                <a:cs typeface="Consolas"/>
              </a:rPr>
              <a:t>ec</a:t>
            </a:r>
            <a:r>
              <a:rPr dirty="0" sz="1400" spc="15">
                <a:latin typeface="Consolas"/>
                <a:cs typeface="Consolas"/>
              </a:rPr>
              <a:t>t</a:t>
            </a:r>
            <a:r>
              <a:rPr dirty="0" sz="1400">
                <a:latin typeface="Consolas"/>
                <a:cs typeface="Consolas"/>
              </a:rPr>
              <a:t>())  </a:t>
            </a: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2172" y="5251577"/>
            <a:ext cx="356806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sc.parallelize(Array(2,4,1))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.stdev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2172" y="5891682"/>
            <a:ext cx="347027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.collect().mkString(", "))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662166" y="109778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81878" y="348234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81165" y="75310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29345" y="35686"/>
            <a:ext cx="436245" cy="923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6000" spc="-5">
                <a:latin typeface="Times New Roman"/>
                <a:cs typeface="Times New Roman"/>
              </a:rPr>
              <a:t>σ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80"/>
              <a:t>COUNT</a:t>
            </a:r>
            <a:r>
              <a:rPr dirty="0" spc="80">
                <a:solidFill>
                  <a:srgbClr val="A0ACB1"/>
                </a:solidFill>
              </a:rPr>
              <a:t>BY</a:t>
            </a:r>
            <a:r>
              <a:rPr dirty="0" spc="80"/>
              <a:t>KEY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25383" y="3366515"/>
            <a:ext cx="2519680" cy="108077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84455">
              <a:lnSpc>
                <a:spcPct val="100000"/>
              </a:lnSpc>
              <a:spcBef>
                <a:spcPts val="175"/>
              </a:spcBef>
            </a:pPr>
            <a:r>
              <a:rPr dirty="0" sz="2400">
                <a:latin typeface="Tw Cen MT"/>
                <a:cs typeface="Tw Cen MT"/>
              </a:rPr>
              <a:t>{'A': 1, </a:t>
            </a:r>
            <a:r>
              <a:rPr dirty="0" sz="2400" spc="-5">
                <a:latin typeface="Tw Cen MT"/>
                <a:cs typeface="Tw Cen MT"/>
              </a:rPr>
              <a:t>'J': </a:t>
            </a:r>
            <a:r>
              <a:rPr dirty="0" sz="2400">
                <a:latin typeface="Tw Cen MT"/>
                <a:cs typeface="Tw Cen MT"/>
              </a:rPr>
              <a:t>2, </a:t>
            </a:r>
            <a:r>
              <a:rPr dirty="0" sz="2400" spc="-5">
                <a:latin typeface="Tw Cen MT"/>
                <a:cs typeface="Tw Cen MT"/>
              </a:rPr>
              <a:t>'F':</a:t>
            </a:r>
            <a:r>
              <a:rPr dirty="0" sz="2400" spc="-65">
                <a:latin typeface="Tw Cen MT"/>
                <a:cs typeface="Tw Cen MT"/>
              </a:rPr>
              <a:t> </a:t>
            </a:r>
            <a:r>
              <a:rPr dirty="0" sz="2400">
                <a:latin typeface="Tw Cen MT"/>
                <a:cs typeface="Tw Cen MT"/>
              </a:rPr>
              <a:t>1}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11511" y="3963923"/>
            <a:ext cx="627888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76094" y="2795777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76094" y="2795777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84476" y="2805683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61082" y="3105150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61082" y="3105150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78607" y="3122676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09825" y="2841878"/>
            <a:ext cx="1106805" cy="546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5595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	</a:t>
            </a: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“John”</a:t>
            </a:r>
            <a:endParaRPr sz="1400">
              <a:latin typeface="Tw Cen MT"/>
              <a:cs typeface="Tw Cen MT"/>
            </a:endParaRPr>
          </a:p>
          <a:p>
            <a:pPr marL="286385">
              <a:lnSpc>
                <a:spcPct val="100000"/>
              </a:lnSpc>
              <a:spcBef>
                <a:spcPts val="819"/>
              </a:spcBef>
              <a:tabLst>
                <a:tab pos="604520" algn="l"/>
              </a:tabLst>
            </a:pPr>
            <a:r>
              <a:rPr dirty="0" sz="1400">
                <a:latin typeface="Tw Cen MT"/>
                <a:cs typeface="Tw Cen MT"/>
              </a:rPr>
              <a:t>A</a:t>
            </a:r>
            <a:r>
              <a:rPr dirty="0" sz="1400">
                <a:latin typeface="Tw Cen MT"/>
                <a:cs typeface="Tw Cen MT"/>
              </a:rPr>
              <a:t>	</a:t>
            </a:r>
            <a:r>
              <a:rPr dirty="0" baseline="1984" sz="2100" spc="-127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baseline="1984" sz="2100">
                <a:solidFill>
                  <a:srgbClr val="FFFFFF"/>
                </a:solidFill>
                <a:latin typeface="Tw Cen MT"/>
                <a:cs typeface="Tw Cen MT"/>
              </a:rPr>
              <a:t>Anna”</a:t>
            </a:r>
            <a:endParaRPr baseline="1984" sz="21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88742" y="3411473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88742" y="3411473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331590" y="3454145"/>
            <a:ext cx="48704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03220" y="3424428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024377" y="3461257"/>
            <a:ext cx="10350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187445" y="372084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87445" y="372084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95827" y="3726179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321558" y="3763264"/>
            <a:ext cx="9042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004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	</a:t>
            </a: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64852" y="4055364"/>
            <a:ext cx="541020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67725" y="4717795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150" y="4754498"/>
            <a:ext cx="297815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[('J', 'James'),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('F','Fred'),</a:t>
            </a:r>
            <a:endParaRPr sz="1400">
              <a:latin typeface="Consolas"/>
              <a:cs typeface="Consolas"/>
            </a:endParaRPr>
          </a:p>
          <a:p>
            <a:pPr algn="ctr" marL="9842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('A','Anna'),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('J','John')]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8393" y="5369178"/>
            <a:ext cx="2727960" cy="263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736" sz="2400" spc="-7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{'A': 1, 'J': </a:t>
            </a:r>
            <a:r>
              <a:rPr dirty="0" sz="1400" spc="5">
                <a:latin typeface="Consolas"/>
                <a:cs typeface="Consolas"/>
              </a:rPr>
              <a:t>2, </a:t>
            </a:r>
            <a:r>
              <a:rPr dirty="0" sz="1400">
                <a:latin typeface="Consolas"/>
                <a:cs typeface="Consolas"/>
              </a:rPr>
              <a:t>'F':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7854" y="926719"/>
            <a:ext cx="2075180" cy="63563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85"/>
              <a:t>CO</a:t>
            </a:r>
            <a:r>
              <a:rPr dirty="0" sz="4000" spc="80"/>
              <a:t>UN</a:t>
            </a:r>
            <a:r>
              <a:rPr dirty="0" sz="4000" spc="110"/>
              <a:t>T</a:t>
            </a:r>
            <a:r>
              <a:rPr dirty="0" sz="4000" spc="95">
                <a:solidFill>
                  <a:srgbClr val="A0ACB1"/>
                </a:solidFill>
              </a:rPr>
              <a:t>BY</a:t>
            </a:r>
            <a:r>
              <a:rPr dirty="0" sz="4000" spc="80"/>
              <a:t>K</a:t>
            </a:r>
            <a:r>
              <a:rPr dirty="0" sz="4000" spc="85"/>
              <a:t>E</a:t>
            </a:r>
            <a:r>
              <a:rPr dirty="0" sz="4000" spc="-5"/>
              <a:t>Y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10134600" y="733728"/>
            <a:ext cx="17462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20">
              <a:lnSpc>
                <a:spcPts val="1575"/>
              </a:lnSpc>
            </a:pPr>
            <a:r>
              <a:rPr dirty="0" sz="1600" spc="-5">
                <a:latin typeface="Tw Cen MT"/>
                <a:cs typeface="Tw Cen MT"/>
              </a:rPr>
              <a:t>A: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75035" y="731519"/>
            <a:ext cx="151130" cy="205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">
              <a:lnSpc>
                <a:spcPts val="1590"/>
              </a:lnSpc>
            </a:pPr>
            <a:r>
              <a:rPr dirty="0" sz="1600" spc="-5">
                <a:latin typeface="Tw Cen MT"/>
                <a:cs typeface="Tw Cen MT"/>
              </a:rPr>
              <a:t>'J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4658" y="731519"/>
            <a:ext cx="165735" cy="205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90"/>
              </a:lnSpc>
            </a:pPr>
            <a:r>
              <a:rPr dirty="0" sz="1600" spc="-15">
                <a:latin typeface="Tw Cen MT"/>
                <a:cs typeface="Tw Cen MT"/>
              </a:rPr>
              <a:t>'</a:t>
            </a:r>
            <a:r>
              <a:rPr dirty="0" sz="1600" spc="-5">
                <a:latin typeface="Tw Cen MT"/>
                <a:cs typeface="Tw Cen MT"/>
              </a:rPr>
              <a:t>F'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82200" y="658368"/>
            <a:ext cx="1758950" cy="885825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wrap="square" lIns="0" tIns="23495" rIns="0" bIns="0" rtlCol="0" vert="horz">
            <a:spAutoFit/>
          </a:bodyPr>
          <a:lstStyle/>
          <a:p>
            <a:pPr marL="85090">
              <a:lnSpc>
                <a:spcPct val="100000"/>
              </a:lnSpc>
              <a:spcBef>
                <a:spcPts val="185"/>
              </a:spcBef>
              <a:tabLst>
                <a:tab pos="375920" algn="l"/>
                <a:tab pos="703580" algn="l"/>
                <a:tab pos="1218565" algn="l"/>
              </a:tabLst>
            </a:pPr>
            <a:r>
              <a:rPr dirty="0" sz="1600" spc="-5">
                <a:latin typeface="Tw Cen MT"/>
                <a:cs typeface="Tw Cen MT"/>
              </a:rPr>
              <a:t>{	1,	': 2,	:</a:t>
            </a:r>
            <a:r>
              <a:rPr dirty="0" sz="1600" spc="-95">
                <a:latin typeface="Tw Cen MT"/>
                <a:cs typeface="Tw Cen MT"/>
              </a:rPr>
              <a:t> </a:t>
            </a:r>
            <a:r>
              <a:rPr dirty="0" sz="1600" spc="-5">
                <a:latin typeface="Tw Cen MT"/>
                <a:cs typeface="Tw Cen MT"/>
              </a:rPr>
              <a:t>1}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192256" y="1179575"/>
            <a:ext cx="443483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70660" y="5497067"/>
            <a:ext cx="384047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0744" y="3816096"/>
            <a:ext cx="563880" cy="563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17242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92172" y="2582417"/>
            <a:ext cx="9264650" cy="2093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38734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countByKey()</a:t>
            </a:r>
            <a:endParaRPr sz="1400">
              <a:latin typeface="Consolas"/>
              <a:cs typeface="Consolas"/>
            </a:endParaRPr>
          </a:p>
          <a:p>
            <a:pPr marL="3465829">
              <a:lnSpc>
                <a:spcPct val="100000"/>
              </a:lnSpc>
              <a:spcBef>
                <a:spcPts val="980"/>
              </a:spcBef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map of </a:t>
            </a:r>
            <a:r>
              <a:rPr dirty="0" sz="1800" spc="-30">
                <a:latin typeface="Tw Cen MT"/>
                <a:cs typeface="Tw Cen MT"/>
              </a:rPr>
              <a:t>keys </a:t>
            </a:r>
            <a:r>
              <a:rPr dirty="0" sz="1800">
                <a:latin typeface="Tw Cen MT"/>
                <a:cs typeface="Tw Cen MT"/>
              </a:rPr>
              <a:t>and counts of their occurrences </a:t>
            </a:r>
            <a:r>
              <a:rPr dirty="0" sz="1800" spc="-5">
                <a:latin typeface="Tw Cen MT"/>
                <a:cs typeface="Tw Cen MT"/>
              </a:rPr>
              <a:t>in </a:t>
            </a:r>
            <a:r>
              <a:rPr dirty="0" sz="1800">
                <a:latin typeface="Tw Cen MT"/>
                <a:cs typeface="Tw Cen MT"/>
              </a:rPr>
              <a:t>the</a:t>
            </a:r>
            <a:r>
              <a:rPr dirty="0" sz="1800" spc="3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sc.parallelize([('J', 'James'),</a:t>
            </a:r>
            <a:r>
              <a:rPr dirty="0" sz="1400" spc="6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('F','Fred'),</a:t>
            </a:r>
            <a:endParaRPr sz="1400">
              <a:latin typeface="Consolas"/>
              <a:cs typeface="Consolas"/>
            </a:endParaRPr>
          </a:p>
          <a:p>
            <a:pPr marL="197993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('A','Anna'),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('J','John')])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7471409">
              <a:lnSpc>
                <a:spcPct val="100000"/>
              </a:lnSpc>
            </a:pP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.countByKey()  print(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2172" y="5251577"/>
            <a:ext cx="553783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sc.parallelize(Array(('J',"James"),('F',"Fred"),</a:t>
            </a:r>
            <a:endParaRPr sz="1400">
              <a:latin typeface="Consolas"/>
              <a:cs typeface="Consolas"/>
            </a:endParaRPr>
          </a:p>
          <a:p>
            <a:pPr marL="285369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('A',"Anna"),('J',"John")))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2172" y="5891682"/>
            <a:ext cx="219138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.countByKey()  </a:t>
            </a: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25456" y="5829300"/>
            <a:ext cx="1828800" cy="871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93230" y="532637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40" h="715010">
                <a:moveTo>
                  <a:pt x="0" y="714755"/>
                </a:moveTo>
                <a:lnTo>
                  <a:pt x="1665731" y="714755"/>
                </a:lnTo>
                <a:lnTo>
                  <a:pt x="1665731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93230" y="532637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40" h="715010">
                <a:moveTo>
                  <a:pt x="0" y="714755"/>
                </a:moveTo>
                <a:lnTo>
                  <a:pt x="1665731" y="714755"/>
                </a:lnTo>
                <a:lnTo>
                  <a:pt x="1665731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01611" y="541019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20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45630" y="666750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45630" y="666750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96506" y="820674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96506" y="820674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06411" y="830580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19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48906" y="977646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48906" y="977646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57288" y="984503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19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954011" y="675131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20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575035" y="731519"/>
            <a:ext cx="151130" cy="187960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0" y="187451"/>
                </a:moveTo>
                <a:lnTo>
                  <a:pt x="150875" y="187451"/>
                </a:lnTo>
                <a:lnTo>
                  <a:pt x="150875" y="0"/>
                </a:lnTo>
                <a:lnTo>
                  <a:pt x="0" y="0"/>
                </a:lnTo>
                <a:lnTo>
                  <a:pt x="0" y="187451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134600" y="751331"/>
            <a:ext cx="135890" cy="170815"/>
          </a:xfrm>
          <a:custGeom>
            <a:avLst/>
            <a:gdLst/>
            <a:ahLst/>
            <a:cxnLst/>
            <a:rect l="l" t="t" r="r" b="b"/>
            <a:pathLst>
              <a:path w="135890" h="170815">
                <a:moveTo>
                  <a:pt x="0" y="170687"/>
                </a:moveTo>
                <a:lnTo>
                  <a:pt x="135635" y="170687"/>
                </a:lnTo>
                <a:lnTo>
                  <a:pt x="135635" y="0"/>
                </a:lnTo>
                <a:lnTo>
                  <a:pt x="0" y="0"/>
                </a:lnTo>
                <a:lnTo>
                  <a:pt x="0" y="17068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047476" y="731519"/>
            <a:ext cx="151130" cy="187960"/>
          </a:xfrm>
          <a:custGeom>
            <a:avLst/>
            <a:gdLst/>
            <a:ahLst/>
            <a:cxnLst/>
            <a:rect l="l" t="t" r="r" b="b"/>
            <a:pathLst>
              <a:path w="151129" h="187959">
                <a:moveTo>
                  <a:pt x="0" y="187451"/>
                </a:moveTo>
                <a:lnTo>
                  <a:pt x="150875" y="187451"/>
                </a:lnTo>
                <a:lnTo>
                  <a:pt x="150875" y="0"/>
                </a:lnTo>
                <a:lnTo>
                  <a:pt x="0" y="0"/>
                </a:lnTo>
                <a:lnTo>
                  <a:pt x="0" y="18745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2388" y="3486911"/>
            <a:ext cx="853440" cy="545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60"/>
              <a:t>SAVE</a:t>
            </a:r>
            <a:r>
              <a:rPr dirty="0" spc="60">
                <a:solidFill>
                  <a:srgbClr val="A0ACB1"/>
                </a:solidFill>
              </a:rPr>
              <a:t>AS</a:t>
            </a:r>
            <a:r>
              <a:rPr dirty="0" spc="60"/>
              <a:t>TEXT</a:t>
            </a:r>
            <a:r>
              <a:rPr dirty="0" spc="60">
                <a:solidFill>
                  <a:srgbClr val="A0ACB1"/>
                </a:solidFill>
              </a:rPr>
              <a:t>FILE</a:t>
            </a:r>
          </a:p>
        </p:txBody>
      </p:sp>
      <p:sp>
        <p:nvSpPr>
          <p:cNvPr id="4" name="object 4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72043" y="3479291"/>
            <a:ext cx="854963" cy="547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86800" y="2734055"/>
            <a:ext cx="1348740" cy="1325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94064" y="4059935"/>
            <a:ext cx="854964" cy="547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87333" y="5264658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914399"/>
                </a:moveTo>
                <a:lnTo>
                  <a:pt x="0" y="0"/>
                </a:lnTo>
              </a:path>
            </a:pathLst>
          </a:custGeom>
          <a:ln w="19812">
            <a:solidFill>
              <a:srgbClr val="1382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66742" y="5276900"/>
            <a:ext cx="3950335" cy="791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165">
                <a:solidFill>
                  <a:srgbClr val="0D0D0D"/>
                </a:solidFill>
                <a:latin typeface="Tw Cen MT Condensed"/>
                <a:cs typeface="Tw Cen MT Condensed"/>
              </a:rPr>
              <a:t>TRANSFORMATIONS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1883" y="5794451"/>
            <a:ext cx="172148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Tw Cen MT"/>
                <a:cs typeface="Tw Cen MT"/>
              </a:rPr>
              <a:t>Core</a:t>
            </a:r>
            <a:r>
              <a:rPr dirty="0" sz="2000" spc="-75">
                <a:solidFill>
                  <a:srgbClr val="0D0D0D"/>
                </a:solidFill>
                <a:latin typeface="Tw Cen MT"/>
                <a:cs typeface="Tw Cen MT"/>
              </a:rPr>
              <a:t> </a:t>
            </a:r>
            <a:r>
              <a:rPr dirty="0" sz="2000" spc="-5">
                <a:solidFill>
                  <a:srgbClr val="0D0D0D"/>
                </a:solidFill>
                <a:latin typeface="Tw Cen MT"/>
                <a:cs typeface="Tw Cen MT"/>
              </a:rPr>
              <a:t>Operations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31452" y="5245608"/>
            <a:ext cx="1612392" cy="466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38244" y="4706111"/>
            <a:ext cx="3520440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0876" y="6412990"/>
            <a:ext cx="2022348" cy="318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888" y="4818888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67725" y="4717795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150" y="4754498"/>
            <a:ext cx="9105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[2, 4,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8393" y="5157342"/>
            <a:ext cx="2137410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[u'2', u'4',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u'1']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7854" y="926719"/>
            <a:ext cx="2544445" cy="63563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70"/>
              <a:t>SAVE</a:t>
            </a:r>
            <a:r>
              <a:rPr dirty="0" sz="4000" spc="70">
                <a:solidFill>
                  <a:srgbClr val="A0ACB1"/>
                </a:solidFill>
              </a:rPr>
              <a:t>AS</a:t>
            </a:r>
            <a:r>
              <a:rPr dirty="0" sz="4000" spc="70"/>
              <a:t>TEXT</a:t>
            </a:r>
            <a:r>
              <a:rPr dirty="0" sz="4000" spc="70">
                <a:solidFill>
                  <a:srgbClr val="A0ACB1"/>
                </a:solidFill>
              </a:rPr>
              <a:t>FILE</a:t>
            </a:r>
            <a:endParaRPr sz="4000"/>
          </a:p>
        </p:txBody>
      </p:sp>
      <p:sp>
        <p:nvSpPr>
          <p:cNvPr id="7" name="object 7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70660" y="5497067"/>
            <a:ext cx="384047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744" y="3816096"/>
            <a:ext cx="563880" cy="563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17242" y="5081778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392172" y="2582417"/>
            <a:ext cx="8786495" cy="1666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4749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saveAsTextFile(</a:t>
            </a:r>
            <a:r>
              <a:rPr dirty="0" sz="1400" b="1" i="1">
                <a:solidFill>
                  <a:srgbClr val="6F2F9F"/>
                </a:solidFill>
                <a:latin typeface="Consolas"/>
                <a:cs typeface="Consolas"/>
              </a:rPr>
              <a:t>path</a:t>
            </a:r>
            <a:r>
              <a:rPr dirty="0" sz="1400" b="1">
                <a:solidFill>
                  <a:srgbClr val="6F2F9F"/>
                </a:solidFill>
                <a:latin typeface="Consolas"/>
                <a:cs typeface="Consolas"/>
              </a:rPr>
              <a:t>,</a:t>
            </a:r>
            <a:r>
              <a:rPr dirty="0" sz="1400" spc="-10" b="1">
                <a:solidFill>
                  <a:srgbClr val="6F2F9F"/>
                </a:solidFill>
                <a:latin typeface="Consolas"/>
                <a:cs typeface="Consolas"/>
              </a:rPr>
              <a:t> </a:t>
            </a:r>
            <a:r>
              <a:rPr dirty="0" sz="1400" spc="5" b="1" i="1">
                <a:solidFill>
                  <a:srgbClr val="6F2F9F"/>
                </a:solidFill>
                <a:latin typeface="Consolas"/>
                <a:cs typeface="Consolas"/>
              </a:rPr>
              <a:t>compressionCodecClass=None</a:t>
            </a:r>
            <a:r>
              <a:rPr dirty="0" sz="1400" spc="5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4026535">
              <a:lnSpc>
                <a:spcPct val="100000"/>
              </a:lnSpc>
              <a:spcBef>
                <a:spcPts val="725"/>
              </a:spcBef>
            </a:pPr>
            <a:r>
              <a:rPr dirty="0" sz="1800" spc="-10">
                <a:latin typeface="Tw Cen MT"/>
                <a:cs typeface="Tw Cen MT"/>
              </a:rPr>
              <a:t>Save </a:t>
            </a:r>
            <a:r>
              <a:rPr dirty="0" sz="1800">
                <a:latin typeface="Tw Cen MT"/>
                <a:cs typeface="Tw Cen MT"/>
              </a:rPr>
              <a:t>the RDD to the filesystem </a:t>
            </a:r>
            <a:r>
              <a:rPr dirty="0" sz="1800" spc="-5">
                <a:latin typeface="Tw Cen MT"/>
                <a:cs typeface="Tw Cen MT"/>
              </a:rPr>
              <a:t>indicated in </a:t>
            </a:r>
            <a:r>
              <a:rPr dirty="0" sz="1800">
                <a:latin typeface="Tw Cen MT"/>
                <a:cs typeface="Tw Cen MT"/>
              </a:rPr>
              <a:t>the</a:t>
            </a:r>
            <a:r>
              <a:rPr dirty="0" sz="1800" spc="-4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path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 marR="5519420">
              <a:lnSpc>
                <a:spcPct val="100000"/>
              </a:lnSpc>
              <a:spcBef>
                <a:spcPts val="1260"/>
              </a:spcBef>
            </a:pPr>
            <a:r>
              <a:rPr dirty="0" sz="1400">
                <a:latin typeface="Consolas"/>
                <a:cs typeface="Consolas"/>
              </a:rPr>
              <a:t>dbutils.fs.rm("/temp/demo", True) 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sc.parallelize([2,4,1]) 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.saveAsTextFile("/temp/demo")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2172" y="4439030"/>
            <a:ext cx="287909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sc.textFile("/temp/demo")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2172" y="5251577"/>
            <a:ext cx="3568065" cy="66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dbutils.fs.rm("/temp/demo", true)  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sc.parallelize(Array(2,4,1)) 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.saveAsTextFile("/temp/demo")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2172" y="6105042"/>
            <a:ext cx="347027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sc.textFile("/temp/demo")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32847" y="850391"/>
            <a:ext cx="611124" cy="390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43971" y="1275588"/>
            <a:ext cx="611124" cy="3916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78540" y="850391"/>
            <a:ext cx="611124" cy="390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309859" y="336804"/>
            <a:ext cx="929640" cy="914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751840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LA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B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2476" y="2837688"/>
            <a:ext cx="1333500" cy="1505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909319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Q&amp;A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08803" y="2144267"/>
            <a:ext cx="2066544" cy="2065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61459" y="5884164"/>
            <a:ext cx="4000499" cy="63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87058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59522" y="3923157"/>
            <a:ext cx="1079182" cy="1152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93975" y="1925954"/>
            <a:ext cx="4033520" cy="118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272665">
              <a:lnSpc>
                <a:spcPct val="100000"/>
              </a:lnSpc>
              <a:spcBef>
                <a:spcPts val="1590"/>
              </a:spcBef>
            </a:pPr>
            <a:r>
              <a:rPr dirty="0" sz="2400">
                <a:latin typeface="Tw Cen MT"/>
                <a:cs typeface="Tw Cen MT"/>
              </a:rPr>
              <a:t>3 </a:t>
            </a:r>
            <a:r>
              <a:rPr dirty="0" sz="2400" spc="-5">
                <a:latin typeface="Tw Cen MT"/>
                <a:cs typeface="Tw Cen MT"/>
              </a:rPr>
              <a:t>items in</a:t>
            </a:r>
            <a:r>
              <a:rPr dirty="0" sz="2400" spc="-85">
                <a:latin typeface="Tw Cen MT"/>
                <a:cs typeface="Tw Cen MT"/>
              </a:rPr>
              <a:t> </a:t>
            </a:r>
            <a:r>
              <a:rPr dirty="0" sz="2400">
                <a:latin typeface="Tw Cen MT"/>
                <a:cs typeface="Tw Cen MT"/>
              </a:rPr>
              <a:t>RDD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87058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20111" y="3489959"/>
            <a:ext cx="2705100" cy="1240790"/>
          </a:xfrm>
          <a:custGeom>
            <a:avLst/>
            <a:gdLst/>
            <a:ahLst/>
            <a:cxnLst/>
            <a:rect l="l" t="t" r="r" b="b"/>
            <a:pathLst>
              <a:path w="2705100" h="1240789">
                <a:moveTo>
                  <a:pt x="0" y="206756"/>
                </a:moveTo>
                <a:lnTo>
                  <a:pt x="5461" y="159353"/>
                </a:lnTo>
                <a:lnTo>
                  <a:pt x="21017" y="115836"/>
                </a:lnTo>
                <a:lnTo>
                  <a:pt x="45426" y="77447"/>
                </a:lnTo>
                <a:lnTo>
                  <a:pt x="77447" y="45426"/>
                </a:lnTo>
                <a:lnTo>
                  <a:pt x="115836" y="21017"/>
                </a:lnTo>
                <a:lnTo>
                  <a:pt x="159353" y="5461"/>
                </a:lnTo>
                <a:lnTo>
                  <a:pt x="206756" y="0"/>
                </a:lnTo>
                <a:lnTo>
                  <a:pt x="2498343" y="0"/>
                </a:lnTo>
                <a:lnTo>
                  <a:pt x="2545746" y="5461"/>
                </a:lnTo>
                <a:lnTo>
                  <a:pt x="2589263" y="21017"/>
                </a:lnTo>
                <a:lnTo>
                  <a:pt x="2627652" y="45426"/>
                </a:lnTo>
                <a:lnTo>
                  <a:pt x="2659673" y="77447"/>
                </a:lnTo>
                <a:lnTo>
                  <a:pt x="2684082" y="115836"/>
                </a:lnTo>
                <a:lnTo>
                  <a:pt x="2699638" y="159353"/>
                </a:lnTo>
                <a:lnTo>
                  <a:pt x="2705100" y="206756"/>
                </a:lnTo>
                <a:lnTo>
                  <a:pt x="2705100" y="1033779"/>
                </a:lnTo>
                <a:lnTo>
                  <a:pt x="2699638" y="1081182"/>
                </a:lnTo>
                <a:lnTo>
                  <a:pt x="2684082" y="1124699"/>
                </a:lnTo>
                <a:lnTo>
                  <a:pt x="2659673" y="1163088"/>
                </a:lnTo>
                <a:lnTo>
                  <a:pt x="2627652" y="1195109"/>
                </a:lnTo>
                <a:lnTo>
                  <a:pt x="2589263" y="1219518"/>
                </a:lnTo>
                <a:lnTo>
                  <a:pt x="2545746" y="1235074"/>
                </a:lnTo>
                <a:lnTo>
                  <a:pt x="2498343" y="1240535"/>
                </a:lnTo>
                <a:lnTo>
                  <a:pt x="206756" y="1240535"/>
                </a:lnTo>
                <a:lnTo>
                  <a:pt x="159353" y="1235074"/>
                </a:lnTo>
                <a:lnTo>
                  <a:pt x="115836" y="1219518"/>
                </a:lnTo>
                <a:lnTo>
                  <a:pt x="77447" y="1195109"/>
                </a:lnTo>
                <a:lnTo>
                  <a:pt x="45426" y="1163088"/>
                </a:lnTo>
                <a:lnTo>
                  <a:pt x="21017" y="1124699"/>
                </a:lnTo>
                <a:lnTo>
                  <a:pt x="5461" y="1081182"/>
                </a:lnTo>
                <a:lnTo>
                  <a:pt x="0" y="1033779"/>
                </a:lnTo>
                <a:lnTo>
                  <a:pt x="0" y="206756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50258" y="2443733"/>
            <a:ext cx="1220470" cy="1220470"/>
          </a:xfrm>
          <a:custGeom>
            <a:avLst/>
            <a:gdLst/>
            <a:ahLst/>
            <a:cxnLst/>
            <a:rect l="l" t="t" r="r" b="b"/>
            <a:pathLst>
              <a:path w="1220470" h="1220470">
                <a:moveTo>
                  <a:pt x="96900" y="82804"/>
                </a:moveTo>
                <a:lnTo>
                  <a:pt x="82804" y="96900"/>
                </a:lnTo>
                <a:lnTo>
                  <a:pt x="1206372" y="1220342"/>
                </a:lnTo>
                <a:lnTo>
                  <a:pt x="1220342" y="1206372"/>
                </a:lnTo>
                <a:lnTo>
                  <a:pt x="96900" y="82804"/>
                </a:lnTo>
                <a:close/>
              </a:path>
              <a:path w="1220470" h="1220470">
                <a:moveTo>
                  <a:pt x="0" y="0"/>
                </a:moveTo>
                <a:lnTo>
                  <a:pt x="44957" y="134746"/>
                </a:lnTo>
                <a:lnTo>
                  <a:pt x="82804" y="96900"/>
                </a:lnTo>
                <a:lnTo>
                  <a:pt x="73787" y="87883"/>
                </a:lnTo>
                <a:lnTo>
                  <a:pt x="87883" y="73787"/>
                </a:lnTo>
                <a:lnTo>
                  <a:pt x="105917" y="73787"/>
                </a:lnTo>
                <a:lnTo>
                  <a:pt x="134746" y="44957"/>
                </a:lnTo>
                <a:lnTo>
                  <a:pt x="0" y="0"/>
                </a:lnTo>
                <a:close/>
              </a:path>
              <a:path w="1220470" h="1220470">
                <a:moveTo>
                  <a:pt x="87883" y="73787"/>
                </a:moveTo>
                <a:lnTo>
                  <a:pt x="73787" y="87883"/>
                </a:lnTo>
                <a:lnTo>
                  <a:pt x="82804" y="96900"/>
                </a:lnTo>
                <a:lnTo>
                  <a:pt x="96900" y="82804"/>
                </a:lnTo>
                <a:lnTo>
                  <a:pt x="87883" y="73787"/>
                </a:lnTo>
                <a:close/>
              </a:path>
              <a:path w="1220470" h="1220470">
                <a:moveTo>
                  <a:pt x="105917" y="73787"/>
                </a:moveTo>
                <a:lnTo>
                  <a:pt x="87883" y="73787"/>
                </a:lnTo>
                <a:lnTo>
                  <a:pt x="96900" y="82804"/>
                </a:lnTo>
                <a:lnTo>
                  <a:pt x="105917" y="73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035041" y="2476753"/>
            <a:ext cx="1920875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User</a:t>
            </a:r>
            <a:r>
              <a:rPr dirty="0" sz="1800" spc="-9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function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applied </a:t>
            </a:r>
            <a:r>
              <a:rPr dirty="0" sz="1800" spc="-5">
                <a:latin typeface="Tw Cen MT"/>
                <a:cs typeface="Tw Cen MT"/>
              </a:rPr>
              <a:t>item </a:t>
            </a:r>
            <a:r>
              <a:rPr dirty="0" sz="1800" spc="-45">
                <a:latin typeface="Tw Cen MT"/>
                <a:cs typeface="Tw Cen MT"/>
              </a:rPr>
              <a:t>by</a:t>
            </a:r>
            <a:r>
              <a:rPr dirty="0" sz="1800" spc="-105">
                <a:latin typeface="Tw Cen MT"/>
                <a:cs typeface="Tw Cen MT"/>
              </a:rPr>
              <a:t> </a:t>
            </a:r>
            <a:r>
              <a:rPr dirty="0" sz="1800" spc="-5">
                <a:latin typeface="Tw Cen MT"/>
                <a:cs typeface="Tw Cen MT"/>
              </a:rPr>
              <a:t>item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93975" y="1925954"/>
            <a:ext cx="721995" cy="321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2000" spc="-9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87058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33016" y="3150107"/>
            <a:ext cx="2705100" cy="1242060"/>
          </a:xfrm>
          <a:custGeom>
            <a:avLst/>
            <a:gdLst/>
            <a:ahLst/>
            <a:cxnLst/>
            <a:rect l="l" t="t" r="r" b="b"/>
            <a:pathLst>
              <a:path w="2705100" h="1242060">
                <a:moveTo>
                  <a:pt x="0" y="207009"/>
                </a:moveTo>
                <a:lnTo>
                  <a:pt x="5468" y="159553"/>
                </a:lnTo>
                <a:lnTo>
                  <a:pt x="21045" y="115984"/>
                </a:lnTo>
                <a:lnTo>
                  <a:pt x="45486" y="77547"/>
                </a:lnTo>
                <a:lnTo>
                  <a:pt x="77547" y="45486"/>
                </a:lnTo>
                <a:lnTo>
                  <a:pt x="115984" y="21045"/>
                </a:lnTo>
                <a:lnTo>
                  <a:pt x="159553" y="5468"/>
                </a:lnTo>
                <a:lnTo>
                  <a:pt x="207009" y="0"/>
                </a:lnTo>
                <a:lnTo>
                  <a:pt x="2498089" y="0"/>
                </a:lnTo>
                <a:lnTo>
                  <a:pt x="2545546" y="5468"/>
                </a:lnTo>
                <a:lnTo>
                  <a:pt x="2589115" y="21045"/>
                </a:lnTo>
                <a:lnTo>
                  <a:pt x="2627552" y="45486"/>
                </a:lnTo>
                <a:lnTo>
                  <a:pt x="2659613" y="77547"/>
                </a:lnTo>
                <a:lnTo>
                  <a:pt x="2684054" y="115984"/>
                </a:lnTo>
                <a:lnTo>
                  <a:pt x="2699631" y="159553"/>
                </a:lnTo>
                <a:lnTo>
                  <a:pt x="2705099" y="207009"/>
                </a:lnTo>
                <a:lnTo>
                  <a:pt x="2705099" y="1035049"/>
                </a:lnTo>
                <a:lnTo>
                  <a:pt x="2699631" y="1082506"/>
                </a:lnTo>
                <a:lnTo>
                  <a:pt x="2684054" y="1126075"/>
                </a:lnTo>
                <a:lnTo>
                  <a:pt x="2659613" y="1164512"/>
                </a:lnTo>
                <a:lnTo>
                  <a:pt x="2627552" y="1196573"/>
                </a:lnTo>
                <a:lnTo>
                  <a:pt x="2589115" y="1221014"/>
                </a:lnTo>
                <a:lnTo>
                  <a:pt x="2545546" y="1236591"/>
                </a:lnTo>
                <a:lnTo>
                  <a:pt x="2498089" y="1242059"/>
                </a:lnTo>
                <a:lnTo>
                  <a:pt x="207009" y="1242059"/>
                </a:lnTo>
                <a:lnTo>
                  <a:pt x="159553" y="1236591"/>
                </a:lnTo>
                <a:lnTo>
                  <a:pt x="115984" y="1221014"/>
                </a:lnTo>
                <a:lnTo>
                  <a:pt x="77547" y="1196573"/>
                </a:lnTo>
                <a:lnTo>
                  <a:pt x="45486" y="1164512"/>
                </a:lnTo>
                <a:lnTo>
                  <a:pt x="21045" y="1126075"/>
                </a:lnTo>
                <a:lnTo>
                  <a:pt x="5468" y="1082506"/>
                </a:lnTo>
                <a:lnTo>
                  <a:pt x="0" y="1035049"/>
                </a:lnTo>
                <a:lnTo>
                  <a:pt x="0" y="207009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388352" y="3221735"/>
          <a:ext cx="2937510" cy="1434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/>
                <a:gridCol w="2130552"/>
                <a:gridCol w="388620"/>
              </a:tblGrid>
              <a:tr h="333756">
                <a:tc gridSpan="2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46759"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333756"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93975" y="1925954"/>
            <a:ext cx="721995" cy="321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2000" spc="-9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348" y="2787395"/>
            <a:ext cx="2705100" cy="1240790"/>
          </a:xfrm>
          <a:custGeom>
            <a:avLst/>
            <a:gdLst/>
            <a:ahLst/>
            <a:cxnLst/>
            <a:rect l="l" t="t" r="r" b="b"/>
            <a:pathLst>
              <a:path w="2705100" h="1240789">
                <a:moveTo>
                  <a:pt x="0" y="206755"/>
                </a:moveTo>
                <a:lnTo>
                  <a:pt x="5461" y="159353"/>
                </a:lnTo>
                <a:lnTo>
                  <a:pt x="21017" y="115836"/>
                </a:lnTo>
                <a:lnTo>
                  <a:pt x="45426" y="77447"/>
                </a:lnTo>
                <a:lnTo>
                  <a:pt x="77447" y="45426"/>
                </a:lnTo>
                <a:lnTo>
                  <a:pt x="115836" y="21017"/>
                </a:lnTo>
                <a:lnTo>
                  <a:pt x="159353" y="5461"/>
                </a:lnTo>
                <a:lnTo>
                  <a:pt x="206756" y="0"/>
                </a:lnTo>
                <a:lnTo>
                  <a:pt x="2498343" y="0"/>
                </a:lnTo>
                <a:lnTo>
                  <a:pt x="2545746" y="5461"/>
                </a:lnTo>
                <a:lnTo>
                  <a:pt x="2589263" y="21017"/>
                </a:lnTo>
                <a:lnTo>
                  <a:pt x="2627652" y="45426"/>
                </a:lnTo>
                <a:lnTo>
                  <a:pt x="2659673" y="77447"/>
                </a:lnTo>
                <a:lnTo>
                  <a:pt x="2684082" y="115836"/>
                </a:lnTo>
                <a:lnTo>
                  <a:pt x="2699638" y="159353"/>
                </a:lnTo>
                <a:lnTo>
                  <a:pt x="2705100" y="206755"/>
                </a:lnTo>
                <a:lnTo>
                  <a:pt x="2705100" y="1033779"/>
                </a:lnTo>
                <a:lnTo>
                  <a:pt x="2699638" y="1081182"/>
                </a:lnTo>
                <a:lnTo>
                  <a:pt x="2684082" y="1124699"/>
                </a:lnTo>
                <a:lnTo>
                  <a:pt x="2659673" y="1163088"/>
                </a:lnTo>
                <a:lnTo>
                  <a:pt x="2627652" y="1195109"/>
                </a:lnTo>
                <a:lnTo>
                  <a:pt x="2589263" y="1219518"/>
                </a:lnTo>
                <a:lnTo>
                  <a:pt x="2545746" y="1235074"/>
                </a:lnTo>
                <a:lnTo>
                  <a:pt x="2498343" y="1240535"/>
                </a:lnTo>
                <a:lnTo>
                  <a:pt x="206756" y="1240535"/>
                </a:lnTo>
                <a:lnTo>
                  <a:pt x="159353" y="1235074"/>
                </a:lnTo>
                <a:lnTo>
                  <a:pt x="115836" y="1219518"/>
                </a:lnTo>
                <a:lnTo>
                  <a:pt x="77447" y="1195109"/>
                </a:lnTo>
                <a:lnTo>
                  <a:pt x="45426" y="1163088"/>
                </a:lnTo>
                <a:lnTo>
                  <a:pt x="21017" y="1124699"/>
                </a:lnTo>
                <a:lnTo>
                  <a:pt x="5461" y="1081182"/>
                </a:lnTo>
                <a:lnTo>
                  <a:pt x="0" y="1033779"/>
                </a:lnTo>
                <a:lnTo>
                  <a:pt x="0" y="206755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03172" y="852678"/>
            <a:ext cx="87058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93975" y="1925954"/>
            <a:ext cx="721995" cy="321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2000" spc="-9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87058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93975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59985" y="733933"/>
            <a:ext cx="3077845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After </a:t>
            </a:r>
            <a:r>
              <a:rPr dirty="0" sz="1800" spc="-10">
                <a:latin typeface="Consolas"/>
                <a:cs typeface="Consolas"/>
              </a:rPr>
              <a:t>map()</a:t>
            </a:r>
            <a:r>
              <a:rPr dirty="0" sz="1800" spc="-580">
                <a:latin typeface="Consolas"/>
                <a:cs typeface="Consolas"/>
              </a:rPr>
              <a:t> </a:t>
            </a:r>
            <a:r>
              <a:rPr dirty="0" sz="1800">
                <a:latin typeface="Tw Cen MT"/>
                <a:cs typeface="Tw Cen MT"/>
              </a:rPr>
              <a:t>has been applied…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10357" y="5348223"/>
            <a:ext cx="71374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be</a:t>
            </a:r>
            <a:r>
              <a:rPr dirty="0" sz="2000" spc="-30">
                <a:latin typeface="Tw Cen MT"/>
                <a:cs typeface="Tw Cen MT"/>
              </a:rPr>
              <a:t>f</a:t>
            </a:r>
            <a:r>
              <a:rPr dirty="0" sz="2000">
                <a:latin typeface="Tw Cen MT"/>
                <a:cs typeface="Tw Cen MT"/>
              </a:rPr>
              <a:t>ore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04123" y="5348223"/>
            <a:ext cx="53213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after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87058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20111" y="3489959"/>
            <a:ext cx="2705100" cy="1240790"/>
          </a:xfrm>
          <a:custGeom>
            <a:avLst/>
            <a:gdLst/>
            <a:ahLst/>
            <a:cxnLst/>
            <a:rect l="l" t="t" r="r" b="b"/>
            <a:pathLst>
              <a:path w="2705100" h="1240789">
                <a:moveTo>
                  <a:pt x="0" y="206756"/>
                </a:moveTo>
                <a:lnTo>
                  <a:pt x="5461" y="159353"/>
                </a:lnTo>
                <a:lnTo>
                  <a:pt x="21017" y="115836"/>
                </a:lnTo>
                <a:lnTo>
                  <a:pt x="45426" y="77447"/>
                </a:lnTo>
                <a:lnTo>
                  <a:pt x="77447" y="45426"/>
                </a:lnTo>
                <a:lnTo>
                  <a:pt x="115836" y="21017"/>
                </a:lnTo>
                <a:lnTo>
                  <a:pt x="159353" y="5461"/>
                </a:lnTo>
                <a:lnTo>
                  <a:pt x="206756" y="0"/>
                </a:lnTo>
                <a:lnTo>
                  <a:pt x="2498343" y="0"/>
                </a:lnTo>
                <a:lnTo>
                  <a:pt x="2545746" y="5461"/>
                </a:lnTo>
                <a:lnTo>
                  <a:pt x="2589263" y="21017"/>
                </a:lnTo>
                <a:lnTo>
                  <a:pt x="2627652" y="45426"/>
                </a:lnTo>
                <a:lnTo>
                  <a:pt x="2659673" y="77447"/>
                </a:lnTo>
                <a:lnTo>
                  <a:pt x="2684082" y="115836"/>
                </a:lnTo>
                <a:lnTo>
                  <a:pt x="2699638" y="159353"/>
                </a:lnTo>
                <a:lnTo>
                  <a:pt x="2705100" y="206756"/>
                </a:lnTo>
                <a:lnTo>
                  <a:pt x="2705100" y="1033779"/>
                </a:lnTo>
                <a:lnTo>
                  <a:pt x="2699638" y="1081182"/>
                </a:lnTo>
                <a:lnTo>
                  <a:pt x="2684082" y="1124699"/>
                </a:lnTo>
                <a:lnTo>
                  <a:pt x="2659673" y="1163088"/>
                </a:lnTo>
                <a:lnTo>
                  <a:pt x="2627652" y="1195109"/>
                </a:lnTo>
                <a:lnTo>
                  <a:pt x="2589263" y="1219518"/>
                </a:lnTo>
                <a:lnTo>
                  <a:pt x="2545746" y="1235074"/>
                </a:lnTo>
                <a:lnTo>
                  <a:pt x="2498343" y="1240535"/>
                </a:lnTo>
                <a:lnTo>
                  <a:pt x="206756" y="1240535"/>
                </a:lnTo>
                <a:lnTo>
                  <a:pt x="159353" y="1235074"/>
                </a:lnTo>
                <a:lnTo>
                  <a:pt x="115836" y="1219518"/>
                </a:lnTo>
                <a:lnTo>
                  <a:pt x="77447" y="1195109"/>
                </a:lnTo>
                <a:lnTo>
                  <a:pt x="45426" y="1163088"/>
                </a:lnTo>
                <a:lnTo>
                  <a:pt x="21017" y="1124699"/>
                </a:lnTo>
                <a:lnTo>
                  <a:pt x="5461" y="1081182"/>
                </a:lnTo>
                <a:lnTo>
                  <a:pt x="0" y="1033779"/>
                </a:lnTo>
                <a:lnTo>
                  <a:pt x="0" y="206756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593975" y="1925954"/>
            <a:ext cx="721995" cy="321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2000" spc="-9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30952" y="426719"/>
            <a:ext cx="1007363" cy="861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97067" y="582168"/>
            <a:ext cx="67513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523235" y="5565952"/>
            <a:ext cx="6395720" cy="290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</a:t>
            </a: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>
                <a:latin typeface="Tw Cen MT"/>
                <a:cs typeface="Tw Cen MT"/>
              </a:rPr>
              <a:t>applying a </a:t>
            </a:r>
            <a:r>
              <a:rPr dirty="0" sz="1800" spc="-5">
                <a:latin typeface="Tw Cen MT"/>
                <a:cs typeface="Tw Cen MT"/>
              </a:rPr>
              <a:t>function </a:t>
            </a:r>
            <a:r>
              <a:rPr dirty="0" sz="1800">
                <a:latin typeface="Tw Cen MT"/>
                <a:cs typeface="Tw Cen MT"/>
              </a:rPr>
              <a:t>to </a:t>
            </a:r>
            <a:r>
              <a:rPr dirty="0" sz="1800" spc="15">
                <a:latin typeface="Tw Cen MT"/>
                <a:cs typeface="Tw Cen MT"/>
              </a:rPr>
              <a:t>each </a:t>
            </a:r>
            <a:r>
              <a:rPr dirty="0" sz="1800">
                <a:latin typeface="Tw Cen MT"/>
                <a:cs typeface="Tw Cen MT"/>
              </a:rPr>
              <a:t>element of </a:t>
            </a:r>
            <a:r>
              <a:rPr dirty="0" sz="1800" spc="-5">
                <a:latin typeface="Tw Cen MT"/>
                <a:cs typeface="Tw Cen MT"/>
              </a:rPr>
              <a:t>this</a:t>
            </a:r>
            <a:r>
              <a:rPr dirty="0" sz="1800" spc="35">
                <a:latin typeface="Tw Cen MT"/>
                <a:cs typeface="Tw Cen MT"/>
              </a:rPr>
              <a:t> </a:t>
            </a:r>
            <a:r>
              <a:rPr dirty="0" sz="1800" spc="-15">
                <a:latin typeface="Tw Cen MT"/>
                <a:cs typeface="Tw Cen MT"/>
              </a:rPr>
              <a:t>RDD.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87058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43828" y="611123"/>
          <a:ext cx="247777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667"/>
                <a:gridCol w="388620"/>
                <a:gridCol w="886968"/>
                <a:gridCol w="391667"/>
                <a:gridCol w="388620"/>
              </a:tblGrid>
              <a:tr h="362712">
                <a:tc gridSpan="3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43661"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1094"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335279">
                <a:tc gridSpan="2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3295650" y="621030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39" h="715010">
                <a:moveTo>
                  <a:pt x="0" y="714756"/>
                </a:moveTo>
                <a:lnTo>
                  <a:pt x="1665731" y="714756"/>
                </a:lnTo>
                <a:lnTo>
                  <a:pt x="1665731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95650" y="621030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39" h="715010">
                <a:moveTo>
                  <a:pt x="0" y="714756"/>
                </a:moveTo>
                <a:lnTo>
                  <a:pt x="1665731" y="714756"/>
                </a:lnTo>
                <a:lnTo>
                  <a:pt x="1665731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87317" y="98374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6" y="714755"/>
                </a:lnTo>
                <a:lnTo>
                  <a:pt x="1667256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87317" y="98374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6" y="714755"/>
                </a:lnTo>
                <a:lnTo>
                  <a:pt x="1667256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75938" y="1319022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39" h="715010">
                <a:moveTo>
                  <a:pt x="0" y="714755"/>
                </a:moveTo>
                <a:lnTo>
                  <a:pt x="1665732" y="714755"/>
                </a:lnTo>
                <a:lnTo>
                  <a:pt x="1665732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75938" y="1319022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39" h="715010">
                <a:moveTo>
                  <a:pt x="0" y="714755"/>
                </a:moveTo>
                <a:lnTo>
                  <a:pt x="1665732" y="714755"/>
                </a:lnTo>
                <a:lnTo>
                  <a:pt x="1665732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14978" y="1268730"/>
            <a:ext cx="1777364" cy="817244"/>
          </a:xfrm>
          <a:custGeom>
            <a:avLst/>
            <a:gdLst/>
            <a:ahLst/>
            <a:cxnLst/>
            <a:rect l="l" t="t" r="r" b="b"/>
            <a:pathLst>
              <a:path w="1777364" h="817244">
                <a:moveTo>
                  <a:pt x="0" y="136144"/>
                </a:moveTo>
                <a:lnTo>
                  <a:pt x="6941" y="93114"/>
                </a:lnTo>
                <a:lnTo>
                  <a:pt x="26269" y="55741"/>
                </a:lnTo>
                <a:lnTo>
                  <a:pt x="55741" y="26269"/>
                </a:lnTo>
                <a:lnTo>
                  <a:pt x="93114" y="6941"/>
                </a:lnTo>
                <a:lnTo>
                  <a:pt x="136144" y="0"/>
                </a:lnTo>
                <a:lnTo>
                  <a:pt x="1640839" y="0"/>
                </a:lnTo>
                <a:lnTo>
                  <a:pt x="1683869" y="6941"/>
                </a:lnTo>
                <a:lnTo>
                  <a:pt x="1721242" y="26269"/>
                </a:lnTo>
                <a:lnTo>
                  <a:pt x="1750714" y="55741"/>
                </a:lnTo>
                <a:lnTo>
                  <a:pt x="1770042" y="93114"/>
                </a:lnTo>
                <a:lnTo>
                  <a:pt x="1776984" y="136144"/>
                </a:lnTo>
                <a:lnTo>
                  <a:pt x="1776984" y="680720"/>
                </a:lnTo>
                <a:lnTo>
                  <a:pt x="1770042" y="723749"/>
                </a:lnTo>
                <a:lnTo>
                  <a:pt x="1750714" y="761122"/>
                </a:lnTo>
                <a:lnTo>
                  <a:pt x="1721242" y="790594"/>
                </a:lnTo>
                <a:lnTo>
                  <a:pt x="1683869" y="809922"/>
                </a:lnTo>
                <a:lnTo>
                  <a:pt x="1640839" y="816864"/>
                </a:lnTo>
                <a:lnTo>
                  <a:pt x="136144" y="816864"/>
                </a:lnTo>
                <a:lnTo>
                  <a:pt x="93114" y="809922"/>
                </a:lnTo>
                <a:lnTo>
                  <a:pt x="55741" y="790594"/>
                </a:lnTo>
                <a:lnTo>
                  <a:pt x="26269" y="761122"/>
                </a:lnTo>
                <a:lnTo>
                  <a:pt x="6941" y="723749"/>
                </a:lnTo>
                <a:lnTo>
                  <a:pt x="0" y="680720"/>
                </a:lnTo>
                <a:lnTo>
                  <a:pt x="0" y="136144"/>
                </a:lnTo>
                <a:close/>
              </a:path>
            </a:pathLst>
          </a:custGeom>
          <a:ln w="38100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6255" y="5547359"/>
            <a:ext cx="384048" cy="565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96339" y="3816096"/>
            <a:ext cx="563879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32838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207767" y="3594989"/>
            <a:ext cx="3469640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sc.parallelize(["b", "a", "c"])  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.map(lambda z: </a:t>
            </a:r>
            <a:r>
              <a:rPr dirty="0" sz="1400" spc="5">
                <a:latin typeface="Consolas"/>
                <a:cs typeface="Consolas"/>
              </a:rPr>
              <a:t>(</a:t>
            </a:r>
            <a:r>
              <a:rPr dirty="0" sz="1400" spc="5" b="1">
                <a:latin typeface="Consolas"/>
                <a:cs typeface="Consolas"/>
              </a:rPr>
              <a:t>z</a:t>
            </a:r>
            <a:r>
              <a:rPr dirty="0" sz="1400" spc="5">
                <a:latin typeface="Consolas"/>
                <a:cs typeface="Consolas"/>
              </a:rPr>
              <a:t>, </a:t>
            </a:r>
            <a:r>
              <a:rPr dirty="0" sz="1400">
                <a:latin typeface="Consolas"/>
                <a:cs typeface="Consolas"/>
              </a:rPr>
              <a:t>1))  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.collect())  print(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6222" y="4549394"/>
            <a:ext cx="150241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['b', 'a',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'c']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39328" y="3924300"/>
            <a:ext cx="542544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933825" y="249682"/>
            <a:ext cx="65151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RDD:</a:t>
            </a:r>
            <a:r>
              <a:rPr dirty="0" sz="1800" spc="-100"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706361" y="243585"/>
            <a:ext cx="651510" cy="290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1800" spc="-95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73797" y="4512691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18638" y="2274315"/>
            <a:ext cx="6352540" cy="791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5641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map(</a:t>
            </a:r>
            <a:r>
              <a:rPr dirty="0" sz="1400" b="1" i="1">
                <a:solidFill>
                  <a:srgbClr val="DB1F24"/>
                </a:solidFill>
                <a:latin typeface="Consolas"/>
                <a:cs typeface="Consolas"/>
              </a:rPr>
              <a:t>f</a:t>
            </a:r>
            <a:r>
              <a:rPr dirty="0" sz="1400" b="1" i="1">
                <a:latin typeface="Consolas"/>
                <a:cs typeface="Consolas"/>
              </a:rPr>
              <a:t>,</a:t>
            </a:r>
            <a:r>
              <a:rPr dirty="0" sz="1400" spc="60" b="1" i="1"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preservesPartitioning=False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</a:t>
            </a: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>
                <a:latin typeface="Tw Cen MT"/>
                <a:cs typeface="Tw Cen MT"/>
              </a:rPr>
              <a:t>applying a </a:t>
            </a:r>
            <a:r>
              <a:rPr dirty="0" sz="1800" spc="-5">
                <a:latin typeface="Tw Cen MT"/>
                <a:cs typeface="Tw Cen MT"/>
              </a:rPr>
              <a:t>function </a:t>
            </a:r>
            <a:r>
              <a:rPr dirty="0" sz="1800">
                <a:latin typeface="Tw Cen MT"/>
                <a:cs typeface="Tw Cen MT"/>
              </a:rPr>
              <a:t>to </a:t>
            </a:r>
            <a:r>
              <a:rPr dirty="0" sz="1800" spc="15">
                <a:latin typeface="Tw Cen MT"/>
                <a:cs typeface="Tw Cen MT"/>
              </a:rPr>
              <a:t>each </a:t>
            </a:r>
            <a:r>
              <a:rPr dirty="0" sz="1800">
                <a:latin typeface="Tw Cen MT"/>
                <a:cs typeface="Tw Cen MT"/>
              </a:rPr>
              <a:t>element of this</a:t>
            </a:r>
            <a:r>
              <a:rPr dirty="0" sz="1800" spc="4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206498" y="4952238"/>
            <a:ext cx="8395970" cy="1216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9016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[('b', 1), </a:t>
            </a:r>
            <a:r>
              <a:rPr dirty="0" sz="1400" spc="5">
                <a:latin typeface="Consolas"/>
                <a:cs typeface="Consolas"/>
              </a:rPr>
              <a:t>('a', </a:t>
            </a:r>
            <a:r>
              <a:rPr dirty="0" sz="1400">
                <a:latin typeface="Consolas"/>
                <a:cs typeface="Consolas"/>
              </a:rPr>
              <a:t>1), ('c',</a:t>
            </a:r>
            <a:r>
              <a:rPr dirty="0" sz="1400" spc="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1)]</a:t>
            </a:r>
            <a:endParaRPr sz="1400">
              <a:latin typeface="Consolas"/>
              <a:cs typeface="Consolas"/>
            </a:endParaRPr>
          </a:p>
          <a:p>
            <a:pPr marL="12700" marR="4044950">
              <a:lnSpc>
                <a:spcPct val="100000"/>
              </a:lnSpc>
              <a:spcBef>
                <a:spcPts val="755"/>
              </a:spcBef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5">
                <a:latin typeface="Consolas"/>
                <a:cs typeface="Consolas"/>
              </a:rPr>
              <a:t>sc.parallelize(Array("b", </a:t>
            </a:r>
            <a:r>
              <a:rPr dirty="0" sz="1400">
                <a:latin typeface="Consolas"/>
                <a:cs typeface="Consolas"/>
              </a:rPr>
              <a:t>"a", "c"))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.map(z =&gt; </a:t>
            </a:r>
            <a:r>
              <a:rPr dirty="0" sz="1400" spc="5">
                <a:latin typeface="Consolas"/>
                <a:cs typeface="Consolas"/>
              </a:rPr>
              <a:t>(z,1))  </a:t>
            </a: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1548" y="2777363"/>
            <a:ext cx="7540625" cy="2485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Databricks </a:t>
            </a:r>
            <a:r>
              <a:rPr dirty="0" sz="1800" spc="-10">
                <a:latin typeface="Tw Cen MT"/>
                <a:cs typeface="Tw Cen MT"/>
              </a:rPr>
              <a:t>would </a:t>
            </a:r>
            <a:r>
              <a:rPr dirty="0" sz="1800" spc="-15">
                <a:latin typeface="Tw Cen MT"/>
                <a:cs typeface="Tw Cen MT"/>
              </a:rPr>
              <a:t>like </a:t>
            </a:r>
            <a:r>
              <a:rPr dirty="0" sz="1800">
                <a:latin typeface="Tw Cen MT"/>
                <a:cs typeface="Tw Cen MT"/>
              </a:rPr>
              <a:t>to </a:t>
            </a:r>
            <a:r>
              <a:rPr dirty="0" sz="1800" spc="-10">
                <a:latin typeface="Tw Cen MT"/>
                <a:cs typeface="Tw Cen MT"/>
              </a:rPr>
              <a:t>give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5">
                <a:latin typeface="Tw Cen MT"/>
                <a:cs typeface="Tw Cen MT"/>
              </a:rPr>
              <a:t>special </a:t>
            </a:r>
            <a:r>
              <a:rPr dirty="0" sz="1800">
                <a:latin typeface="Tw Cen MT"/>
                <a:cs typeface="Tw Cen MT"/>
              </a:rPr>
              <a:t>thanks to Jeff Thomspon </a:t>
            </a:r>
            <a:r>
              <a:rPr dirty="0" sz="1800" spc="-15">
                <a:latin typeface="Tw Cen MT"/>
                <a:cs typeface="Tw Cen MT"/>
              </a:rPr>
              <a:t>for </a:t>
            </a:r>
            <a:r>
              <a:rPr dirty="0" sz="1800">
                <a:latin typeface="Tw Cen MT"/>
                <a:cs typeface="Tw Cen MT"/>
              </a:rPr>
              <a:t>contributing 67  visual </a:t>
            </a:r>
            <a:r>
              <a:rPr dirty="0" sz="1800" spc="-5">
                <a:latin typeface="Tw Cen MT"/>
                <a:cs typeface="Tw Cen MT"/>
              </a:rPr>
              <a:t>diagrams depicting </a:t>
            </a:r>
            <a:r>
              <a:rPr dirty="0" sz="1800">
                <a:latin typeface="Tw Cen MT"/>
                <a:cs typeface="Tw Cen MT"/>
              </a:rPr>
              <a:t>the </a:t>
            </a:r>
            <a:r>
              <a:rPr dirty="0" sz="1800" spc="5">
                <a:latin typeface="Tw Cen MT"/>
                <a:cs typeface="Tw Cen MT"/>
              </a:rPr>
              <a:t>Spark </a:t>
            </a:r>
            <a:r>
              <a:rPr dirty="0" sz="1800">
                <a:latin typeface="Tw Cen MT"/>
                <a:cs typeface="Tw Cen MT"/>
              </a:rPr>
              <a:t>API under the MIT </a:t>
            </a:r>
            <a:r>
              <a:rPr dirty="0" sz="1800" spc="-5">
                <a:latin typeface="Tw Cen MT"/>
                <a:cs typeface="Tw Cen MT"/>
              </a:rPr>
              <a:t>license </a:t>
            </a:r>
            <a:r>
              <a:rPr dirty="0" sz="1800">
                <a:latin typeface="Tw Cen MT"/>
                <a:cs typeface="Tw Cen MT"/>
              </a:rPr>
              <a:t>to the </a:t>
            </a:r>
            <a:r>
              <a:rPr dirty="0" sz="1800" spc="5">
                <a:latin typeface="Tw Cen MT"/>
                <a:cs typeface="Tw Cen MT"/>
              </a:rPr>
              <a:t>Spark  </a:t>
            </a:r>
            <a:r>
              <a:rPr dirty="0" sz="1800" spc="-10">
                <a:latin typeface="Tw Cen MT"/>
                <a:cs typeface="Tw Cen MT"/>
              </a:rPr>
              <a:t>community.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407034">
              <a:lnSpc>
                <a:spcPct val="100000"/>
              </a:lnSpc>
              <a:spcBef>
                <a:spcPts val="5"/>
              </a:spcBef>
            </a:pPr>
            <a:r>
              <a:rPr dirty="0" sz="1800" spc="10">
                <a:latin typeface="Tw Cen MT"/>
                <a:cs typeface="Tw Cen MT"/>
              </a:rPr>
              <a:t>Jeff’s </a:t>
            </a:r>
            <a:r>
              <a:rPr dirty="0" sz="1800">
                <a:latin typeface="Tw Cen MT"/>
                <a:cs typeface="Tw Cen MT"/>
              </a:rPr>
              <a:t>original, </a:t>
            </a:r>
            <a:r>
              <a:rPr dirty="0" sz="1800" spc="-5">
                <a:latin typeface="Tw Cen MT"/>
                <a:cs typeface="Tw Cen MT"/>
              </a:rPr>
              <a:t>creative work </a:t>
            </a:r>
            <a:r>
              <a:rPr dirty="0" sz="1800">
                <a:latin typeface="Tw Cen MT"/>
                <a:cs typeface="Tw Cen MT"/>
              </a:rPr>
              <a:t>can be </a:t>
            </a:r>
            <a:r>
              <a:rPr dirty="0" sz="1800" spc="-10">
                <a:latin typeface="Tw Cen MT"/>
                <a:cs typeface="Tw Cen MT"/>
              </a:rPr>
              <a:t>found </a:t>
            </a:r>
            <a:r>
              <a:rPr dirty="0" sz="1800" u="heavy">
                <a:solidFill>
                  <a:srgbClr val="6B9F24"/>
                </a:solidFill>
                <a:latin typeface="Tw Cen MT"/>
                <a:cs typeface="Tw Cen MT"/>
                <a:hlinkClick r:id="rId2"/>
              </a:rPr>
              <a:t>here </a:t>
            </a:r>
            <a:r>
              <a:rPr dirty="0" sz="1800">
                <a:latin typeface="Tw Cen MT"/>
                <a:cs typeface="Tw Cen MT"/>
              </a:rPr>
              <a:t>and </a:t>
            </a:r>
            <a:r>
              <a:rPr dirty="0" sz="1800" spc="-20">
                <a:latin typeface="Tw Cen MT"/>
                <a:cs typeface="Tw Cen MT"/>
              </a:rPr>
              <a:t>you </a:t>
            </a:r>
            <a:r>
              <a:rPr dirty="0" sz="1800">
                <a:latin typeface="Tw Cen MT"/>
                <a:cs typeface="Tw Cen MT"/>
              </a:rPr>
              <a:t>can read more about  </a:t>
            </a:r>
            <a:r>
              <a:rPr dirty="0" sz="1800" spc="10">
                <a:latin typeface="Tw Cen MT"/>
                <a:cs typeface="Tw Cen MT"/>
              </a:rPr>
              <a:t>Jeff’s </a:t>
            </a:r>
            <a:r>
              <a:rPr dirty="0" sz="1800" spc="-5">
                <a:latin typeface="Tw Cen MT"/>
                <a:cs typeface="Tw Cen MT"/>
              </a:rPr>
              <a:t>project in his </a:t>
            </a:r>
            <a:r>
              <a:rPr dirty="0" sz="1800" u="heavy">
                <a:solidFill>
                  <a:srgbClr val="6B9F24"/>
                </a:solidFill>
                <a:latin typeface="Tw Cen MT"/>
                <a:cs typeface="Tw Cen MT"/>
                <a:hlinkClick r:id="rId3"/>
              </a:rPr>
              <a:t>blog</a:t>
            </a:r>
            <a:r>
              <a:rPr dirty="0" sz="1800" spc="-35" u="heavy">
                <a:solidFill>
                  <a:srgbClr val="6B9F24"/>
                </a:solidFill>
                <a:latin typeface="Tw Cen MT"/>
                <a:cs typeface="Tw Cen MT"/>
                <a:hlinkClick r:id="rId3"/>
              </a:rPr>
              <a:t> </a:t>
            </a:r>
            <a:r>
              <a:rPr dirty="0" sz="1800" u="heavy">
                <a:solidFill>
                  <a:srgbClr val="6B9F24"/>
                </a:solidFill>
                <a:latin typeface="Tw Cen MT"/>
                <a:cs typeface="Tw Cen MT"/>
                <a:hlinkClick r:id="rId3"/>
              </a:rPr>
              <a:t>post</a:t>
            </a:r>
            <a:r>
              <a:rPr dirty="0" sz="1800">
                <a:latin typeface="Tw Cen MT"/>
                <a:cs typeface="Tw Cen MT"/>
              </a:rPr>
              <a:t>.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After talking to </a:t>
            </a:r>
            <a:r>
              <a:rPr dirty="0" sz="1800" spc="-25">
                <a:latin typeface="Tw Cen MT"/>
                <a:cs typeface="Tw Cen MT"/>
              </a:rPr>
              <a:t>Jeff, </a:t>
            </a:r>
            <a:r>
              <a:rPr dirty="0" sz="1800" spc="5">
                <a:latin typeface="Tw Cen MT"/>
                <a:cs typeface="Tw Cen MT"/>
              </a:rPr>
              <a:t>Databricks </a:t>
            </a:r>
            <a:r>
              <a:rPr dirty="0" sz="1800">
                <a:latin typeface="Tw Cen MT"/>
                <a:cs typeface="Tw Cen MT"/>
              </a:rPr>
              <a:t>commissioned </a:t>
            </a:r>
            <a:r>
              <a:rPr dirty="0" sz="1800" u="heavy">
                <a:solidFill>
                  <a:srgbClr val="6B9F24"/>
                </a:solidFill>
                <a:latin typeface="Tw Cen MT"/>
                <a:cs typeface="Tw Cen MT"/>
                <a:hlinkClick r:id="rId4"/>
              </a:rPr>
              <a:t>Adam Breindel </a:t>
            </a:r>
            <a:r>
              <a:rPr dirty="0" sz="1800">
                <a:latin typeface="Tw Cen MT"/>
                <a:cs typeface="Tw Cen MT"/>
              </a:rPr>
              <a:t>to </a:t>
            </a:r>
            <a:r>
              <a:rPr dirty="0" sz="1800" spc="5">
                <a:latin typeface="Tw Cen MT"/>
                <a:cs typeface="Tw Cen MT"/>
              </a:rPr>
              <a:t>further</a:t>
            </a:r>
            <a:r>
              <a:rPr dirty="0" sz="1800" spc="-100">
                <a:latin typeface="Tw Cen MT"/>
                <a:cs typeface="Tw Cen MT"/>
              </a:rPr>
              <a:t> </a:t>
            </a:r>
            <a:r>
              <a:rPr dirty="0" sz="1800" spc="-15">
                <a:latin typeface="Tw Cen MT"/>
                <a:cs typeface="Tw Cen MT"/>
              </a:rPr>
              <a:t>evolve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dirty="0" sz="1800" spc="10">
                <a:latin typeface="Tw Cen MT"/>
                <a:cs typeface="Tw Cen MT"/>
              </a:rPr>
              <a:t>Jeff’s </a:t>
            </a:r>
            <a:r>
              <a:rPr dirty="0" sz="1800" spc="-5">
                <a:latin typeface="Tw Cen MT"/>
                <a:cs typeface="Tw Cen MT"/>
              </a:rPr>
              <a:t>work </a:t>
            </a:r>
            <a:r>
              <a:rPr dirty="0" sz="1800">
                <a:latin typeface="Tw Cen MT"/>
                <a:cs typeface="Tw Cen MT"/>
              </a:rPr>
              <a:t>into the </a:t>
            </a:r>
            <a:r>
              <a:rPr dirty="0" sz="1800" spc="-5">
                <a:latin typeface="Tw Cen MT"/>
                <a:cs typeface="Tw Cen MT"/>
              </a:rPr>
              <a:t>diagrams </a:t>
            </a:r>
            <a:r>
              <a:rPr dirty="0" sz="1800" spc="-20">
                <a:latin typeface="Tw Cen MT"/>
                <a:cs typeface="Tw Cen MT"/>
              </a:rPr>
              <a:t>you </a:t>
            </a:r>
            <a:r>
              <a:rPr dirty="0" sz="1800">
                <a:latin typeface="Tw Cen MT"/>
                <a:cs typeface="Tw Cen MT"/>
              </a:rPr>
              <a:t>see </a:t>
            </a:r>
            <a:r>
              <a:rPr dirty="0" sz="1800" spc="-5">
                <a:latin typeface="Tw Cen MT"/>
                <a:cs typeface="Tw Cen MT"/>
              </a:rPr>
              <a:t>in </a:t>
            </a:r>
            <a:r>
              <a:rPr dirty="0" sz="1800">
                <a:latin typeface="Tw Cen MT"/>
                <a:cs typeface="Tw Cen MT"/>
              </a:rPr>
              <a:t>this</a:t>
            </a:r>
            <a:r>
              <a:rPr dirty="0" sz="1800" spc="5">
                <a:latin typeface="Tw Cen MT"/>
                <a:cs typeface="Tw Cen MT"/>
              </a:rPr>
              <a:t> deck.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89603" y="448055"/>
            <a:ext cx="1693164" cy="1694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74258" y="867409"/>
            <a:ext cx="1530985" cy="838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u="heavy">
                <a:solidFill>
                  <a:srgbClr val="6B9F24"/>
                </a:solidFill>
                <a:latin typeface="Tw Cen MT"/>
                <a:cs typeface="Tw Cen MT"/>
                <a:hlinkClick r:id="rId6"/>
              </a:rPr>
              <a:t>LinkedIn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Blog:</a:t>
            </a:r>
            <a:r>
              <a:rPr dirty="0" sz="1800" spc="-80">
                <a:latin typeface="Tw Cen MT"/>
                <a:cs typeface="Tw Cen MT"/>
              </a:rPr>
              <a:t> </a:t>
            </a:r>
            <a:r>
              <a:rPr dirty="0" sz="1800" u="heavy">
                <a:solidFill>
                  <a:srgbClr val="6B9F24"/>
                </a:solidFill>
                <a:latin typeface="Tw Cen MT"/>
                <a:cs typeface="Tw Cen MT"/>
                <a:hlinkClick r:id="rId3"/>
              </a:rPr>
              <a:t>data-frack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</a:t>
            </a:r>
            <a:r>
              <a:rPr dirty="0" sz="5000" spc="85"/>
              <a:t>I</a:t>
            </a:r>
            <a:r>
              <a:rPr dirty="0" sz="5000" spc="-110"/>
              <a:t>L</a:t>
            </a:r>
            <a:r>
              <a:rPr dirty="0" sz="5000" spc="90"/>
              <a:t>TE</a:t>
            </a:r>
            <a:r>
              <a:rPr dirty="0" sz="5000"/>
              <a:t>R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59522" y="3923157"/>
            <a:ext cx="1079182" cy="1152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93975" y="1925954"/>
            <a:ext cx="4033520" cy="118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272665">
              <a:lnSpc>
                <a:spcPct val="100000"/>
              </a:lnSpc>
              <a:spcBef>
                <a:spcPts val="1590"/>
              </a:spcBef>
            </a:pPr>
            <a:r>
              <a:rPr dirty="0" sz="2400">
                <a:latin typeface="Tw Cen MT"/>
                <a:cs typeface="Tw Cen MT"/>
              </a:rPr>
              <a:t>3 </a:t>
            </a:r>
            <a:r>
              <a:rPr dirty="0" sz="2400" spc="-5">
                <a:latin typeface="Tw Cen MT"/>
                <a:cs typeface="Tw Cen MT"/>
              </a:rPr>
              <a:t>items in</a:t>
            </a:r>
            <a:r>
              <a:rPr dirty="0" sz="2400" spc="-85">
                <a:latin typeface="Tw Cen MT"/>
                <a:cs typeface="Tw Cen MT"/>
              </a:rPr>
              <a:t> </a:t>
            </a:r>
            <a:r>
              <a:rPr dirty="0" sz="2400">
                <a:latin typeface="Tw Cen MT"/>
                <a:cs typeface="Tw Cen MT"/>
              </a:rPr>
              <a:t>RDD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</a:t>
            </a:r>
            <a:r>
              <a:rPr dirty="0" sz="5000" spc="85"/>
              <a:t>I</a:t>
            </a:r>
            <a:r>
              <a:rPr dirty="0" sz="5000" spc="-110"/>
              <a:t>L</a:t>
            </a:r>
            <a:r>
              <a:rPr dirty="0" sz="5000" spc="90"/>
              <a:t>TE</a:t>
            </a:r>
            <a:r>
              <a:rPr dirty="0" sz="5000"/>
              <a:t>R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20111" y="3489959"/>
            <a:ext cx="2705100" cy="1240790"/>
          </a:xfrm>
          <a:custGeom>
            <a:avLst/>
            <a:gdLst/>
            <a:ahLst/>
            <a:cxnLst/>
            <a:rect l="l" t="t" r="r" b="b"/>
            <a:pathLst>
              <a:path w="2705100" h="1240789">
                <a:moveTo>
                  <a:pt x="0" y="206756"/>
                </a:moveTo>
                <a:lnTo>
                  <a:pt x="5461" y="159353"/>
                </a:lnTo>
                <a:lnTo>
                  <a:pt x="21017" y="115836"/>
                </a:lnTo>
                <a:lnTo>
                  <a:pt x="45426" y="77447"/>
                </a:lnTo>
                <a:lnTo>
                  <a:pt x="77447" y="45426"/>
                </a:lnTo>
                <a:lnTo>
                  <a:pt x="115836" y="21017"/>
                </a:lnTo>
                <a:lnTo>
                  <a:pt x="159353" y="5461"/>
                </a:lnTo>
                <a:lnTo>
                  <a:pt x="206756" y="0"/>
                </a:lnTo>
                <a:lnTo>
                  <a:pt x="2498343" y="0"/>
                </a:lnTo>
                <a:lnTo>
                  <a:pt x="2545746" y="5461"/>
                </a:lnTo>
                <a:lnTo>
                  <a:pt x="2589263" y="21017"/>
                </a:lnTo>
                <a:lnTo>
                  <a:pt x="2627652" y="45426"/>
                </a:lnTo>
                <a:lnTo>
                  <a:pt x="2659673" y="77447"/>
                </a:lnTo>
                <a:lnTo>
                  <a:pt x="2684082" y="115836"/>
                </a:lnTo>
                <a:lnTo>
                  <a:pt x="2699638" y="159353"/>
                </a:lnTo>
                <a:lnTo>
                  <a:pt x="2705100" y="206756"/>
                </a:lnTo>
                <a:lnTo>
                  <a:pt x="2705100" y="1033779"/>
                </a:lnTo>
                <a:lnTo>
                  <a:pt x="2699638" y="1081182"/>
                </a:lnTo>
                <a:lnTo>
                  <a:pt x="2684082" y="1124699"/>
                </a:lnTo>
                <a:lnTo>
                  <a:pt x="2659673" y="1163088"/>
                </a:lnTo>
                <a:lnTo>
                  <a:pt x="2627652" y="1195109"/>
                </a:lnTo>
                <a:lnTo>
                  <a:pt x="2589263" y="1219518"/>
                </a:lnTo>
                <a:lnTo>
                  <a:pt x="2545746" y="1235074"/>
                </a:lnTo>
                <a:lnTo>
                  <a:pt x="2498343" y="1240535"/>
                </a:lnTo>
                <a:lnTo>
                  <a:pt x="206756" y="1240535"/>
                </a:lnTo>
                <a:lnTo>
                  <a:pt x="159353" y="1235074"/>
                </a:lnTo>
                <a:lnTo>
                  <a:pt x="115836" y="1219518"/>
                </a:lnTo>
                <a:lnTo>
                  <a:pt x="77447" y="1195109"/>
                </a:lnTo>
                <a:lnTo>
                  <a:pt x="45426" y="1163088"/>
                </a:lnTo>
                <a:lnTo>
                  <a:pt x="21017" y="1124699"/>
                </a:lnTo>
                <a:lnTo>
                  <a:pt x="5461" y="1081182"/>
                </a:lnTo>
                <a:lnTo>
                  <a:pt x="0" y="1033779"/>
                </a:lnTo>
                <a:lnTo>
                  <a:pt x="0" y="206756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50258" y="2443733"/>
            <a:ext cx="1220470" cy="1220470"/>
          </a:xfrm>
          <a:custGeom>
            <a:avLst/>
            <a:gdLst/>
            <a:ahLst/>
            <a:cxnLst/>
            <a:rect l="l" t="t" r="r" b="b"/>
            <a:pathLst>
              <a:path w="1220470" h="1220470">
                <a:moveTo>
                  <a:pt x="96900" y="82804"/>
                </a:moveTo>
                <a:lnTo>
                  <a:pt x="82804" y="96900"/>
                </a:lnTo>
                <a:lnTo>
                  <a:pt x="1206372" y="1220342"/>
                </a:lnTo>
                <a:lnTo>
                  <a:pt x="1220342" y="1206372"/>
                </a:lnTo>
                <a:lnTo>
                  <a:pt x="96900" y="82804"/>
                </a:lnTo>
                <a:close/>
              </a:path>
              <a:path w="1220470" h="1220470">
                <a:moveTo>
                  <a:pt x="0" y="0"/>
                </a:moveTo>
                <a:lnTo>
                  <a:pt x="44957" y="134746"/>
                </a:lnTo>
                <a:lnTo>
                  <a:pt x="82804" y="96900"/>
                </a:lnTo>
                <a:lnTo>
                  <a:pt x="73787" y="87883"/>
                </a:lnTo>
                <a:lnTo>
                  <a:pt x="87883" y="73787"/>
                </a:lnTo>
                <a:lnTo>
                  <a:pt x="105917" y="73787"/>
                </a:lnTo>
                <a:lnTo>
                  <a:pt x="134746" y="44957"/>
                </a:lnTo>
                <a:lnTo>
                  <a:pt x="0" y="0"/>
                </a:lnTo>
                <a:close/>
              </a:path>
              <a:path w="1220470" h="1220470">
                <a:moveTo>
                  <a:pt x="87883" y="73787"/>
                </a:moveTo>
                <a:lnTo>
                  <a:pt x="73787" y="87883"/>
                </a:lnTo>
                <a:lnTo>
                  <a:pt x="82804" y="96900"/>
                </a:lnTo>
                <a:lnTo>
                  <a:pt x="96900" y="82804"/>
                </a:lnTo>
                <a:lnTo>
                  <a:pt x="87883" y="73787"/>
                </a:lnTo>
                <a:close/>
              </a:path>
              <a:path w="1220470" h="1220470">
                <a:moveTo>
                  <a:pt x="105917" y="73787"/>
                </a:moveTo>
                <a:lnTo>
                  <a:pt x="87883" y="73787"/>
                </a:lnTo>
                <a:lnTo>
                  <a:pt x="96900" y="82804"/>
                </a:lnTo>
                <a:lnTo>
                  <a:pt x="105917" y="73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093589" y="2476753"/>
            <a:ext cx="1871345" cy="8394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2700" marR="5080" indent="-56515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Apply user function:  </a:t>
            </a:r>
            <a:r>
              <a:rPr dirty="0" sz="1800" spc="-10">
                <a:latin typeface="Tw Cen MT"/>
                <a:cs typeface="Tw Cen MT"/>
              </a:rPr>
              <a:t>keep </a:t>
            </a:r>
            <a:r>
              <a:rPr dirty="0" sz="1800" spc="-5">
                <a:latin typeface="Tw Cen MT"/>
                <a:cs typeface="Tw Cen MT"/>
              </a:rPr>
              <a:t>item if </a:t>
            </a:r>
            <a:r>
              <a:rPr dirty="0" sz="1800">
                <a:latin typeface="Tw Cen MT"/>
                <a:cs typeface="Tw Cen MT"/>
              </a:rPr>
              <a:t>function  </a:t>
            </a:r>
            <a:r>
              <a:rPr dirty="0" sz="1800" spc="5">
                <a:latin typeface="Tw Cen MT"/>
                <a:cs typeface="Tw Cen MT"/>
              </a:rPr>
              <a:t>returns</a:t>
            </a:r>
            <a:r>
              <a:rPr dirty="0" sz="1800" spc="-85">
                <a:latin typeface="Tw Cen MT"/>
                <a:cs typeface="Tw Cen MT"/>
              </a:rPr>
              <a:t> </a:t>
            </a:r>
            <a:r>
              <a:rPr dirty="0" sz="1800" spc="5">
                <a:latin typeface="Tw Cen MT"/>
                <a:cs typeface="Tw Cen MT"/>
              </a:rPr>
              <a:t>true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93975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2583C5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95500" y="4501896"/>
            <a:ext cx="211454" cy="76200"/>
          </a:xfrm>
          <a:custGeom>
            <a:avLst/>
            <a:gdLst/>
            <a:ahLst/>
            <a:cxnLst/>
            <a:rect l="l" t="t" r="r" b="b"/>
            <a:pathLst>
              <a:path w="21145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211455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211455" h="76200">
                <a:moveTo>
                  <a:pt x="211455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211455" y="44449"/>
                </a:lnTo>
                <a:lnTo>
                  <a:pt x="21145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976754" y="4573270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0105" y="4434840"/>
            <a:ext cx="281305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60">
                <a:latin typeface="Tw Cen MT"/>
                <a:cs typeface="Tw Cen MT"/>
              </a:rPr>
              <a:t>T</a:t>
            </a:r>
            <a:r>
              <a:rPr dirty="0" sz="1200" spc="15">
                <a:latin typeface="Tw Cen MT"/>
                <a:cs typeface="Tw Cen MT"/>
              </a:rPr>
              <a:t>r</a:t>
            </a:r>
            <a:r>
              <a:rPr dirty="0" sz="1200">
                <a:latin typeface="Tw Cen MT"/>
                <a:cs typeface="Tw Cen MT"/>
              </a:rPr>
              <a:t>ue</a:t>
            </a:r>
            <a:endParaRPr sz="12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</a:t>
            </a:r>
            <a:r>
              <a:rPr dirty="0" sz="5000" spc="85"/>
              <a:t>I</a:t>
            </a:r>
            <a:r>
              <a:rPr dirty="0" sz="5000" spc="-110"/>
              <a:t>L</a:t>
            </a:r>
            <a:r>
              <a:rPr dirty="0" sz="5000" spc="90"/>
              <a:t>TE</a:t>
            </a:r>
            <a:r>
              <a:rPr dirty="0" sz="5000"/>
              <a:t>R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33016" y="3150107"/>
            <a:ext cx="2705100" cy="1242060"/>
          </a:xfrm>
          <a:custGeom>
            <a:avLst/>
            <a:gdLst/>
            <a:ahLst/>
            <a:cxnLst/>
            <a:rect l="l" t="t" r="r" b="b"/>
            <a:pathLst>
              <a:path w="2705100" h="1242060">
                <a:moveTo>
                  <a:pt x="0" y="207009"/>
                </a:moveTo>
                <a:lnTo>
                  <a:pt x="5468" y="159553"/>
                </a:lnTo>
                <a:lnTo>
                  <a:pt x="21045" y="115984"/>
                </a:lnTo>
                <a:lnTo>
                  <a:pt x="45486" y="77547"/>
                </a:lnTo>
                <a:lnTo>
                  <a:pt x="77547" y="45486"/>
                </a:lnTo>
                <a:lnTo>
                  <a:pt x="115984" y="21045"/>
                </a:lnTo>
                <a:lnTo>
                  <a:pt x="159553" y="5468"/>
                </a:lnTo>
                <a:lnTo>
                  <a:pt x="207009" y="0"/>
                </a:lnTo>
                <a:lnTo>
                  <a:pt x="2498089" y="0"/>
                </a:lnTo>
                <a:lnTo>
                  <a:pt x="2545546" y="5468"/>
                </a:lnTo>
                <a:lnTo>
                  <a:pt x="2589115" y="21045"/>
                </a:lnTo>
                <a:lnTo>
                  <a:pt x="2627552" y="45486"/>
                </a:lnTo>
                <a:lnTo>
                  <a:pt x="2659613" y="77547"/>
                </a:lnTo>
                <a:lnTo>
                  <a:pt x="2684054" y="115984"/>
                </a:lnTo>
                <a:lnTo>
                  <a:pt x="2699631" y="159553"/>
                </a:lnTo>
                <a:lnTo>
                  <a:pt x="2705099" y="207009"/>
                </a:lnTo>
                <a:lnTo>
                  <a:pt x="2705099" y="1035049"/>
                </a:lnTo>
                <a:lnTo>
                  <a:pt x="2699631" y="1082506"/>
                </a:lnTo>
                <a:lnTo>
                  <a:pt x="2684054" y="1126075"/>
                </a:lnTo>
                <a:lnTo>
                  <a:pt x="2659613" y="1164512"/>
                </a:lnTo>
                <a:lnTo>
                  <a:pt x="2627552" y="1196573"/>
                </a:lnTo>
                <a:lnTo>
                  <a:pt x="2589115" y="1221014"/>
                </a:lnTo>
                <a:lnTo>
                  <a:pt x="2545546" y="1236591"/>
                </a:lnTo>
                <a:lnTo>
                  <a:pt x="2498089" y="1242059"/>
                </a:lnTo>
                <a:lnTo>
                  <a:pt x="207009" y="1242059"/>
                </a:lnTo>
                <a:lnTo>
                  <a:pt x="159553" y="1236591"/>
                </a:lnTo>
                <a:lnTo>
                  <a:pt x="115984" y="1221014"/>
                </a:lnTo>
                <a:lnTo>
                  <a:pt x="77547" y="1196573"/>
                </a:lnTo>
                <a:lnTo>
                  <a:pt x="45486" y="1164512"/>
                </a:lnTo>
                <a:lnTo>
                  <a:pt x="21045" y="1126075"/>
                </a:lnTo>
                <a:lnTo>
                  <a:pt x="5468" y="1082506"/>
                </a:lnTo>
                <a:lnTo>
                  <a:pt x="0" y="1035049"/>
                </a:lnTo>
                <a:lnTo>
                  <a:pt x="0" y="207009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593975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2583C5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1639" y="4128515"/>
            <a:ext cx="211454" cy="76200"/>
          </a:xfrm>
          <a:custGeom>
            <a:avLst/>
            <a:gdLst/>
            <a:ahLst/>
            <a:cxnLst/>
            <a:rect l="l" t="t" r="r" b="b"/>
            <a:pathLst>
              <a:path w="21145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211455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211455" h="76200">
                <a:moveTo>
                  <a:pt x="211455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211455" y="44449"/>
                </a:lnTo>
                <a:lnTo>
                  <a:pt x="21145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574419" y="4199890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7719" y="4061459"/>
            <a:ext cx="33528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10">
                <a:latin typeface="Tw Cen MT"/>
                <a:cs typeface="Tw Cen MT"/>
              </a:rPr>
              <a:t>F</a:t>
            </a:r>
            <a:r>
              <a:rPr dirty="0" sz="1200">
                <a:latin typeface="Tw Cen MT"/>
                <a:cs typeface="Tw Cen MT"/>
              </a:rPr>
              <a:t>al</a:t>
            </a:r>
            <a:r>
              <a:rPr dirty="0" sz="1200" spc="-10">
                <a:latin typeface="Tw Cen MT"/>
                <a:cs typeface="Tw Cen MT"/>
              </a:rPr>
              <a:t>s</a:t>
            </a:r>
            <a:r>
              <a:rPr dirty="0" sz="1200">
                <a:latin typeface="Tw Cen MT"/>
                <a:cs typeface="Tw Cen MT"/>
              </a:rPr>
              <a:t>e</a:t>
            </a:r>
            <a:endParaRPr sz="12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348" y="2787395"/>
            <a:ext cx="2705100" cy="1240790"/>
          </a:xfrm>
          <a:custGeom>
            <a:avLst/>
            <a:gdLst/>
            <a:ahLst/>
            <a:cxnLst/>
            <a:rect l="l" t="t" r="r" b="b"/>
            <a:pathLst>
              <a:path w="2705100" h="1240789">
                <a:moveTo>
                  <a:pt x="0" y="206755"/>
                </a:moveTo>
                <a:lnTo>
                  <a:pt x="5461" y="159353"/>
                </a:lnTo>
                <a:lnTo>
                  <a:pt x="21017" y="115836"/>
                </a:lnTo>
                <a:lnTo>
                  <a:pt x="45426" y="77447"/>
                </a:lnTo>
                <a:lnTo>
                  <a:pt x="77447" y="45426"/>
                </a:lnTo>
                <a:lnTo>
                  <a:pt x="115836" y="21017"/>
                </a:lnTo>
                <a:lnTo>
                  <a:pt x="159353" y="5461"/>
                </a:lnTo>
                <a:lnTo>
                  <a:pt x="206756" y="0"/>
                </a:lnTo>
                <a:lnTo>
                  <a:pt x="2498343" y="0"/>
                </a:lnTo>
                <a:lnTo>
                  <a:pt x="2545746" y="5461"/>
                </a:lnTo>
                <a:lnTo>
                  <a:pt x="2589263" y="21017"/>
                </a:lnTo>
                <a:lnTo>
                  <a:pt x="2627652" y="45426"/>
                </a:lnTo>
                <a:lnTo>
                  <a:pt x="2659673" y="77447"/>
                </a:lnTo>
                <a:lnTo>
                  <a:pt x="2684082" y="115836"/>
                </a:lnTo>
                <a:lnTo>
                  <a:pt x="2699638" y="159353"/>
                </a:lnTo>
                <a:lnTo>
                  <a:pt x="2705100" y="206755"/>
                </a:lnTo>
                <a:lnTo>
                  <a:pt x="2705100" y="1033779"/>
                </a:lnTo>
                <a:lnTo>
                  <a:pt x="2699638" y="1081182"/>
                </a:lnTo>
                <a:lnTo>
                  <a:pt x="2684082" y="1124699"/>
                </a:lnTo>
                <a:lnTo>
                  <a:pt x="2659673" y="1163088"/>
                </a:lnTo>
                <a:lnTo>
                  <a:pt x="2627652" y="1195109"/>
                </a:lnTo>
                <a:lnTo>
                  <a:pt x="2589263" y="1219518"/>
                </a:lnTo>
                <a:lnTo>
                  <a:pt x="2545746" y="1235074"/>
                </a:lnTo>
                <a:lnTo>
                  <a:pt x="2498343" y="1240535"/>
                </a:lnTo>
                <a:lnTo>
                  <a:pt x="206756" y="1240535"/>
                </a:lnTo>
                <a:lnTo>
                  <a:pt x="159353" y="1235074"/>
                </a:lnTo>
                <a:lnTo>
                  <a:pt x="115836" y="1219518"/>
                </a:lnTo>
                <a:lnTo>
                  <a:pt x="77447" y="1195109"/>
                </a:lnTo>
                <a:lnTo>
                  <a:pt x="45426" y="1163088"/>
                </a:lnTo>
                <a:lnTo>
                  <a:pt x="21017" y="1124699"/>
                </a:lnTo>
                <a:lnTo>
                  <a:pt x="5461" y="1081182"/>
                </a:lnTo>
                <a:lnTo>
                  <a:pt x="0" y="1033779"/>
                </a:lnTo>
                <a:lnTo>
                  <a:pt x="0" y="206755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</a:t>
            </a:r>
            <a:r>
              <a:rPr dirty="0" sz="5000" spc="85"/>
              <a:t>I</a:t>
            </a:r>
            <a:r>
              <a:rPr dirty="0" sz="5000" spc="-110"/>
              <a:t>L</a:t>
            </a:r>
            <a:r>
              <a:rPr dirty="0" sz="5000" spc="90"/>
              <a:t>TE</a:t>
            </a:r>
            <a:r>
              <a:rPr dirty="0" sz="5000"/>
              <a:t>R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93975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2583C5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66444" y="3691128"/>
            <a:ext cx="211454" cy="76200"/>
          </a:xfrm>
          <a:custGeom>
            <a:avLst/>
            <a:gdLst/>
            <a:ahLst/>
            <a:cxnLst/>
            <a:rect l="l" t="t" r="r" b="b"/>
            <a:pathLst>
              <a:path w="21145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1145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11455" h="76200">
                <a:moveTo>
                  <a:pt x="21145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11455" y="44450"/>
                </a:lnTo>
                <a:lnTo>
                  <a:pt x="21145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48283" y="3763009"/>
            <a:ext cx="329565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1608" y="3624707"/>
            <a:ext cx="281305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60">
                <a:latin typeface="Tw Cen MT"/>
                <a:cs typeface="Tw Cen MT"/>
              </a:rPr>
              <a:t>T</a:t>
            </a:r>
            <a:r>
              <a:rPr dirty="0" sz="1200" spc="15">
                <a:latin typeface="Tw Cen MT"/>
                <a:cs typeface="Tw Cen MT"/>
              </a:rPr>
              <a:t>r</a:t>
            </a:r>
            <a:r>
              <a:rPr dirty="0" sz="1200">
                <a:latin typeface="Tw Cen MT"/>
                <a:cs typeface="Tw Cen MT"/>
              </a:rPr>
              <a:t>ue</a:t>
            </a:r>
            <a:endParaRPr sz="12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</a:t>
            </a:r>
            <a:r>
              <a:rPr dirty="0" sz="5000" spc="85"/>
              <a:t>I</a:t>
            </a:r>
            <a:r>
              <a:rPr dirty="0" sz="5000" spc="-110"/>
              <a:t>L</a:t>
            </a:r>
            <a:r>
              <a:rPr dirty="0" sz="5000" spc="90"/>
              <a:t>TE</a:t>
            </a:r>
            <a:r>
              <a:rPr dirty="0" sz="5000"/>
              <a:t>R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05066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93975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2583C5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459985" y="733933"/>
            <a:ext cx="3454400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After </a:t>
            </a:r>
            <a:r>
              <a:rPr dirty="0" sz="1800" spc="-10">
                <a:latin typeface="Consolas"/>
                <a:cs typeface="Consolas"/>
              </a:rPr>
              <a:t>filter()</a:t>
            </a:r>
            <a:r>
              <a:rPr dirty="0" sz="1800" spc="-570">
                <a:latin typeface="Consolas"/>
                <a:cs typeface="Consolas"/>
              </a:rPr>
              <a:t> </a:t>
            </a:r>
            <a:r>
              <a:rPr dirty="0" sz="1800">
                <a:latin typeface="Tw Cen MT"/>
                <a:cs typeface="Tw Cen MT"/>
              </a:rPr>
              <a:t>has been applied…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0357" y="5348223"/>
            <a:ext cx="71374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be</a:t>
            </a:r>
            <a:r>
              <a:rPr dirty="0" sz="2000" spc="-30">
                <a:latin typeface="Tw Cen MT"/>
                <a:cs typeface="Tw Cen MT"/>
              </a:rPr>
              <a:t>f</a:t>
            </a:r>
            <a:r>
              <a:rPr dirty="0" sz="2000">
                <a:latin typeface="Tw Cen MT"/>
                <a:cs typeface="Tw Cen MT"/>
              </a:rPr>
              <a:t>ore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04123" y="5348223"/>
            <a:ext cx="53213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after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98257" y="32316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125793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F</a:t>
            </a: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I</a:t>
            </a:r>
            <a:r>
              <a:rPr dirty="0" sz="5000" spc="-110">
                <a:solidFill>
                  <a:srgbClr val="0D0D0D"/>
                </a:solidFill>
                <a:latin typeface="Tw Cen MT Condensed"/>
                <a:cs typeface="Tw Cen MT Condensed"/>
              </a:rPr>
              <a:t>L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TE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R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83273" y="685037"/>
            <a:ext cx="1666239" cy="713740"/>
          </a:xfrm>
          <a:custGeom>
            <a:avLst/>
            <a:gdLst/>
            <a:ahLst/>
            <a:cxnLst/>
            <a:rect l="l" t="t" r="r" b="b"/>
            <a:pathLst>
              <a:path w="1666240" h="713740">
                <a:moveTo>
                  <a:pt x="0" y="713231"/>
                </a:moveTo>
                <a:lnTo>
                  <a:pt x="1665731" y="713231"/>
                </a:lnTo>
                <a:lnTo>
                  <a:pt x="1665731" y="0"/>
                </a:lnTo>
                <a:lnTo>
                  <a:pt x="0" y="0"/>
                </a:lnTo>
                <a:lnTo>
                  <a:pt x="0" y="71323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83273" y="685037"/>
            <a:ext cx="1666239" cy="713740"/>
          </a:xfrm>
          <a:custGeom>
            <a:avLst/>
            <a:gdLst/>
            <a:ahLst/>
            <a:cxnLst/>
            <a:rect l="l" t="t" r="r" b="b"/>
            <a:pathLst>
              <a:path w="1666240" h="713740">
                <a:moveTo>
                  <a:pt x="0" y="713231"/>
                </a:moveTo>
                <a:lnTo>
                  <a:pt x="1665731" y="713231"/>
                </a:lnTo>
                <a:lnTo>
                  <a:pt x="1665731" y="0"/>
                </a:lnTo>
                <a:lnTo>
                  <a:pt x="0" y="0"/>
                </a:lnTo>
                <a:lnTo>
                  <a:pt x="0" y="71323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34021" y="1319022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34021" y="1319022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95650" y="621030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39" h="715010">
                <a:moveTo>
                  <a:pt x="0" y="714756"/>
                </a:moveTo>
                <a:lnTo>
                  <a:pt x="1665731" y="714756"/>
                </a:lnTo>
                <a:lnTo>
                  <a:pt x="1665731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95650" y="621030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39" h="715010">
                <a:moveTo>
                  <a:pt x="0" y="714756"/>
                </a:moveTo>
                <a:lnTo>
                  <a:pt x="1665731" y="714756"/>
                </a:lnTo>
                <a:lnTo>
                  <a:pt x="1665731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87317" y="98374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6" y="714755"/>
                </a:lnTo>
                <a:lnTo>
                  <a:pt x="1667256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87317" y="98374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6" y="714755"/>
                </a:lnTo>
                <a:lnTo>
                  <a:pt x="1667256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75938" y="1319022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39" h="715010">
                <a:moveTo>
                  <a:pt x="0" y="714755"/>
                </a:moveTo>
                <a:lnTo>
                  <a:pt x="1665732" y="714755"/>
                </a:lnTo>
                <a:lnTo>
                  <a:pt x="1665732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75938" y="1319022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39" h="715010">
                <a:moveTo>
                  <a:pt x="0" y="714755"/>
                </a:moveTo>
                <a:lnTo>
                  <a:pt x="1665732" y="714755"/>
                </a:lnTo>
                <a:lnTo>
                  <a:pt x="1665732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14978" y="1268730"/>
            <a:ext cx="1777364" cy="817244"/>
          </a:xfrm>
          <a:custGeom>
            <a:avLst/>
            <a:gdLst/>
            <a:ahLst/>
            <a:cxnLst/>
            <a:rect l="l" t="t" r="r" b="b"/>
            <a:pathLst>
              <a:path w="1777364" h="817244">
                <a:moveTo>
                  <a:pt x="0" y="136144"/>
                </a:moveTo>
                <a:lnTo>
                  <a:pt x="6941" y="93114"/>
                </a:lnTo>
                <a:lnTo>
                  <a:pt x="26269" y="55741"/>
                </a:lnTo>
                <a:lnTo>
                  <a:pt x="55741" y="26269"/>
                </a:lnTo>
                <a:lnTo>
                  <a:pt x="93114" y="6941"/>
                </a:lnTo>
                <a:lnTo>
                  <a:pt x="136144" y="0"/>
                </a:lnTo>
                <a:lnTo>
                  <a:pt x="1640839" y="0"/>
                </a:lnTo>
                <a:lnTo>
                  <a:pt x="1683869" y="6941"/>
                </a:lnTo>
                <a:lnTo>
                  <a:pt x="1721242" y="26269"/>
                </a:lnTo>
                <a:lnTo>
                  <a:pt x="1750714" y="55741"/>
                </a:lnTo>
                <a:lnTo>
                  <a:pt x="1770042" y="93114"/>
                </a:lnTo>
                <a:lnTo>
                  <a:pt x="1776984" y="136144"/>
                </a:lnTo>
                <a:lnTo>
                  <a:pt x="1776984" y="680720"/>
                </a:lnTo>
                <a:lnTo>
                  <a:pt x="1770042" y="723749"/>
                </a:lnTo>
                <a:lnTo>
                  <a:pt x="1750714" y="761122"/>
                </a:lnTo>
                <a:lnTo>
                  <a:pt x="1721242" y="790594"/>
                </a:lnTo>
                <a:lnTo>
                  <a:pt x="1683869" y="809922"/>
                </a:lnTo>
                <a:lnTo>
                  <a:pt x="1640839" y="816864"/>
                </a:lnTo>
                <a:lnTo>
                  <a:pt x="136144" y="816864"/>
                </a:lnTo>
                <a:lnTo>
                  <a:pt x="93114" y="809922"/>
                </a:lnTo>
                <a:lnTo>
                  <a:pt x="55741" y="790594"/>
                </a:lnTo>
                <a:lnTo>
                  <a:pt x="26269" y="761122"/>
                </a:lnTo>
                <a:lnTo>
                  <a:pt x="6941" y="723749"/>
                </a:lnTo>
                <a:lnTo>
                  <a:pt x="0" y="680720"/>
                </a:lnTo>
                <a:lnTo>
                  <a:pt x="0" y="136144"/>
                </a:lnTo>
                <a:close/>
              </a:path>
            </a:pathLst>
          </a:custGeom>
          <a:ln w="38100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86255" y="5497067"/>
            <a:ext cx="384048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96339" y="3816096"/>
            <a:ext cx="563879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32838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07767" y="3585591"/>
            <a:ext cx="4847590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sc.parallelize([1,2,3])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.filter(lambda x: x%2 == 1) </a:t>
            </a:r>
            <a:r>
              <a:rPr dirty="0" sz="1400" spc="5">
                <a:latin typeface="Consolas"/>
                <a:cs typeface="Consolas"/>
              </a:rPr>
              <a:t>#keep </a:t>
            </a:r>
            <a:r>
              <a:rPr dirty="0" sz="1400">
                <a:latin typeface="Consolas"/>
                <a:cs typeface="Consolas"/>
              </a:rPr>
              <a:t>odd values  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6222" y="4549394"/>
            <a:ext cx="9105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[1, 2,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39328" y="3924300"/>
            <a:ext cx="542544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933825" y="249682"/>
            <a:ext cx="65151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RDD:</a:t>
            </a:r>
            <a:r>
              <a:rPr dirty="0" sz="1800" spc="-100"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706361" y="243585"/>
            <a:ext cx="651510" cy="290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1800" spc="-95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2583C5"/>
                </a:solidFill>
                <a:latin typeface="Tw Cen MT"/>
                <a:cs typeface="Tw Cen MT"/>
              </a:rPr>
              <a:t>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73797" y="4512691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8638" y="2274315"/>
            <a:ext cx="6459855" cy="791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5641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filter(</a:t>
            </a:r>
            <a:r>
              <a:rPr dirty="0" sz="1400" b="1" i="1">
                <a:solidFill>
                  <a:srgbClr val="DB1F24"/>
                </a:solidFill>
                <a:latin typeface="Consolas"/>
                <a:cs typeface="Consolas"/>
              </a:rPr>
              <a:t>f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containing only the elements that </a:t>
            </a:r>
            <a:r>
              <a:rPr dirty="0" sz="1800" spc="-5">
                <a:latin typeface="Tw Cen MT"/>
                <a:cs typeface="Tw Cen MT"/>
              </a:rPr>
              <a:t>satisfy </a:t>
            </a:r>
            <a:r>
              <a:rPr dirty="0" sz="1800">
                <a:latin typeface="Tw Cen MT"/>
                <a:cs typeface="Tw Cen MT"/>
              </a:rPr>
              <a:t>a</a:t>
            </a:r>
            <a:r>
              <a:rPr dirty="0" sz="1800" spc="-45">
                <a:latin typeface="Tw Cen MT"/>
                <a:cs typeface="Tw Cen MT"/>
              </a:rPr>
              <a:t> </a:t>
            </a:r>
            <a:r>
              <a:rPr dirty="0" sz="1800" spc="-5">
                <a:latin typeface="Tw Cen MT"/>
                <a:cs typeface="Tw Cen MT"/>
              </a:rPr>
              <a:t>predicate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207767" y="4952238"/>
            <a:ext cx="6033135" cy="1176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[1,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3]</a:t>
            </a:r>
            <a:endParaRPr sz="1400">
              <a:latin typeface="Consolas"/>
              <a:cs typeface="Consolas"/>
            </a:endParaRPr>
          </a:p>
          <a:p>
            <a:pPr marL="12700" marR="2470150">
              <a:lnSpc>
                <a:spcPct val="100000"/>
              </a:lnSpc>
              <a:spcBef>
                <a:spcPts val="434"/>
              </a:spcBef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sc.parallelize(Array(1,2,3))  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.filter(n </a:t>
            </a:r>
            <a:r>
              <a:rPr dirty="0" sz="1400">
                <a:latin typeface="Consolas"/>
                <a:cs typeface="Consolas"/>
              </a:rPr>
              <a:t>=&gt; n%2 == </a:t>
            </a:r>
            <a:r>
              <a:rPr dirty="0" sz="1400" spc="5">
                <a:latin typeface="Consolas"/>
                <a:cs typeface="Consolas"/>
              </a:rPr>
              <a:t>1)  </a:t>
            </a: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FL</a:t>
            </a:r>
            <a:r>
              <a:rPr dirty="0" sz="5000" spc="-105"/>
              <a:t>A</a:t>
            </a:r>
            <a:r>
              <a:rPr dirty="0" sz="5000" spc="90"/>
              <a:t>T</a:t>
            </a:r>
            <a:r>
              <a:rPr dirty="0" sz="5000" spc="95"/>
              <a:t>M</a:t>
            </a:r>
            <a:r>
              <a:rPr dirty="0" sz="5000" spc="90"/>
              <a:t>A</a:t>
            </a:r>
            <a:r>
              <a:rPr dirty="0" sz="5000"/>
              <a:t>P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59522" y="3923157"/>
            <a:ext cx="1079182" cy="1152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93975" y="1925954"/>
            <a:ext cx="4033520" cy="1181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272665">
              <a:lnSpc>
                <a:spcPct val="100000"/>
              </a:lnSpc>
              <a:spcBef>
                <a:spcPts val="1590"/>
              </a:spcBef>
            </a:pPr>
            <a:r>
              <a:rPr dirty="0" sz="2400">
                <a:latin typeface="Tw Cen MT"/>
                <a:cs typeface="Tw Cen MT"/>
              </a:rPr>
              <a:t>3 </a:t>
            </a:r>
            <a:r>
              <a:rPr dirty="0" sz="2400" spc="-5">
                <a:latin typeface="Tw Cen MT"/>
                <a:cs typeface="Tw Cen MT"/>
              </a:rPr>
              <a:t>items in</a:t>
            </a:r>
            <a:r>
              <a:rPr dirty="0" sz="2400" spc="-85">
                <a:latin typeface="Tw Cen MT"/>
                <a:cs typeface="Tw Cen MT"/>
              </a:rPr>
              <a:t> </a:t>
            </a:r>
            <a:r>
              <a:rPr dirty="0" sz="2400">
                <a:latin typeface="Tw Cen MT"/>
                <a:cs typeface="Tw Cen MT"/>
              </a:rPr>
              <a:t>RDD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FL</a:t>
            </a:r>
            <a:r>
              <a:rPr dirty="0" sz="5000" spc="-105"/>
              <a:t>A</a:t>
            </a:r>
            <a:r>
              <a:rPr dirty="0" sz="5000" spc="90"/>
              <a:t>T</a:t>
            </a:r>
            <a:r>
              <a:rPr dirty="0" sz="5000" spc="95"/>
              <a:t>M</a:t>
            </a:r>
            <a:r>
              <a:rPr dirty="0" sz="5000" spc="90"/>
              <a:t>A</a:t>
            </a:r>
            <a:r>
              <a:rPr dirty="0" sz="5000"/>
              <a:t>P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20111" y="3489959"/>
            <a:ext cx="2705100" cy="1240790"/>
          </a:xfrm>
          <a:custGeom>
            <a:avLst/>
            <a:gdLst/>
            <a:ahLst/>
            <a:cxnLst/>
            <a:rect l="l" t="t" r="r" b="b"/>
            <a:pathLst>
              <a:path w="2705100" h="1240789">
                <a:moveTo>
                  <a:pt x="0" y="206756"/>
                </a:moveTo>
                <a:lnTo>
                  <a:pt x="5461" y="159353"/>
                </a:lnTo>
                <a:lnTo>
                  <a:pt x="21017" y="115836"/>
                </a:lnTo>
                <a:lnTo>
                  <a:pt x="45426" y="77447"/>
                </a:lnTo>
                <a:lnTo>
                  <a:pt x="77447" y="45426"/>
                </a:lnTo>
                <a:lnTo>
                  <a:pt x="115836" y="21017"/>
                </a:lnTo>
                <a:lnTo>
                  <a:pt x="159353" y="5461"/>
                </a:lnTo>
                <a:lnTo>
                  <a:pt x="206756" y="0"/>
                </a:lnTo>
                <a:lnTo>
                  <a:pt x="2498343" y="0"/>
                </a:lnTo>
                <a:lnTo>
                  <a:pt x="2545746" y="5461"/>
                </a:lnTo>
                <a:lnTo>
                  <a:pt x="2589263" y="21017"/>
                </a:lnTo>
                <a:lnTo>
                  <a:pt x="2627652" y="45426"/>
                </a:lnTo>
                <a:lnTo>
                  <a:pt x="2659673" y="77447"/>
                </a:lnTo>
                <a:lnTo>
                  <a:pt x="2684082" y="115836"/>
                </a:lnTo>
                <a:lnTo>
                  <a:pt x="2699638" y="159353"/>
                </a:lnTo>
                <a:lnTo>
                  <a:pt x="2705100" y="206756"/>
                </a:lnTo>
                <a:lnTo>
                  <a:pt x="2705100" y="1033779"/>
                </a:lnTo>
                <a:lnTo>
                  <a:pt x="2699638" y="1081182"/>
                </a:lnTo>
                <a:lnTo>
                  <a:pt x="2684082" y="1124699"/>
                </a:lnTo>
                <a:lnTo>
                  <a:pt x="2659673" y="1163088"/>
                </a:lnTo>
                <a:lnTo>
                  <a:pt x="2627652" y="1195109"/>
                </a:lnTo>
                <a:lnTo>
                  <a:pt x="2589263" y="1219518"/>
                </a:lnTo>
                <a:lnTo>
                  <a:pt x="2545746" y="1235074"/>
                </a:lnTo>
                <a:lnTo>
                  <a:pt x="2498343" y="1240535"/>
                </a:lnTo>
                <a:lnTo>
                  <a:pt x="206756" y="1240535"/>
                </a:lnTo>
                <a:lnTo>
                  <a:pt x="159353" y="1235074"/>
                </a:lnTo>
                <a:lnTo>
                  <a:pt x="115836" y="1219518"/>
                </a:lnTo>
                <a:lnTo>
                  <a:pt x="77447" y="1195109"/>
                </a:lnTo>
                <a:lnTo>
                  <a:pt x="45426" y="1163088"/>
                </a:lnTo>
                <a:lnTo>
                  <a:pt x="21017" y="1124699"/>
                </a:lnTo>
                <a:lnTo>
                  <a:pt x="5461" y="1081182"/>
                </a:lnTo>
                <a:lnTo>
                  <a:pt x="0" y="1033779"/>
                </a:lnTo>
                <a:lnTo>
                  <a:pt x="0" y="206756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21558" y="3565397"/>
            <a:ext cx="0" cy="1080135"/>
          </a:xfrm>
          <a:custGeom>
            <a:avLst/>
            <a:gdLst/>
            <a:ahLst/>
            <a:cxnLst/>
            <a:rect l="l" t="t" r="r" b="b"/>
            <a:pathLst>
              <a:path w="0" h="1080135">
                <a:moveTo>
                  <a:pt x="0" y="0"/>
                </a:moveTo>
                <a:lnTo>
                  <a:pt x="0" y="108000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96334" y="3565397"/>
            <a:ext cx="0" cy="1080135"/>
          </a:xfrm>
          <a:custGeom>
            <a:avLst/>
            <a:gdLst/>
            <a:ahLst/>
            <a:cxnLst/>
            <a:rect l="l" t="t" r="r" b="b"/>
            <a:pathLst>
              <a:path w="0" h="1080135">
                <a:moveTo>
                  <a:pt x="0" y="0"/>
                </a:moveTo>
                <a:lnTo>
                  <a:pt x="0" y="108000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1326" y="31036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61326" y="31036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13726" y="32560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13726" y="32560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66126" y="34084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66126" y="34084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FL</a:t>
            </a:r>
            <a:r>
              <a:rPr dirty="0" sz="5000" spc="-105"/>
              <a:t>A</a:t>
            </a:r>
            <a:r>
              <a:rPr dirty="0" sz="5000" spc="90"/>
              <a:t>T</a:t>
            </a:r>
            <a:r>
              <a:rPr dirty="0" sz="5000" spc="95"/>
              <a:t>M</a:t>
            </a:r>
            <a:r>
              <a:rPr dirty="0" sz="5000" spc="90"/>
              <a:t>A</a:t>
            </a:r>
            <a:r>
              <a:rPr dirty="0" sz="5000"/>
              <a:t>P</a:t>
            </a:r>
            <a:endParaRPr sz="5000"/>
          </a:p>
        </p:txBody>
      </p:sp>
      <p:sp>
        <p:nvSpPr>
          <p:cNvPr id="9" name="object 9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28444" y="3147060"/>
            <a:ext cx="2705100" cy="1240790"/>
          </a:xfrm>
          <a:custGeom>
            <a:avLst/>
            <a:gdLst/>
            <a:ahLst/>
            <a:cxnLst/>
            <a:rect l="l" t="t" r="r" b="b"/>
            <a:pathLst>
              <a:path w="2705100" h="1240789">
                <a:moveTo>
                  <a:pt x="0" y="206755"/>
                </a:moveTo>
                <a:lnTo>
                  <a:pt x="5461" y="159353"/>
                </a:lnTo>
                <a:lnTo>
                  <a:pt x="21017" y="115836"/>
                </a:lnTo>
                <a:lnTo>
                  <a:pt x="45426" y="77447"/>
                </a:lnTo>
                <a:lnTo>
                  <a:pt x="77447" y="45426"/>
                </a:lnTo>
                <a:lnTo>
                  <a:pt x="115836" y="21017"/>
                </a:lnTo>
                <a:lnTo>
                  <a:pt x="159353" y="5461"/>
                </a:lnTo>
                <a:lnTo>
                  <a:pt x="206756" y="0"/>
                </a:lnTo>
                <a:lnTo>
                  <a:pt x="2498344" y="0"/>
                </a:lnTo>
                <a:lnTo>
                  <a:pt x="2545746" y="5461"/>
                </a:lnTo>
                <a:lnTo>
                  <a:pt x="2589263" y="21017"/>
                </a:lnTo>
                <a:lnTo>
                  <a:pt x="2627652" y="45426"/>
                </a:lnTo>
                <a:lnTo>
                  <a:pt x="2659673" y="77447"/>
                </a:lnTo>
                <a:lnTo>
                  <a:pt x="2684082" y="115836"/>
                </a:lnTo>
                <a:lnTo>
                  <a:pt x="2699638" y="159353"/>
                </a:lnTo>
                <a:lnTo>
                  <a:pt x="2705100" y="206755"/>
                </a:lnTo>
                <a:lnTo>
                  <a:pt x="2705100" y="1033779"/>
                </a:lnTo>
                <a:lnTo>
                  <a:pt x="2699638" y="1081182"/>
                </a:lnTo>
                <a:lnTo>
                  <a:pt x="2684082" y="1124699"/>
                </a:lnTo>
                <a:lnTo>
                  <a:pt x="2659673" y="1163088"/>
                </a:lnTo>
                <a:lnTo>
                  <a:pt x="2627652" y="1195109"/>
                </a:lnTo>
                <a:lnTo>
                  <a:pt x="2589263" y="1219518"/>
                </a:lnTo>
                <a:lnTo>
                  <a:pt x="2545746" y="1235074"/>
                </a:lnTo>
                <a:lnTo>
                  <a:pt x="2498344" y="1240535"/>
                </a:lnTo>
                <a:lnTo>
                  <a:pt x="206756" y="1240535"/>
                </a:lnTo>
                <a:lnTo>
                  <a:pt x="159353" y="1235074"/>
                </a:lnTo>
                <a:lnTo>
                  <a:pt x="115836" y="1219518"/>
                </a:lnTo>
                <a:lnTo>
                  <a:pt x="77447" y="1195109"/>
                </a:lnTo>
                <a:lnTo>
                  <a:pt x="45426" y="1163088"/>
                </a:lnTo>
                <a:lnTo>
                  <a:pt x="21017" y="1124699"/>
                </a:lnTo>
                <a:lnTo>
                  <a:pt x="5461" y="1081182"/>
                </a:lnTo>
                <a:lnTo>
                  <a:pt x="0" y="1033779"/>
                </a:lnTo>
                <a:lnTo>
                  <a:pt x="0" y="206755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81705" y="3231642"/>
            <a:ext cx="0" cy="334010"/>
          </a:xfrm>
          <a:custGeom>
            <a:avLst/>
            <a:gdLst/>
            <a:ahLst/>
            <a:cxnLst/>
            <a:rect l="l" t="t" r="r" b="b"/>
            <a:pathLst>
              <a:path w="0" h="334010">
                <a:moveTo>
                  <a:pt x="0" y="0"/>
                </a:moveTo>
                <a:lnTo>
                  <a:pt x="0" y="333756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56482" y="3231642"/>
            <a:ext cx="0" cy="334010"/>
          </a:xfrm>
          <a:custGeom>
            <a:avLst/>
            <a:gdLst/>
            <a:ahLst/>
            <a:cxnLst/>
            <a:rect l="l" t="t" r="r" b="b"/>
            <a:pathLst>
              <a:path w="0" h="334010">
                <a:moveTo>
                  <a:pt x="0" y="0"/>
                </a:moveTo>
                <a:lnTo>
                  <a:pt x="0" y="333756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2790" y="26418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82790" y="26418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35190" y="27942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35190" y="27942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87590" y="29466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87590" y="29466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61326" y="31036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61326" y="31036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13726" y="32560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13726" y="32560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66126" y="34084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66126" y="34084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FL</a:t>
            </a:r>
            <a:r>
              <a:rPr dirty="0" sz="5000" spc="-105"/>
              <a:t>A</a:t>
            </a:r>
            <a:r>
              <a:rPr dirty="0" sz="5000" spc="90"/>
              <a:t>T</a:t>
            </a:r>
            <a:r>
              <a:rPr dirty="0" sz="5000" spc="95"/>
              <a:t>M</a:t>
            </a:r>
            <a:r>
              <a:rPr dirty="0" sz="5000" spc="90"/>
              <a:t>A</a:t>
            </a:r>
            <a:r>
              <a:rPr dirty="0" sz="5000"/>
              <a:t>P</a:t>
            </a:r>
            <a:endParaRPr sz="5000"/>
          </a:p>
        </p:txBody>
      </p:sp>
      <p:sp>
        <p:nvSpPr>
          <p:cNvPr id="15" name="object 15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45842" y="2868929"/>
            <a:ext cx="0" cy="363220"/>
          </a:xfrm>
          <a:custGeom>
            <a:avLst/>
            <a:gdLst/>
            <a:ahLst/>
            <a:cxnLst/>
            <a:rect l="l" t="t" r="r" b="b"/>
            <a:pathLst>
              <a:path w="0" h="363219">
                <a:moveTo>
                  <a:pt x="0" y="0"/>
                </a:moveTo>
                <a:lnTo>
                  <a:pt x="0" y="36271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20617" y="2868929"/>
            <a:ext cx="0" cy="363220"/>
          </a:xfrm>
          <a:custGeom>
            <a:avLst/>
            <a:gdLst/>
            <a:ahLst/>
            <a:cxnLst/>
            <a:rect l="l" t="t" r="r" b="b"/>
            <a:pathLst>
              <a:path w="0" h="363219">
                <a:moveTo>
                  <a:pt x="0" y="0"/>
                </a:moveTo>
                <a:lnTo>
                  <a:pt x="0" y="362712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41348" y="2787395"/>
            <a:ext cx="2705100" cy="1240790"/>
          </a:xfrm>
          <a:custGeom>
            <a:avLst/>
            <a:gdLst/>
            <a:ahLst/>
            <a:cxnLst/>
            <a:rect l="l" t="t" r="r" b="b"/>
            <a:pathLst>
              <a:path w="2705100" h="1240789">
                <a:moveTo>
                  <a:pt x="0" y="206755"/>
                </a:moveTo>
                <a:lnTo>
                  <a:pt x="5461" y="159353"/>
                </a:lnTo>
                <a:lnTo>
                  <a:pt x="21017" y="115836"/>
                </a:lnTo>
                <a:lnTo>
                  <a:pt x="45426" y="77447"/>
                </a:lnTo>
                <a:lnTo>
                  <a:pt x="77447" y="45426"/>
                </a:lnTo>
                <a:lnTo>
                  <a:pt x="115836" y="21017"/>
                </a:lnTo>
                <a:lnTo>
                  <a:pt x="159353" y="5461"/>
                </a:lnTo>
                <a:lnTo>
                  <a:pt x="206756" y="0"/>
                </a:lnTo>
                <a:lnTo>
                  <a:pt x="2498343" y="0"/>
                </a:lnTo>
                <a:lnTo>
                  <a:pt x="2545746" y="5461"/>
                </a:lnTo>
                <a:lnTo>
                  <a:pt x="2589263" y="21017"/>
                </a:lnTo>
                <a:lnTo>
                  <a:pt x="2627652" y="45426"/>
                </a:lnTo>
                <a:lnTo>
                  <a:pt x="2659673" y="77447"/>
                </a:lnTo>
                <a:lnTo>
                  <a:pt x="2684082" y="115836"/>
                </a:lnTo>
                <a:lnTo>
                  <a:pt x="2699638" y="159353"/>
                </a:lnTo>
                <a:lnTo>
                  <a:pt x="2705100" y="206755"/>
                </a:lnTo>
                <a:lnTo>
                  <a:pt x="2705100" y="1033779"/>
                </a:lnTo>
                <a:lnTo>
                  <a:pt x="2699638" y="1081182"/>
                </a:lnTo>
                <a:lnTo>
                  <a:pt x="2684082" y="1124699"/>
                </a:lnTo>
                <a:lnTo>
                  <a:pt x="2659673" y="1163088"/>
                </a:lnTo>
                <a:lnTo>
                  <a:pt x="2627652" y="1195109"/>
                </a:lnTo>
                <a:lnTo>
                  <a:pt x="2589263" y="1219518"/>
                </a:lnTo>
                <a:lnTo>
                  <a:pt x="2545746" y="1235074"/>
                </a:lnTo>
                <a:lnTo>
                  <a:pt x="2498343" y="1240535"/>
                </a:lnTo>
                <a:lnTo>
                  <a:pt x="206756" y="1240535"/>
                </a:lnTo>
                <a:lnTo>
                  <a:pt x="159353" y="1235074"/>
                </a:lnTo>
                <a:lnTo>
                  <a:pt x="115836" y="1219518"/>
                </a:lnTo>
                <a:lnTo>
                  <a:pt x="77447" y="1195109"/>
                </a:lnTo>
                <a:lnTo>
                  <a:pt x="45426" y="1163088"/>
                </a:lnTo>
                <a:lnTo>
                  <a:pt x="21017" y="1124699"/>
                </a:lnTo>
                <a:lnTo>
                  <a:pt x="5461" y="1081182"/>
                </a:lnTo>
                <a:lnTo>
                  <a:pt x="0" y="1033779"/>
                </a:lnTo>
                <a:lnTo>
                  <a:pt x="0" y="206755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9234" rIns="0" bIns="0" rtlCol="0" vert="horz">
            <a:spAutoFit/>
          </a:bodyPr>
          <a:lstStyle/>
          <a:p>
            <a:pPr marL="883919">
              <a:lnSpc>
                <a:spcPct val="100000"/>
              </a:lnSpc>
            </a:pPr>
            <a:r>
              <a:rPr dirty="0" sz="1800" spc="-5">
                <a:solidFill>
                  <a:srgbClr val="000000"/>
                </a:solidFill>
                <a:latin typeface="Century Gothic"/>
                <a:cs typeface="Century Gothic"/>
              </a:rPr>
              <a:t>making </a:t>
            </a:r>
            <a:r>
              <a:rPr dirty="0" sz="1800">
                <a:solidFill>
                  <a:srgbClr val="000000"/>
                </a:solidFill>
                <a:latin typeface="Century Gothic"/>
                <a:cs typeface="Century Gothic"/>
              </a:rPr>
              <a:t>big </a:t>
            </a:r>
            <a:r>
              <a:rPr dirty="0" sz="1800" spc="-10">
                <a:solidFill>
                  <a:srgbClr val="000000"/>
                </a:solidFill>
                <a:latin typeface="Century Gothic"/>
                <a:cs typeface="Century Gothic"/>
              </a:rPr>
              <a:t>data</a:t>
            </a:r>
            <a:r>
              <a:rPr dirty="0" sz="1800" spc="-55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dirty="0" sz="1800">
                <a:solidFill>
                  <a:srgbClr val="000000"/>
                </a:solidFill>
                <a:latin typeface="Century Gothic"/>
                <a:cs typeface="Century Gothic"/>
              </a:rPr>
              <a:t>simple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42404" y="838200"/>
            <a:ext cx="4209288" cy="4239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95743" y="886967"/>
            <a:ext cx="4014215" cy="4043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75372" y="5168772"/>
            <a:ext cx="3910965" cy="746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DB1F24"/>
                </a:solidFill>
                <a:latin typeface="Tw Cen MT"/>
                <a:cs typeface="Tw Cen MT"/>
              </a:rPr>
              <a:t>Databricks</a:t>
            </a:r>
            <a:r>
              <a:rPr dirty="0" sz="1200" spc="-40">
                <a:solidFill>
                  <a:srgbClr val="DB1F24"/>
                </a:solidFill>
                <a:latin typeface="Tw Cen MT"/>
                <a:cs typeface="Tw Cen MT"/>
              </a:rPr>
              <a:t> </a:t>
            </a:r>
            <a:r>
              <a:rPr dirty="0" sz="1200" spc="-5">
                <a:solidFill>
                  <a:srgbClr val="DB1F24"/>
                </a:solidFill>
                <a:latin typeface="Tw Cen MT"/>
                <a:cs typeface="Tw Cen MT"/>
              </a:rPr>
              <a:t>Cloud:</a:t>
            </a:r>
            <a:endParaRPr sz="1200">
              <a:latin typeface="Tw Cen MT"/>
              <a:cs typeface="Tw Cen MT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40">
                <a:latin typeface="Tw Cen MT"/>
                <a:cs typeface="Tw Cen MT"/>
              </a:rPr>
              <a:t>“A </a:t>
            </a:r>
            <a:r>
              <a:rPr dirty="0" sz="1200" spc="-5">
                <a:latin typeface="Tw Cen MT"/>
                <a:cs typeface="Tw Cen MT"/>
              </a:rPr>
              <a:t>unified platform </a:t>
            </a:r>
            <a:r>
              <a:rPr dirty="0" sz="1200" spc="-10">
                <a:latin typeface="Tw Cen MT"/>
                <a:cs typeface="Tw Cen MT"/>
              </a:rPr>
              <a:t>for </a:t>
            </a:r>
            <a:r>
              <a:rPr dirty="0" sz="1200">
                <a:latin typeface="Tw Cen MT"/>
                <a:cs typeface="Tw Cen MT"/>
              </a:rPr>
              <a:t>building Big </a:t>
            </a:r>
            <a:r>
              <a:rPr dirty="0" sz="1200" spc="-5">
                <a:latin typeface="Tw Cen MT"/>
                <a:cs typeface="Tw Cen MT"/>
              </a:rPr>
              <a:t>Data pipelines </a:t>
            </a:r>
            <a:r>
              <a:rPr dirty="0" sz="1200">
                <a:latin typeface="Tw Cen MT"/>
                <a:cs typeface="Tw Cen MT"/>
              </a:rPr>
              <a:t>– </a:t>
            </a:r>
            <a:r>
              <a:rPr dirty="0" sz="1200" spc="-10">
                <a:latin typeface="Tw Cen MT"/>
                <a:cs typeface="Tw Cen MT"/>
              </a:rPr>
              <a:t>from </a:t>
            </a:r>
            <a:r>
              <a:rPr dirty="0" sz="1200">
                <a:latin typeface="Tw Cen MT"/>
                <a:cs typeface="Tw Cen MT"/>
              </a:rPr>
              <a:t>ETL to  </a:t>
            </a:r>
            <a:r>
              <a:rPr dirty="0" sz="1200" spc="-5">
                <a:latin typeface="Tw Cen MT"/>
                <a:cs typeface="Tw Cen MT"/>
              </a:rPr>
              <a:t>Exploration </a:t>
            </a:r>
            <a:r>
              <a:rPr dirty="0" sz="1200">
                <a:latin typeface="Tw Cen MT"/>
                <a:cs typeface="Tw Cen MT"/>
              </a:rPr>
              <a:t>and </a:t>
            </a:r>
            <a:r>
              <a:rPr dirty="0" sz="1200" spc="-5">
                <a:latin typeface="Tw Cen MT"/>
                <a:cs typeface="Tw Cen MT"/>
              </a:rPr>
              <a:t>Dashboards, </a:t>
            </a:r>
            <a:r>
              <a:rPr dirty="0" sz="1200">
                <a:latin typeface="Tw Cen MT"/>
                <a:cs typeface="Tw Cen MT"/>
              </a:rPr>
              <a:t>to </a:t>
            </a:r>
            <a:r>
              <a:rPr dirty="0" sz="1200" spc="-5">
                <a:latin typeface="Tw Cen MT"/>
                <a:cs typeface="Tw Cen MT"/>
              </a:rPr>
              <a:t>Advanced Analytics </a:t>
            </a:r>
            <a:r>
              <a:rPr dirty="0" sz="1200">
                <a:latin typeface="Tw Cen MT"/>
                <a:cs typeface="Tw Cen MT"/>
              </a:rPr>
              <a:t>and </a:t>
            </a:r>
            <a:r>
              <a:rPr dirty="0" sz="1200" spc="-5">
                <a:latin typeface="Tw Cen MT"/>
                <a:cs typeface="Tw Cen MT"/>
              </a:rPr>
              <a:t>Data  </a:t>
            </a:r>
            <a:r>
              <a:rPr dirty="0" sz="1200" spc="-20">
                <a:latin typeface="Tw Cen MT"/>
                <a:cs typeface="Tw Cen MT"/>
              </a:rPr>
              <a:t>Products.”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085" y="3822192"/>
            <a:ext cx="1208405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30">
                <a:latin typeface="Tw Cen MT"/>
                <a:cs typeface="Tw Cen MT"/>
              </a:rPr>
              <a:t>We’re</a:t>
            </a:r>
            <a:r>
              <a:rPr dirty="0" sz="1800" spc="-9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hiring!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529" y="1764538"/>
            <a:ext cx="4060825" cy="2753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9875" indent="-257175">
              <a:lnSpc>
                <a:spcPct val="100000"/>
              </a:lnSpc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dirty="0" sz="1800" spc="-5">
                <a:latin typeface="Tw Cen MT"/>
                <a:cs typeface="Tw Cen MT"/>
              </a:rPr>
              <a:t>Founded in late</a:t>
            </a:r>
            <a:r>
              <a:rPr dirty="0" sz="1800" spc="-6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2013</a:t>
            </a:r>
            <a:endParaRPr sz="1800">
              <a:latin typeface="Tw Cen MT"/>
              <a:cs typeface="Tw Cen MT"/>
            </a:endParaRPr>
          </a:p>
          <a:p>
            <a:pPr marL="269875" indent="-25717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>
                <a:latin typeface="Tw Cen MT"/>
                <a:cs typeface="Tw Cen MT"/>
              </a:rPr>
              <a:t>the creators of </a:t>
            </a:r>
            <a:r>
              <a:rPr dirty="0" sz="1800" spc="10">
                <a:latin typeface="Tw Cen MT"/>
                <a:cs typeface="Tw Cen MT"/>
              </a:rPr>
              <a:t>Apache</a:t>
            </a:r>
            <a:r>
              <a:rPr dirty="0" sz="1800" spc="-15">
                <a:latin typeface="Tw Cen MT"/>
                <a:cs typeface="Tw Cen MT"/>
              </a:rPr>
              <a:t> </a:t>
            </a:r>
            <a:r>
              <a:rPr dirty="0" sz="1800" spc="5">
                <a:latin typeface="Tw Cen MT"/>
                <a:cs typeface="Tw Cen MT"/>
              </a:rPr>
              <a:t>Spark</a:t>
            </a:r>
            <a:endParaRPr sz="1800">
              <a:latin typeface="Tw Cen MT"/>
              <a:cs typeface="Tw Cen MT"/>
            </a:endParaRPr>
          </a:p>
          <a:p>
            <a:pPr marL="269875" indent="-25717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dirty="0" sz="1800">
                <a:latin typeface="Tw Cen MT"/>
                <a:cs typeface="Tw Cen MT"/>
              </a:rPr>
              <a:t>Original team </a:t>
            </a:r>
            <a:r>
              <a:rPr dirty="0" sz="1800" spc="-10">
                <a:latin typeface="Tw Cen MT"/>
                <a:cs typeface="Tw Cen MT"/>
              </a:rPr>
              <a:t>from </a:t>
            </a:r>
            <a:r>
              <a:rPr dirty="0" sz="1800">
                <a:latin typeface="Tw Cen MT"/>
                <a:cs typeface="Tw Cen MT"/>
              </a:rPr>
              <a:t>UC </a:t>
            </a:r>
            <a:r>
              <a:rPr dirty="0" sz="1800" spc="-10">
                <a:latin typeface="Tw Cen MT"/>
                <a:cs typeface="Tw Cen MT"/>
              </a:rPr>
              <a:t>Berkeley</a:t>
            </a:r>
            <a:r>
              <a:rPr dirty="0" sz="1800" spc="-8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AMPLab</a:t>
            </a:r>
            <a:endParaRPr sz="1800">
              <a:latin typeface="Tw Cen MT"/>
              <a:cs typeface="Tw Cen MT"/>
            </a:endParaRPr>
          </a:p>
          <a:p>
            <a:pPr marL="269875" indent="-25717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dirty="0" sz="1800" spc="-15">
                <a:latin typeface="Tw Cen MT"/>
                <a:cs typeface="Tw Cen MT"/>
              </a:rPr>
              <a:t>Raised </a:t>
            </a:r>
            <a:r>
              <a:rPr dirty="0" sz="1800">
                <a:latin typeface="Tw Cen MT"/>
                <a:cs typeface="Tw Cen MT"/>
              </a:rPr>
              <a:t>$47 </a:t>
            </a:r>
            <a:r>
              <a:rPr dirty="0" sz="1800" spc="-5">
                <a:latin typeface="Tw Cen MT"/>
                <a:cs typeface="Tw Cen MT"/>
              </a:rPr>
              <a:t>Million in </a:t>
            </a:r>
            <a:r>
              <a:rPr dirty="0" sz="1800">
                <a:latin typeface="Tw Cen MT"/>
                <a:cs typeface="Tw Cen MT"/>
              </a:rPr>
              <a:t>2</a:t>
            </a:r>
            <a:r>
              <a:rPr dirty="0" sz="1800" spc="-25">
                <a:latin typeface="Tw Cen MT"/>
                <a:cs typeface="Tw Cen MT"/>
              </a:rPr>
              <a:t> </a:t>
            </a:r>
            <a:r>
              <a:rPr dirty="0" sz="1800" spc="-10">
                <a:latin typeface="Tw Cen MT"/>
                <a:cs typeface="Tw Cen MT"/>
              </a:rPr>
              <a:t>rounds</a:t>
            </a:r>
            <a:endParaRPr sz="1800">
              <a:latin typeface="Tw Cen MT"/>
              <a:cs typeface="Tw Cen MT"/>
            </a:endParaRPr>
          </a:p>
          <a:p>
            <a:pPr marL="269875" indent="-257175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dirty="0" sz="1800">
                <a:latin typeface="Tw Cen MT"/>
                <a:cs typeface="Tw Cen MT"/>
              </a:rPr>
              <a:t>~55</a:t>
            </a:r>
            <a:r>
              <a:rPr dirty="0" sz="1800" spc="-105">
                <a:latin typeface="Tw Cen MT"/>
                <a:cs typeface="Tw Cen MT"/>
              </a:rPr>
              <a:t> </a:t>
            </a:r>
            <a:r>
              <a:rPr dirty="0" sz="1800" spc="-10">
                <a:latin typeface="Tw Cen MT"/>
                <a:cs typeface="Tw Cen MT"/>
              </a:rPr>
              <a:t>employees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085" y="4233671"/>
            <a:ext cx="3267075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latin typeface="Tw Cen MT"/>
                <a:cs typeface="Tw Cen MT"/>
              </a:rPr>
              <a:t>Level </a:t>
            </a:r>
            <a:r>
              <a:rPr dirty="0" sz="1800">
                <a:latin typeface="Tw Cen MT"/>
                <a:cs typeface="Tw Cen MT"/>
              </a:rPr>
              <a:t>2/3 </a:t>
            </a:r>
            <a:r>
              <a:rPr dirty="0" sz="1800" spc="5">
                <a:latin typeface="Tw Cen MT"/>
                <a:cs typeface="Tw Cen MT"/>
              </a:rPr>
              <a:t>support </a:t>
            </a:r>
            <a:r>
              <a:rPr dirty="0" sz="1800">
                <a:latin typeface="Tw Cen MT"/>
                <a:cs typeface="Tw Cen MT"/>
              </a:rPr>
              <a:t>partnerships</a:t>
            </a:r>
            <a:r>
              <a:rPr dirty="0" sz="1800" spc="-10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with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3729" y="4645405"/>
            <a:ext cx="1412875" cy="1108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9875" indent="-257175">
              <a:lnSpc>
                <a:spcPct val="100000"/>
              </a:lnSpc>
              <a:buFont typeface="Arial"/>
              <a:buChar char="•"/>
              <a:tabLst>
                <a:tab pos="269875" algn="l"/>
                <a:tab pos="270510" algn="l"/>
              </a:tabLst>
            </a:pPr>
            <a:r>
              <a:rPr dirty="0" sz="1800">
                <a:latin typeface="Tw Cen MT"/>
                <a:cs typeface="Tw Cen MT"/>
              </a:rPr>
              <a:t>Hortonworks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5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1285" y="4919726"/>
            <a:ext cx="896619" cy="8394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1800">
                <a:latin typeface="Tw Cen MT"/>
                <a:cs typeface="Tw Cen MT"/>
              </a:rPr>
              <a:t>MapR  D</a:t>
            </a:r>
            <a:r>
              <a:rPr dirty="0" sz="1800" spc="5">
                <a:latin typeface="Tw Cen MT"/>
                <a:cs typeface="Tw Cen MT"/>
              </a:rPr>
              <a:t>a</a:t>
            </a:r>
            <a:r>
              <a:rPr dirty="0" sz="1800">
                <a:latin typeface="Tw Cen MT"/>
                <a:cs typeface="Tw Cen MT"/>
              </a:rPr>
              <a:t>t</a:t>
            </a:r>
            <a:r>
              <a:rPr dirty="0" sz="1800" spc="5">
                <a:latin typeface="Tw Cen MT"/>
                <a:cs typeface="Tw Cen MT"/>
              </a:rPr>
              <a:t>a</a:t>
            </a:r>
            <a:r>
              <a:rPr dirty="0" sz="1800">
                <a:latin typeface="Tw Cen MT"/>
                <a:cs typeface="Tw Cen MT"/>
              </a:rPr>
              <a:t>St</a:t>
            </a:r>
            <a:r>
              <a:rPr dirty="0" sz="1800" spc="5">
                <a:latin typeface="Tw Cen MT"/>
                <a:cs typeface="Tw Cen MT"/>
              </a:rPr>
              <a:t>a</a:t>
            </a:r>
            <a:r>
              <a:rPr dirty="0" sz="1800">
                <a:latin typeface="Tw Cen MT"/>
                <a:cs typeface="Tw Cen MT"/>
              </a:rPr>
              <a:t>x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4595" y="3881501"/>
            <a:ext cx="1788795" cy="175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50" spc="-5">
                <a:latin typeface="Tw Cen MT"/>
                <a:cs typeface="Tw Cen MT"/>
              </a:rPr>
              <a:t>(</a:t>
            </a:r>
            <a:r>
              <a:rPr dirty="0" sz="1050" spc="-5">
                <a:solidFill>
                  <a:srgbClr val="1382AC"/>
                </a:solidFill>
                <a:latin typeface="Tw Cen MT"/>
                <a:cs typeface="Tw Cen MT"/>
              </a:rPr>
              <a:t>http://databricks.workable.com</a:t>
            </a:r>
            <a:r>
              <a:rPr dirty="0" sz="1050" spc="-5">
                <a:latin typeface="Tw Cen MT"/>
                <a:cs typeface="Tw Cen MT"/>
              </a:rPr>
              <a:t>)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7179" y="355091"/>
            <a:ext cx="4524756" cy="713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2790" y="26418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82790" y="26418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35190" y="27942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35190" y="27942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87590" y="29466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87590" y="29466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61326" y="31036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61326" y="31036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13726" y="32560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13726" y="32560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66126" y="34084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66126" y="34084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FL</a:t>
            </a:r>
            <a:r>
              <a:rPr dirty="0" sz="5000" spc="-105"/>
              <a:t>A</a:t>
            </a:r>
            <a:r>
              <a:rPr dirty="0" sz="5000" spc="90"/>
              <a:t>T</a:t>
            </a:r>
            <a:r>
              <a:rPr dirty="0" sz="5000" spc="95"/>
              <a:t>M</a:t>
            </a:r>
            <a:r>
              <a:rPr dirty="0" sz="5000" spc="90"/>
              <a:t>A</a:t>
            </a:r>
            <a:r>
              <a:rPr dirty="0" sz="5000"/>
              <a:t>P</a:t>
            </a:r>
            <a:endParaRPr sz="5000"/>
          </a:p>
        </p:txBody>
      </p:sp>
      <p:sp>
        <p:nvSpPr>
          <p:cNvPr id="15" name="object 15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77995" y="751078"/>
            <a:ext cx="3578860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After </a:t>
            </a:r>
            <a:r>
              <a:rPr dirty="0" sz="1800" spc="-10">
                <a:latin typeface="Consolas"/>
                <a:cs typeface="Consolas"/>
              </a:rPr>
              <a:t>flatmap()</a:t>
            </a:r>
            <a:r>
              <a:rPr dirty="0" sz="1800" spc="-570">
                <a:latin typeface="Consolas"/>
                <a:cs typeface="Consolas"/>
              </a:rPr>
              <a:t> </a:t>
            </a:r>
            <a:r>
              <a:rPr dirty="0" sz="1800">
                <a:latin typeface="Tw Cen MT"/>
                <a:cs typeface="Tw Cen MT"/>
              </a:rPr>
              <a:t>has been applied…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0357" y="5348223"/>
            <a:ext cx="71374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be</a:t>
            </a:r>
            <a:r>
              <a:rPr dirty="0" sz="2000" spc="-30">
                <a:latin typeface="Tw Cen MT"/>
                <a:cs typeface="Tw Cen MT"/>
              </a:rPr>
              <a:t>f</a:t>
            </a:r>
            <a:r>
              <a:rPr dirty="0" sz="2000">
                <a:latin typeface="Tw Cen MT"/>
                <a:cs typeface="Tw Cen MT"/>
              </a:rPr>
              <a:t>ore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04123" y="5348223"/>
            <a:ext cx="53213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after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2790" y="26418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82790" y="26418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35190" y="27942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35190" y="27942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87590" y="29466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87590" y="2946654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61326" y="31036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61326" y="31036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13726" y="32560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13726" y="32560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66126" y="34084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66126" y="3408426"/>
            <a:ext cx="833755" cy="1080770"/>
          </a:xfrm>
          <a:custGeom>
            <a:avLst/>
            <a:gdLst/>
            <a:ahLst/>
            <a:cxnLst/>
            <a:rect l="l" t="t" r="r" b="b"/>
            <a:pathLst>
              <a:path w="833754" h="1080770">
                <a:moveTo>
                  <a:pt x="0" y="1080516"/>
                </a:moveTo>
                <a:lnTo>
                  <a:pt x="833627" y="1080516"/>
                </a:lnTo>
                <a:lnTo>
                  <a:pt x="8336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FL</a:t>
            </a:r>
            <a:r>
              <a:rPr dirty="0" sz="5000" spc="-105"/>
              <a:t>A</a:t>
            </a:r>
            <a:r>
              <a:rPr dirty="0" sz="5000" spc="90"/>
              <a:t>T</a:t>
            </a:r>
            <a:r>
              <a:rPr dirty="0" sz="5000" spc="95"/>
              <a:t>M</a:t>
            </a:r>
            <a:r>
              <a:rPr dirty="0" sz="5000" spc="90"/>
              <a:t>A</a:t>
            </a:r>
            <a:r>
              <a:rPr dirty="0" sz="5000"/>
              <a:t>P</a:t>
            </a:r>
            <a:endParaRPr sz="5000"/>
          </a:p>
        </p:txBody>
      </p:sp>
      <p:sp>
        <p:nvSpPr>
          <p:cNvPr id="15" name="object 15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18526" y="35760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70926" y="37284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23326" y="3880865"/>
            <a:ext cx="833755" cy="1079500"/>
          </a:xfrm>
          <a:custGeom>
            <a:avLst/>
            <a:gdLst/>
            <a:ahLst/>
            <a:cxnLst/>
            <a:rect l="l" t="t" r="r" b="b"/>
            <a:pathLst>
              <a:path w="833754" h="1079500">
                <a:moveTo>
                  <a:pt x="0" y="1078992"/>
                </a:moveTo>
                <a:lnTo>
                  <a:pt x="833627" y="1078992"/>
                </a:lnTo>
                <a:lnTo>
                  <a:pt x="833627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63540" y="585216"/>
            <a:ext cx="1005839" cy="861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28132" y="740663"/>
            <a:ext cx="676656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20111" y="3489959"/>
            <a:ext cx="2705100" cy="1240790"/>
          </a:xfrm>
          <a:custGeom>
            <a:avLst/>
            <a:gdLst/>
            <a:ahLst/>
            <a:cxnLst/>
            <a:rect l="l" t="t" r="r" b="b"/>
            <a:pathLst>
              <a:path w="2705100" h="1240789">
                <a:moveTo>
                  <a:pt x="0" y="206756"/>
                </a:moveTo>
                <a:lnTo>
                  <a:pt x="5461" y="159353"/>
                </a:lnTo>
                <a:lnTo>
                  <a:pt x="21017" y="115836"/>
                </a:lnTo>
                <a:lnTo>
                  <a:pt x="45426" y="77447"/>
                </a:lnTo>
                <a:lnTo>
                  <a:pt x="77447" y="45426"/>
                </a:lnTo>
                <a:lnTo>
                  <a:pt x="115836" y="21017"/>
                </a:lnTo>
                <a:lnTo>
                  <a:pt x="159353" y="5461"/>
                </a:lnTo>
                <a:lnTo>
                  <a:pt x="206756" y="0"/>
                </a:lnTo>
                <a:lnTo>
                  <a:pt x="2498343" y="0"/>
                </a:lnTo>
                <a:lnTo>
                  <a:pt x="2545746" y="5461"/>
                </a:lnTo>
                <a:lnTo>
                  <a:pt x="2589263" y="21017"/>
                </a:lnTo>
                <a:lnTo>
                  <a:pt x="2627652" y="45426"/>
                </a:lnTo>
                <a:lnTo>
                  <a:pt x="2659673" y="77447"/>
                </a:lnTo>
                <a:lnTo>
                  <a:pt x="2684082" y="115836"/>
                </a:lnTo>
                <a:lnTo>
                  <a:pt x="2699638" y="159353"/>
                </a:lnTo>
                <a:lnTo>
                  <a:pt x="2705100" y="206756"/>
                </a:lnTo>
                <a:lnTo>
                  <a:pt x="2705100" y="1033779"/>
                </a:lnTo>
                <a:lnTo>
                  <a:pt x="2699638" y="1081182"/>
                </a:lnTo>
                <a:lnTo>
                  <a:pt x="2684082" y="1124699"/>
                </a:lnTo>
                <a:lnTo>
                  <a:pt x="2659673" y="1163088"/>
                </a:lnTo>
                <a:lnTo>
                  <a:pt x="2627652" y="1195109"/>
                </a:lnTo>
                <a:lnTo>
                  <a:pt x="2589263" y="1219518"/>
                </a:lnTo>
                <a:lnTo>
                  <a:pt x="2545746" y="1235074"/>
                </a:lnTo>
                <a:lnTo>
                  <a:pt x="2498343" y="1240535"/>
                </a:lnTo>
                <a:lnTo>
                  <a:pt x="206756" y="1240535"/>
                </a:lnTo>
                <a:lnTo>
                  <a:pt x="159353" y="1235074"/>
                </a:lnTo>
                <a:lnTo>
                  <a:pt x="115836" y="1219518"/>
                </a:lnTo>
                <a:lnTo>
                  <a:pt x="77447" y="1195109"/>
                </a:lnTo>
                <a:lnTo>
                  <a:pt x="45426" y="1163088"/>
                </a:lnTo>
                <a:lnTo>
                  <a:pt x="21017" y="1124699"/>
                </a:lnTo>
                <a:lnTo>
                  <a:pt x="5461" y="1081182"/>
                </a:lnTo>
                <a:lnTo>
                  <a:pt x="0" y="1033779"/>
                </a:lnTo>
                <a:lnTo>
                  <a:pt x="0" y="206756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21558" y="3565397"/>
            <a:ext cx="0" cy="1080135"/>
          </a:xfrm>
          <a:custGeom>
            <a:avLst/>
            <a:gdLst/>
            <a:ahLst/>
            <a:cxnLst/>
            <a:rect l="l" t="t" r="r" b="b"/>
            <a:pathLst>
              <a:path w="0" h="1080135">
                <a:moveTo>
                  <a:pt x="0" y="0"/>
                </a:moveTo>
                <a:lnTo>
                  <a:pt x="0" y="108000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196334" y="3565397"/>
            <a:ext cx="0" cy="1080135"/>
          </a:xfrm>
          <a:custGeom>
            <a:avLst/>
            <a:gdLst/>
            <a:ahLst/>
            <a:cxnLst/>
            <a:rect l="l" t="t" r="r" b="b"/>
            <a:pathLst>
              <a:path w="0" h="1080135">
                <a:moveTo>
                  <a:pt x="0" y="0"/>
                </a:moveTo>
                <a:lnTo>
                  <a:pt x="0" y="108000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252829" y="5738469"/>
            <a:ext cx="9406255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D4348"/>
                </a:solidFill>
                <a:latin typeface="Tw Cen MT"/>
                <a:cs typeface="Tw Cen MT"/>
              </a:rPr>
              <a:t>Return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a </a:t>
            </a:r>
            <a:r>
              <a:rPr dirty="0" sz="1800" spc="-15">
                <a:solidFill>
                  <a:srgbClr val="3D4348"/>
                </a:solidFill>
                <a:latin typeface="Tw Cen MT"/>
                <a:cs typeface="Tw Cen MT"/>
              </a:rPr>
              <a:t>new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RDD </a:t>
            </a:r>
            <a:r>
              <a:rPr dirty="0" sz="1800" spc="-45">
                <a:solidFill>
                  <a:srgbClr val="3D4348"/>
                </a:solidFill>
                <a:latin typeface="Tw Cen MT"/>
                <a:cs typeface="Tw Cen MT"/>
              </a:rPr>
              <a:t>by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first </a:t>
            </a:r>
            <a:r>
              <a:rPr dirty="0" sz="1800" spc="-5">
                <a:solidFill>
                  <a:srgbClr val="3D4348"/>
                </a:solidFill>
                <a:latin typeface="Tw Cen MT"/>
                <a:cs typeface="Tw Cen MT"/>
              </a:rPr>
              <a:t>applying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a function to all elements of this </a:t>
            </a:r>
            <a:r>
              <a:rPr dirty="0" sz="1800" spc="-30">
                <a:solidFill>
                  <a:srgbClr val="3D4348"/>
                </a:solidFill>
                <a:latin typeface="Tw Cen MT"/>
                <a:cs typeface="Tw Cen MT"/>
              </a:rPr>
              <a:t>RDD,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and then flattening the</a:t>
            </a:r>
            <a:r>
              <a:rPr dirty="0" sz="1800" spc="85">
                <a:solidFill>
                  <a:srgbClr val="3D4348"/>
                </a:solidFill>
                <a:latin typeface="Tw Cen MT"/>
                <a:cs typeface="Tw Cen MT"/>
              </a:rPr>
              <a:t>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results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1774189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FL</a:t>
            </a:r>
            <a:r>
              <a:rPr dirty="0" sz="5000" spc="-105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T</a:t>
            </a: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7175" y="5548884"/>
            <a:ext cx="384047" cy="566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7260" y="3948684"/>
            <a:ext cx="563879" cy="565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73757" y="5026914"/>
            <a:ext cx="4880610" cy="0"/>
          </a:xfrm>
          <a:custGeom>
            <a:avLst/>
            <a:gdLst/>
            <a:ahLst/>
            <a:cxnLst/>
            <a:rect l="l" t="t" r="r" b="b"/>
            <a:pathLst>
              <a:path w="4880609" h="0">
                <a:moveTo>
                  <a:pt x="0" y="0"/>
                </a:moveTo>
                <a:lnTo>
                  <a:pt x="488035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729219" y="4676394"/>
            <a:ext cx="9105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[1, </a:t>
            </a:r>
            <a:r>
              <a:rPr dirty="0" sz="1400" spc="-5">
                <a:latin typeface="Consolas"/>
                <a:cs typeface="Consolas"/>
              </a:rPr>
              <a:t>2,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94647" y="3933444"/>
            <a:ext cx="542544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377176" y="4639817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12430" y="422909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2" y="765048"/>
                </a:lnTo>
                <a:lnTo>
                  <a:pt x="591312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12430" y="422909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2" y="765048"/>
                </a:lnTo>
                <a:lnTo>
                  <a:pt x="591312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64830" y="575309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2" y="765048"/>
                </a:lnTo>
                <a:lnTo>
                  <a:pt x="591312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64830" y="575309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2" y="765048"/>
                </a:lnTo>
                <a:lnTo>
                  <a:pt x="591312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17230" y="727709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2" y="765048"/>
                </a:lnTo>
                <a:lnTo>
                  <a:pt x="591312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17230" y="727709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2" y="765048"/>
                </a:lnTo>
                <a:lnTo>
                  <a:pt x="591312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80297" y="861822"/>
            <a:ext cx="591820" cy="767080"/>
          </a:xfrm>
          <a:custGeom>
            <a:avLst/>
            <a:gdLst/>
            <a:ahLst/>
            <a:cxnLst/>
            <a:rect l="l" t="t" r="r" b="b"/>
            <a:pathLst>
              <a:path w="591820" h="767080">
                <a:moveTo>
                  <a:pt x="0" y="766572"/>
                </a:moveTo>
                <a:lnTo>
                  <a:pt x="591311" y="766572"/>
                </a:lnTo>
                <a:lnTo>
                  <a:pt x="591311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480297" y="861822"/>
            <a:ext cx="591820" cy="767080"/>
          </a:xfrm>
          <a:custGeom>
            <a:avLst/>
            <a:gdLst/>
            <a:ahLst/>
            <a:cxnLst/>
            <a:rect l="l" t="t" r="r" b="b"/>
            <a:pathLst>
              <a:path w="591820" h="767080">
                <a:moveTo>
                  <a:pt x="0" y="766572"/>
                </a:moveTo>
                <a:lnTo>
                  <a:pt x="591311" y="766572"/>
                </a:lnTo>
                <a:lnTo>
                  <a:pt x="591311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632697" y="1014222"/>
            <a:ext cx="591820" cy="767080"/>
          </a:xfrm>
          <a:custGeom>
            <a:avLst/>
            <a:gdLst/>
            <a:ahLst/>
            <a:cxnLst/>
            <a:rect l="l" t="t" r="r" b="b"/>
            <a:pathLst>
              <a:path w="591820" h="767080">
                <a:moveTo>
                  <a:pt x="0" y="766572"/>
                </a:moveTo>
                <a:lnTo>
                  <a:pt x="591311" y="766572"/>
                </a:lnTo>
                <a:lnTo>
                  <a:pt x="591311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32697" y="1014222"/>
            <a:ext cx="591820" cy="767080"/>
          </a:xfrm>
          <a:custGeom>
            <a:avLst/>
            <a:gdLst/>
            <a:ahLst/>
            <a:cxnLst/>
            <a:rect l="l" t="t" r="r" b="b"/>
            <a:pathLst>
              <a:path w="591820" h="767080">
                <a:moveTo>
                  <a:pt x="0" y="766572"/>
                </a:moveTo>
                <a:lnTo>
                  <a:pt x="591311" y="766572"/>
                </a:lnTo>
                <a:lnTo>
                  <a:pt x="591311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85097" y="1166622"/>
            <a:ext cx="591820" cy="767080"/>
          </a:xfrm>
          <a:custGeom>
            <a:avLst/>
            <a:gdLst/>
            <a:ahLst/>
            <a:cxnLst/>
            <a:rect l="l" t="t" r="r" b="b"/>
            <a:pathLst>
              <a:path w="591820" h="767080">
                <a:moveTo>
                  <a:pt x="0" y="766572"/>
                </a:moveTo>
                <a:lnTo>
                  <a:pt x="591311" y="766572"/>
                </a:lnTo>
                <a:lnTo>
                  <a:pt x="591311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85097" y="1166622"/>
            <a:ext cx="591820" cy="767080"/>
          </a:xfrm>
          <a:custGeom>
            <a:avLst/>
            <a:gdLst/>
            <a:ahLst/>
            <a:cxnLst/>
            <a:rect l="l" t="t" r="r" b="b"/>
            <a:pathLst>
              <a:path w="591820" h="767080">
                <a:moveTo>
                  <a:pt x="0" y="766572"/>
                </a:moveTo>
                <a:lnTo>
                  <a:pt x="591311" y="766572"/>
                </a:lnTo>
                <a:lnTo>
                  <a:pt x="591311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29050" y="717041"/>
            <a:ext cx="2013585" cy="862965"/>
          </a:xfrm>
          <a:custGeom>
            <a:avLst/>
            <a:gdLst/>
            <a:ahLst/>
            <a:cxnLst/>
            <a:rect l="l" t="t" r="r" b="b"/>
            <a:pathLst>
              <a:path w="2013585" h="862965">
                <a:moveTo>
                  <a:pt x="0" y="862584"/>
                </a:moveTo>
                <a:lnTo>
                  <a:pt x="2013203" y="862584"/>
                </a:lnTo>
                <a:lnTo>
                  <a:pt x="2013203" y="0"/>
                </a:lnTo>
                <a:lnTo>
                  <a:pt x="0" y="0"/>
                </a:lnTo>
                <a:lnTo>
                  <a:pt x="0" y="862584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29050" y="717041"/>
            <a:ext cx="2013585" cy="862965"/>
          </a:xfrm>
          <a:custGeom>
            <a:avLst/>
            <a:gdLst/>
            <a:ahLst/>
            <a:cxnLst/>
            <a:rect l="l" t="t" r="r" b="b"/>
            <a:pathLst>
              <a:path w="2013585" h="862965">
                <a:moveTo>
                  <a:pt x="0" y="862584"/>
                </a:moveTo>
                <a:lnTo>
                  <a:pt x="2013203" y="862584"/>
                </a:lnTo>
                <a:lnTo>
                  <a:pt x="2013203" y="0"/>
                </a:lnTo>
                <a:lnTo>
                  <a:pt x="0" y="0"/>
                </a:lnTo>
                <a:lnTo>
                  <a:pt x="0" y="86258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20717" y="1079753"/>
            <a:ext cx="2014855" cy="864235"/>
          </a:xfrm>
          <a:custGeom>
            <a:avLst/>
            <a:gdLst/>
            <a:ahLst/>
            <a:cxnLst/>
            <a:rect l="l" t="t" r="r" b="b"/>
            <a:pathLst>
              <a:path w="2014854" h="864235">
                <a:moveTo>
                  <a:pt x="0" y="864108"/>
                </a:moveTo>
                <a:lnTo>
                  <a:pt x="2014727" y="864108"/>
                </a:lnTo>
                <a:lnTo>
                  <a:pt x="2014727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20717" y="1079753"/>
            <a:ext cx="2014855" cy="864235"/>
          </a:xfrm>
          <a:custGeom>
            <a:avLst/>
            <a:gdLst/>
            <a:ahLst/>
            <a:cxnLst/>
            <a:rect l="l" t="t" r="r" b="b"/>
            <a:pathLst>
              <a:path w="2014854" h="864235">
                <a:moveTo>
                  <a:pt x="0" y="864108"/>
                </a:moveTo>
                <a:lnTo>
                  <a:pt x="2014727" y="864108"/>
                </a:lnTo>
                <a:lnTo>
                  <a:pt x="2014727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937497" y="1334261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1" y="765048"/>
                </a:lnTo>
                <a:lnTo>
                  <a:pt x="591311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37497" y="1334261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1" y="765048"/>
                </a:lnTo>
                <a:lnTo>
                  <a:pt x="591311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089897" y="1486661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1" y="765048"/>
                </a:lnTo>
                <a:lnTo>
                  <a:pt x="591311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089897" y="1486661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1" y="765048"/>
                </a:lnTo>
                <a:lnTo>
                  <a:pt x="591311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242297" y="1639061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1" y="765048"/>
                </a:lnTo>
                <a:lnTo>
                  <a:pt x="591311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42297" y="1639061"/>
            <a:ext cx="591820" cy="765175"/>
          </a:xfrm>
          <a:custGeom>
            <a:avLst/>
            <a:gdLst/>
            <a:ahLst/>
            <a:cxnLst/>
            <a:rect l="l" t="t" r="r" b="b"/>
            <a:pathLst>
              <a:path w="591820" h="765175">
                <a:moveTo>
                  <a:pt x="0" y="765048"/>
                </a:moveTo>
                <a:lnTo>
                  <a:pt x="591311" y="765048"/>
                </a:lnTo>
                <a:lnTo>
                  <a:pt x="591311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09338" y="1413510"/>
            <a:ext cx="2013585" cy="864235"/>
          </a:xfrm>
          <a:custGeom>
            <a:avLst/>
            <a:gdLst/>
            <a:ahLst/>
            <a:cxnLst/>
            <a:rect l="l" t="t" r="r" b="b"/>
            <a:pathLst>
              <a:path w="2013584" h="864235">
                <a:moveTo>
                  <a:pt x="0" y="864108"/>
                </a:moveTo>
                <a:lnTo>
                  <a:pt x="2013204" y="864108"/>
                </a:lnTo>
                <a:lnTo>
                  <a:pt x="2013204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09338" y="1413510"/>
            <a:ext cx="2013585" cy="864235"/>
          </a:xfrm>
          <a:custGeom>
            <a:avLst/>
            <a:gdLst/>
            <a:ahLst/>
            <a:cxnLst/>
            <a:rect l="l" t="t" r="r" b="b"/>
            <a:pathLst>
              <a:path w="2013584" h="864235">
                <a:moveTo>
                  <a:pt x="0" y="864108"/>
                </a:moveTo>
                <a:lnTo>
                  <a:pt x="2013204" y="864108"/>
                </a:lnTo>
                <a:lnTo>
                  <a:pt x="2013204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27803" y="1345691"/>
            <a:ext cx="2162810" cy="992505"/>
          </a:xfrm>
          <a:custGeom>
            <a:avLst/>
            <a:gdLst/>
            <a:ahLst/>
            <a:cxnLst/>
            <a:rect l="l" t="t" r="r" b="b"/>
            <a:pathLst>
              <a:path w="2162809" h="992505">
                <a:moveTo>
                  <a:pt x="0" y="165354"/>
                </a:moveTo>
                <a:lnTo>
                  <a:pt x="5907" y="121399"/>
                </a:lnTo>
                <a:lnTo>
                  <a:pt x="22577" y="81900"/>
                </a:lnTo>
                <a:lnTo>
                  <a:pt x="48434" y="48434"/>
                </a:lnTo>
                <a:lnTo>
                  <a:pt x="81900" y="22577"/>
                </a:lnTo>
                <a:lnTo>
                  <a:pt x="121399" y="5907"/>
                </a:lnTo>
                <a:lnTo>
                  <a:pt x="165354" y="0"/>
                </a:lnTo>
                <a:lnTo>
                  <a:pt x="1997202" y="0"/>
                </a:lnTo>
                <a:lnTo>
                  <a:pt x="2041156" y="5907"/>
                </a:lnTo>
                <a:lnTo>
                  <a:pt x="2080655" y="22577"/>
                </a:lnTo>
                <a:lnTo>
                  <a:pt x="2114121" y="48434"/>
                </a:lnTo>
                <a:lnTo>
                  <a:pt x="2139978" y="81900"/>
                </a:lnTo>
                <a:lnTo>
                  <a:pt x="2156648" y="121399"/>
                </a:lnTo>
                <a:lnTo>
                  <a:pt x="2162555" y="165354"/>
                </a:lnTo>
                <a:lnTo>
                  <a:pt x="2162555" y="826770"/>
                </a:lnTo>
                <a:lnTo>
                  <a:pt x="2156648" y="870724"/>
                </a:lnTo>
                <a:lnTo>
                  <a:pt x="2139978" y="910223"/>
                </a:lnTo>
                <a:lnTo>
                  <a:pt x="2114121" y="943689"/>
                </a:lnTo>
                <a:lnTo>
                  <a:pt x="2080655" y="969546"/>
                </a:lnTo>
                <a:lnTo>
                  <a:pt x="2041156" y="986216"/>
                </a:lnTo>
                <a:lnTo>
                  <a:pt x="1997202" y="992124"/>
                </a:lnTo>
                <a:lnTo>
                  <a:pt x="165354" y="992124"/>
                </a:lnTo>
                <a:lnTo>
                  <a:pt x="121399" y="986216"/>
                </a:lnTo>
                <a:lnTo>
                  <a:pt x="81900" y="969546"/>
                </a:lnTo>
                <a:lnTo>
                  <a:pt x="48434" y="943689"/>
                </a:lnTo>
                <a:lnTo>
                  <a:pt x="22577" y="910223"/>
                </a:lnTo>
                <a:lnTo>
                  <a:pt x="5907" y="870724"/>
                </a:lnTo>
                <a:lnTo>
                  <a:pt x="0" y="826770"/>
                </a:lnTo>
                <a:lnTo>
                  <a:pt x="0" y="165354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273802" y="1422653"/>
            <a:ext cx="0" cy="846455"/>
          </a:xfrm>
          <a:custGeom>
            <a:avLst/>
            <a:gdLst/>
            <a:ahLst/>
            <a:cxnLst/>
            <a:rect l="l" t="t" r="r" b="b"/>
            <a:pathLst>
              <a:path w="0" h="846455">
                <a:moveTo>
                  <a:pt x="0" y="0"/>
                </a:moveTo>
                <a:lnTo>
                  <a:pt x="0" y="846328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36741" y="1422653"/>
            <a:ext cx="0" cy="849630"/>
          </a:xfrm>
          <a:custGeom>
            <a:avLst/>
            <a:gdLst/>
            <a:ahLst/>
            <a:cxnLst/>
            <a:rect l="l" t="t" r="r" b="b"/>
            <a:pathLst>
              <a:path w="0" h="849630">
                <a:moveTo>
                  <a:pt x="0" y="0"/>
                </a:moveTo>
                <a:lnTo>
                  <a:pt x="0" y="84963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4411217" y="291084"/>
            <a:ext cx="651510" cy="290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1800" spc="-10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87155" y="358775"/>
            <a:ext cx="65151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RDD:</a:t>
            </a:r>
            <a:r>
              <a:rPr dirty="0" sz="1800" spc="-100"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24178" y="2638805"/>
            <a:ext cx="9406890" cy="1966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11861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flatMap(</a:t>
            </a:r>
            <a:r>
              <a:rPr dirty="0" sz="1400" b="1" i="1">
                <a:solidFill>
                  <a:srgbClr val="DB1F24"/>
                </a:solidFill>
                <a:latin typeface="Consolas"/>
                <a:cs typeface="Consolas"/>
              </a:rPr>
              <a:t>f</a:t>
            </a:r>
            <a:r>
              <a:rPr dirty="0" sz="1400" b="1" i="1">
                <a:latin typeface="Consolas"/>
                <a:cs typeface="Consolas"/>
              </a:rPr>
              <a:t>,</a:t>
            </a:r>
            <a:r>
              <a:rPr dirty="0" sz="1400" spc="80" b="1" i="1"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preservesPartitioning=False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D4348"/>
                </a:solidFill>
                <a:latin typeface="Tw Cen MT"/>
                <a:cs typeface="Tw Cen MT"/>
              </a:rPr>
              <a:t>Return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a </a:t>
            </a:r>
            <a:r>
              <a:rPr dirty="0" sz="1800" spc="-15">
                <a:solidFill>
                  <a:srgbClr val="3D4348"/>
                </a:solidFill>
                <a:latin typeface="Tw Cen MT"/>
                <a:cs typeface="Tw Cen MT"/>
              </a:rPr>
              <a:t>new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RDD </a:t>
            </a:r>
            <a:r>
              <a:rPr dirty="0" sz="1800" spc="-45">
                <a:solidFill>
                  <a:srgbClr val="3D4348"/>
                </a:solidFill>
                <a:latin typeface="Tw Cen MT"/>
                <a:cs typeface="Tw Cen MT"/>
              </a:rPr>
              <a:t>by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first applying a function to all </a:t>
            </a:r>
            <a:r>
              <a:rPr dirty="0" sz="1800" spc="-5">
                <a:solidFill>
                  <a:srgbClr val="3D4348"/>
                </a:solidFill>
                <a:latin typeface="Tw Cen MT"/>
                <a:cs typeface="Tw Cen MT"/>
              </a:rPr>
              <a:t>elements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of </a:t>
            </a:r>
            <a:r>
              <a:rPr dirty="0" sz="1800" spc="-5">
                <a:solidFill>
                  <a:srgbClr val="3D4348"/>
                </a:solidFill>
                <a:latin typeface="Tw Cen MT"/>
                <a:cs typeface="Tw Cen MT"/>
              </a:rPr>
              <a:t>this </a:t>
            </a:r>
            <a:r>
              <a:rPr dirty="0" sz="1800" spc="-30">
                <a:solidFill>
                  <a:srgbClr val="3D4348"/>
                </a:solidFill>
                <a:latin typeface="Tw Cen MT"/>
                <a:cs typeface="Tw Cen MT"/>
              </a:rPr>
              <a:t>RDD,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and then flattening the</a:t>
            </a:r>
            <a:r>
              <a:rPr dirty="0" sz="1800" spc="114">
                <a:solidFill>
                  <a:srgbClr val="3D4348"/>
                </a:solidFill>
                <a:latin typeface="Tw Cen MT"/>
                <a:cs typeface="Tw Cen MT"/>
              </a:rPr>
              <a:t> </a:t>
            </a:r>
            <a:r>
              <a:rPr dirty="0" sz="1800">
                <a:solidFill>
                  <a:srgbClr val="3D4348"/>
                </a:solidFill>
                <a:latin typeface="Tw Cen MT"/>
                <a:cs typeface="Tw Cen MT"/>
              </a:rPr>
              <a:t>results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737235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sc.parallelize([1,2,3])</a:t>
            </a:r>
            <a:endParaRPr sz="1400">
              <a:latin typeface="Consolas"/>
              <a:cs typeface="Consolas"/>
            </a:endParaRPr>
          </a:p>
          <a:p>
            <a:pPr marL="737235" marR="4822825">
              <a:lnSpc>
                <a:spcPct val="100000"/>
              </a:lnSpc>
            </a:pP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.flatMap(lambda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: 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,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*100, 42))  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.collect())</a:t>
            </a:r>
            <a:endParaRPr sz="1400">
              <a:latin typeface="Consolas"/>
              <a:cs typeface="Consolas"/>
            </a:endParaRPr>
          </a:p>
          <a:p>
            <a:pPr marL="73723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948942" y="5079619"/>
            <a:ext cx="9349105" cy="1129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451475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[1, 100, 42, 2, 200, 42, 3, 300,</a:t>
            </a:r>
            <a:r>
              <a:rPr dirty="0" sz="1400" spc="10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42]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6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sc.parallelize(Array(1,2,3))</a:t>
            </a:r>
            <a:endParaRPr sz="1400">
              <a:latin typeface="Consolas"/>
              <a:cs typeface="Consolas"/>
            </a:endParaRPr>
          </a:p>
          <a:p>
            <a:pPr marL="12700" marR="509587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.flatMap(n </a:t>
            </a:r>
            <a:r>
              <a:rPr dirty="0" sz="1400">
                <a:latin typeface="Consolas"/>
                <a:cs typeface="Consolas"/>
              </a:rPr>
              <a:t>=&gt; </a:t>
            </a:r>
            <a:r>
              <a:rPr dirty="0" sz="1400" spc="5">
                <a:latin typeface="Consolas"/>
                <a:cs typeface="Consolas"/>
              </a:rPr>
              <a:t>Array(n, n*100,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42))  println(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65"/>
              <a:t>GROUPBY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54066" y="2724911"/>
            <a:ext cx="1773555" cy="382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w Cen MT"/>
                <a:cs typeface="Tw Cen MT"/>
              </a:rPr>
              <a:t>4 </a:t>
            </a:r>
            <a:r>
              <a:rPr dirty="0" sz="2400" spc="-5">
                <a:latin typeface="Tw Cen MT"/>
                <a:cs typeface="Tw Cen MT"/>
              </a:rPr>
              <a:t>items in</a:t>
            </a:r>
            <a:r>
              <a:rPr dirty="0" sz="2400" spc="-90">
                <a:latin typeface="Tw Cen MT"/>
                <a:cs typeface="Tw Cen MT"/>
              </a:rPr>
              <a:t> </a:t>
            </a:r>
            <a:r>
              <a:rPr dirty="0" sz="2400">
                <a:latin typeface="Tw Cen MT"/>
                <a:cs typeface="Tw Cen MT"/>
              </a:rPr>
              <a:t>RDD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59522" y="3923157"/>
            <a:ext cx="1079182" cy="1152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813305" y="2905252"/>
            <a:ext cx="459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ames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05989" y="3266185"/>
            <a:ext cx="1109980" cy="984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</a:t>
            </a:r>
            <a:endParaRPr sz="1400">
              <a:latin typeface="Tw Cen MT"/>
              <a:cs typeface="Tw Cen MT"/>
            </a:endParaRPr>
          </a:p>
          <a:p>
            <a:pPr marL="431800">
              <a:lnSpc>
                <a:spcPct val="100000"/>
              </a:lnSpc>
              <a:spcBef>
                <a:spcPts val="970"/>
              </a:spcBef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Fred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ohn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65"/>
              <a:t>GROUPBY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813305" y="2905252"/>
            <a:ext cx="459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ames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5989" y="3266185"/>
            <a:ext cx="3879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25089" y="3602608"/>
            <a:ext cx="349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7642" y="4022090"/>
            <a:ext cx="33845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ohn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43961" y="3835146"/>
            <a:ext cx="2776855" cy="1310640"/>
          </a:xfrm>
          <a:custGeom>
            <a:avLst/>
            <a:gdLst/>
            <a:ahLst/>
            <a:cxnLst/>
            <a:rect l="l" t="t" r="r" b="b"/>
            <a:pathLst>
              <a:path w="2776854" h="1310639">
                <a:moveTo>
                  <a:pt x="0" y="218439"/>
                </a:moveTo>
                <a:lnTo>
                  <a:pt x="5768" y="168350"/>
                </a:lnTo>
                <a:lnTo>
                  <a:pt x="22200" y="122371"/>
                </a:lnTo>
                <a:lnTo>
                  <a:pt x="47986" y="81813"/>
                </a:lnTo>
                <a:lnTo>
                  <a:pt x="81813" y="47986"/>
                </a:lnTo>
                <a:lnTo>
                  <a:pt x="122371" y="22200"/>
                </a:lnTo>
                <a:lnTo>
                  <a:pt x="168350" y="5768"/>
                </a:lnTo>
                <a:lnTo>
                  <a:pt x="218439" y="0"/>
                </a:lnTo>
                <a:lnTo>
                  <a:pt x="2558288" y="0"/>
                </a:lnTo>
                <a:lnTo>
                  <a:pt x="2608377" y="5768"/>
                </a:lnTo>
                <a:lnTo>
                  <a:pt x="2654356" y="22200"/>
                </a:lnTo>
                <a:lnTo>
                  <a:pt x="2694914" y="47986"/>
                </a:lnTo>
                <a:lnTo>
                  <a:pt x="2728741" y="81813"/>
                </a:lnTo>
                <a:lnTo>
                  <a:pt x="2754527" y="122371"/>
                </a:lnTo>
                <a:lnTo>
                  <a:pt x="2770959" y="168350"/>
                </a:lnTo>
                <a:lnTo>
                  <a:pt x="2776728" y="218439"/>
                </a:lnTo>
                <a:lnTo>
                  <a:pt x="2776728" y="1092199"/>
                </a:lnTo>
                <a:lnTo>
                  <a:pt x="2770959" y="1142289"/>
                </a:lnTo>
                <a:lnTo>
                  <a:pt x="2754527" y="1188268"/>
                </a:lnTo>
                <a:lnTo>
                  <a:pt x="2728741" y="1228826"/>
                </a:lnTo>
                <a:lnTo>
                  <a:pt x="2694914" y="1262653"/>
                </a:lnTo>
                <a:lnTo>
                  <a:pt x="2654356" y="1288439"/>
                </a:lnTo>
                <a:lnTo>
                  <a:pt x="2608377" y="1304871"/>
                </a:lnTo>
                <a:lnTo>
                  <a:pt x="2558288" y="1310639"/>
                </a:lnTo>
                <a:lnTo>
                  <a:pt x="218439" y="1310639"/>
                </a:lnTo>
                <a:lnTo>
                  <a:pt x="168350" y="1304871"/>
                </a:lnTo>
                <a:lnTo>
                  <a:pt x="122371" y="1288439"/>
                </a:lnTo>
                <a:lnTo>
                  <a:pt x="81813" y="1262653"/>
                </a:lnTo>
                <a:lnTo>
                  <a:pt x="47986" y="1228826"/>
                </a:lnTo>
                <a:lnTo>
                  <a:pt x="22200" y="1188268"/>
                </a:lnTo>
                <a:lnTo>
                  <a:pt x="5768" y="1142289"/>
                </a:lnTo>
                <a:lnTo>
                  <a:pt x="0" y="1092199"/>
                </a:lnTo>
                <a:lnTo>
                  <a:pt x="0" y="218439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249551" y="5005070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27504" y="4957571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7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886204" y="4827904"/>
            <a:ext cx="23558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‘J’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61909" y="39860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61909" y="39860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74864" y="3992879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801482" y="4029075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01025" y="4022090"/>
            <a:ext cx="6667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[ </a:t>
            </a: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“John”</a:t>
            </a:r>
            <a:r>
              <a:rPr dirty="0" sz="1400" spc="-114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88508" y="4408932"/>
            <a:ext cx="2066543" cy="260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42609" y="4487798"/>
            <a:ext cx="1882775" cy="76200"/>
          </a:xfrm>
          <a:custGeom>
            <a:avLst/>
            <a:gdLst/>
            <a:ahLst/>
            <a:cxnLst/>
            <a:rect l="l" t="t" r="r" b="b"/>
            <a:pathLst>
              <a:path w="1882775" h="76200">
                <a:moveTo>
                  <a:pt x="1806034" y="47971"/>
                </a:moveTo>
                <a:lnTo>
                  <a:pt x="1805939" y="76200"/>
                </a:lnTo>
                <a:lnTo>
                  <a:pt x="1862801" y="48006"/>
                </a:lnTo>
                <a:lnTo>
                  <a:pt x="1818766" y="48006"/>
                </a:lnTo>
                <a:lnTo>
                  <a:pt x="1806034" y="47971"/>
                </a:lnTo>
                <a:close/>
              </a:path>
              <a:path w="1882775" h="76200">
                <a:moveTo>
                  <a:pt x="1806100" y="28159"/>
                </a:moveTo>
                <a:lnTo>
                  <a:pt x="1806034" y="47971"/>
                </a:lnTo>
                <a:lnTo>
                  <a:pt x="1818766" y="48006"/>
                </a:lnTo>
                <a:lnTo>
                  <a:pt x="1818766" y="28193"/>
                </a:lnTo>
                <a:lnTo>
                  <a:pt x="1806100" y="28159"/>
                </a:lnTo>
                <a:close/>
              </a:path>
              <a:path w="1882775" h="76200">
                <a:moveTo>
                  <a:pt x="1806193" y="0"/>
                </a:moveTo>
                <a:lnTo>
                  <a:pt x="1806100" y="28159"/>
                </a:lnTo>
                <a:lnTo>
                  <a:pt x="1818766" y="28193"/>
                </a:lnTo>
                <a:lnTo>
                  <a:pt x="1818766" y="48006"/>
                </a:lnTo>
                <a:lnTo>
                  <a:pt x="1862801" y="48006"/>
                </a:lnTo>
                <a:lnTo>
                  <a:pt x="1882266" y="38353"/>
                </a:lnTo>
                <a:lnTo>
                  <a:pt x="1806193" y="0"/>
                </a:lnTo>
                <a:close/>
              </a:path>
              <a:path w="1882775" h="76200">
                <a:moveTo>
                  <a:pt x="0" y="23240"/>
                </a:moveTo>
                <a:lnTo>
                  <a:pt x="0" y="43052"/>
                </a:lnTo>
                <a:lnTo>
                  <a:pt x="1806034" y="47971"/>
                </a:lnTo>
                <a:lnTo>
                  <a:pt x="1806100" y="28159"/>
                </a:lnTo>
                <a:lnTo>
                  <a:pt x="0" y="23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65"/>
              <a:t>GROUPBY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1664" y="4618354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8699" y="4441444"/>
            <a:ext cx="24892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‘F’</a:t>
            </a:r>
            <a:endParaRPr sz="2000">
              <a:latin typeface="Tw Cen MT"/>
              <a:cs typeface="Tw Cen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27976" y="3520440"/>
          <a:ext cx="2773045" cy="1556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027"/>
                <a:gridCol w="134874"/>
                <a:gridCol w="224028"/>
                <a:gridCol w="1936241"/>
                <a:gridCol w="224027"/>
              </a:tblGrid>
              <a:tr h="313181">
                <a:tc gridSpan="2"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400">
                          <a:latin typeface="Tw Cen MT"/>
                          <a:cs typeface="Tw Cen MT"/>
                        </a:rPr>
                        <a:t>F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[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“Fred”</a:t>
                      </a:r>
                      <a:r>
                        <a:rPr dirty="0" sz="1400" spc="-10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]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2494">
                <a:tc gridSpan="4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4705"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J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6F2F9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[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“John”</a:t>
                      </a:r>
                      <a:r>
                        <a:rPr dirty="0" sz="1400" spc="-114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]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31013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grid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455675"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4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5353811" y="3607308"/>
            <a:ext cx="2066543" cy="260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07914" y="3686175"/>
            <a:ext cx="1882775" cy="76200"/>
          </a:xfrm>
          <a:custGeom>
            <a:avLst/>
            <a:gdLst/>
            <a:ahLst/>
            <a:cxnLst/>
            <a:rect l="l" t="t" r="r" b="b"/>
            <a:pathLst>
              <a:path w="1882775" h="76200">
                <a:moveTo>
                  <a:pt x="1806034" y="47971"/>
                </a:moveTo>
                <a:lnTo>
                  <a:pt x="1805939" y="76200"/>
                </a:lnTo>
                <a:lnTo>
                  <a:pt x="1862801" y="48006"/>
                </a:lnTo>
                <a:lnTo>
                  <a:pt x="1818766" y="48006"/>
                </a:lnTo>
                <a:lnTo>
                  <a:pt x="1806034" y="47971"/>
                </a:lnTo>
                <a:close/>
              </a:path>
              <a:path w="1882775" h="76200">
                <a:moveTo>
                  <a:pt x="1806100" y="28159"/>
                </a:moveTo>
                <a:lnTo>
                  <a:pt x="1806034" y="47971"/>
                </a:lnTo>
                <a:lnTo>
                  <a:pt x="1818766" y="48006"/>
                </a:lnTo>
                <a:lnTo>
                  <a:pt x="1818766" y="28193"/>
                </a:lnTo>
                <a:lnTo>
                  <a:pt x="1806100" y="28159"/>
                </a:lnTo>
                <a:close/>
              </a:path>
              <a:path w="1882775" h="76200">
                <a:moveTo>
                  <a:pt x="1806193" y="0"/>
                </a:moveTo>
                <a:lnTo>
                  <a:pt x="1806100" y="28159"/>
                </a:lnTo>
                <a:lnTo>
                  <a:pt x="1818766" y="28193"/>
                </a:lnTo>
                <a:lnTo>
                  <a:pt x="1818766" y="48006"/>
                </a:lnTo>
                <a:lnTo>
                  <a:pt x="1862801" y="48006"/>
                </a:lnTo>
                <a:lnTo>
                  <a:pt x="1882266" y="38354"/>
                </a:lnTo>
                <a:lnTo>
                  <a:pt x="1806193" y="0"/>
                </a:lnTo>
                <a:close/>
              </a:path>
              <a:path w="1882775" h="76200">
                <a:moveTo>
                  <a:pt x="0" y="23241"/>
                </a:moveTo>
                <a:lnTo>
                  <a:pt x="0" y="43052"/>
                </a:lnTo>
                <a:lnTo>
                  <a:pt x="1806034" y="47971"/>
                </a:lnTo>
                <a:lnTo>
                  <a:pt x="1806100" y="28159"/>
                </a:lnTo>
                <a:lnTo>
                  <a:pt x="0" y="23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85822" y="3449573"/>
            <a:ext cx="2776855" cy="1309370"/>
          </a:xfrm>
          <a:custGeom>
            <a:avLst/>
            <a:gdLst/>
            <a:ahLst/>
            <a:cxnLst/>
            <a:rect l="l" t="t" r="r" b="b"/>
            <a:pathLst>
              <a:path w="2776854" h="1309370">
                <a:moveTo>
                  <a:pt x="0" y="218186"/>
                </a:moveTo>
                <a:lnTo>
                  <a:pt x="5761" y="168150"/>
                </a:lnTo>
                <a:lnTo>
                  <a:pt x="22172" y="122223"/>
                </a:lnTo>
                <a:lnTo>
                  <a:pt x="47926" y="81712"/>
                </a:lnTo>
                <a:lnTo>
                  <a:pt x="81712" y="47926"/>
                </a:lnTo>
                <a:lnTo>
                  <a:pt x="122223" y="22172"/>
                </a:lnTo>
                <a:lnTo>
                  <a:pt x="168150" y="5761"/>
                </a:lnTo>
                <a:lnTo>
                  <a:pt x="218185" y="0"/>
                </a:lnTo>
                <a:lnTo>
                  <a:pt x="2558541" y="0"/>
                </a:lnTo>
                <a:lnTo>
                  <a:pt x="2608577" y="5761"/>
                </a:lnTo>
                <a:lnTo>
                  <a:pt x="2654504" y="22172"/>
                </a:lnTo>
                <a:lnTo>
                  <a:pt x="2695015" y="47926"/>
                </a:lnTo>
                <a:lnTo>
                  <a:pt x="2728801" y="81712"/>
                </a:lnTo>
                <a:lnTo>
                  <a:pt x="2754555" y="122223"/>
                </a:lnTo>
                <a:lnTo>
                  <a:pt x="2770966" y="168150"/>
                </a:lnTo>
                <a:lnTo>
                  <a:pt x="2776728" y="218186"/>
                </a:lnTo>
                <a:lnTo>
                  <a:pt x="2776728" y="1090930"/>
                </a:lnTo>
                <a:lnTo>
                  <a:pt x="2770966" y="1140965"/>
                </a:lnTo>
                <a:lnTo>
                  <a:pt x="2754555" y="1186892"/>
                </a:lnTo>
                <a:lnTo>
                  <a:pt x="2728801" y="1227403"/>
                </a:lnTo>
                <a:lnTo>
                  <a:pt x="2695015" y="1261189"/>
                </a:lnTo>
                <a:lnTo>
                  <a:pt x="2654504" y="1286943"/>
                </a:lnTo>
                <a:lnTo>
                  <a:pt x="2608577" y="1303354"/>
                </a:lnTo>
                <a:lnTo>
                  <a:pt x="2558541" y="1309115"/>
                </a:lnTo>
                <a:lnTo>
                  <a:pt x="218185" y="1309115"/>
                </a:lnTo>
                <a:lnTo>
                  <a:pt x="168150" y="1303354"/>
                </a:lnTo>
                <a:lnTo>
                  <a:pt x="122223" y="1286943"/>
                </a:lnTo>
                <a:lnTo>
                  <a:pt x="81712" y="1261189"/>
                </a:lnTo>
                <a:lnTo>
                  <a:pt x="47926" y="1227403"/>
                </a:lnTo>
                <a:lnTo>
                  <a:pt x="22172" y="1186892"/>
                </a:lnTo>
                <a:lnTo>
                  <a:pt x="5761" y="1140965"/>
                </a:lnTo>
                <a:lnTo>
                  <a:pt x="0" y="1090930"/>
                </a:lnTo>
                <a:lnTo>
                  <a:pt x="0" y="218186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69364" y="4572000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7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813305" y="2905252"/>
            <a:ext cx="1503045" cy="1345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James</a:t>
            </a:r>
            <a:endParaRPr sz="1400">
              <a:latin typeface="Tw Cen MT"/>
              <a:cs typeface="Tw Cen MT"/>
            </a:endParaRPr>
          </a:p>
          <a:p>
            <a:pPr marL="405130">
              <a:lnSpc>
                <a:spcPct val="100000"/>
              </a:lnSpc>
              <a:spcBef>
                <a:spcPts val="116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</a:t>
            </a:r>
            <a:endParaRPr sz="1400">
              <a:latin typeface="Tw Cen MT"/>
              <a:cs typeface="Tw Cen MT"/>
            </a:endParaRPr>
          </a:p>
          <a:p>
            <a:pPr marL="824230">
              <a:lnSpc>
                <a:spcPct val="100000"/>
              </a:lnSpc>
              <a:spcBef>
                <a:spcPts val="970"/>
              </a:spcBef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Fred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ohn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09281" y="30792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209281" y="30792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37881" y="353034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7881" y="353034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65"/>
              <a:t>GROUPBY</a:t>
            </a:r>
            <a:endParaRPr sz="5000"/>
          </a:p>
        </p:txBody>
      </p:sp>
      <p:sp>
        <p:nvSpPr>
          <p:cNvPr id="7" name="object 7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77389" y="3106673"/>
            <a:ext cx="2778760" cy="1310640"/>
          </a:xfrm>
          <a:custGeom>
            <a:avLst/>
            <a:gdLst/>
            <a:ahLst/>
            <a:cxnLst/>
            <a:rect l="l" t="t" r="r" b="b"/>
            <a:pathLst>
              <a:path w="2778760" h="1310639">
                <a:moveTo>
                  <a:pt x="0" y="218439"/>
                </a:moveTo>
                <a:lnTo>
                  <a:pt x="5768" y="168350"/>
                </a:lnTo>
                <a:lnTo>
                  <a:pt x="22200" y="122371"/>
                </a:lnTo>
                <a:lnTo>
                  <a:pt x="47986" y="81813"/>
                </a:lnTo>
                <a:lnTo>
                  <a:pt x="81813" y="47986"/>
                </a:lnTo>
                <a:lnTo>
                  <a:pt x="122371" y="22200"/>
                </a:lnTo>
                <a:lnTo>
                  <a:pt x="168350" y="5768"/>
                </a:lnTo>
                <a:lnTo>
                  <a:pt x="218440" y="0"/>
                </a:lnTo>
                <a:lnTo>
                  <a:pt x="2559812" y="0"/>
                </a:lnTo>
                <a:lnTo>
                  <a:pt x="2609901" y="5768"/>
                </a:lnTo>
                <a:lnTo>
                  <a:pt x="2655880" y="22200"/>
                </a:lnTo>
                <a:lnTo>
                  <a:pt x="2696438" y="47986"/>
                </a:lnTo>
                <a:lnTo>
                  <a:pt x="2730265" y="81813"/>
                </a:lnTo>
                <a:lnTo>
                  <a:pt x="2756051" y="122371"/>
                </a:lnTo>
                <a:lnTo>
                  <a:pt x="2772483" y="168350"/>
                </a:lnTo>
                <a:lnTo>
                  <a:pt x="2778252" y="218439"/>
                </a:lnTo>
                <a:lnTo>
                  <a:pt x="2778252" y="1092200"/>
                </a:lnTo>
                <a:lnTo>
                  <a:pt x="2772483" y="1142289"/>
                </a:lnTo>
                <a:lnTo>
                  <a:pt x="2756051" y="1188268"/>
                </a:lnTo>
                <a:lnTo>
                  <a:pt x="2730265" y="1228826"/>
                </a:lnTo>
                <a:lnTo>
                  <a:pt x="2696438" y="1262653"/>
                </a:lnTo>
                <a:lnTo>
                  <a:pt x="2655880" y="1288439"/>
                </a:lnTo>
                <a:lnTo>
                  <a:pt x="2609901" y="1304871"/>
                </a:lnTo>
                <a:lnTo>
                  <a:pt x="2559812" y="1310639"/>
                </a:lnTo>
                <a:lnTo>
                  <a:pt x="218440" y="1310639"/>
                </a:lnTo>
                <a:lnTo>
                  <a:pt x="168350" y="1304871"/>
                </a:lnTo>
                <a:lnTo>
                  <a:pt x="122371" y="1288439"/>
                </a:lnTo>
                <a:lnTo>
                  <a:pt x="81813" y="1262653"/>
                </a:lnTo>
                <a:lnTo>
                  <a:pt x="47986" y="1228826"/>
                </a:lnTo>
                <a:lnTo>
                  <a:pt x="22200" y="1188268"/>
                </a:lnTo>
                <a:lnTo>
                  <a:pt x="5768" y="1142289"/>
                </a:lnTo>
                <a:lnTo>
                  <a:pt x="0" y="1092200"/>
                </a:lnTo>
                <a:lnTo>
                  <a:pt x="0" y="218439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83613" y="4276090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60932" y="4229100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7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20241" y="4099179"/>
            <a:ext cx="24892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5">
                <a:latin typeface="Tw Cen MT"/>
                <a:cs typeface="Tw Cen MT"/>
              </a:rPr>
              <a:t>‘</a:t>
            </a:r>
            <a:r>
              <a:rPr dirty="0" sz="2000" spc="-180">
                <a:latin typeface="Tw Cen MT"/>
                <a:cs typeface="Tw Cen MT"/>
              </a:rPr>
              <a:t>A</a:t>
            </a:r>
            <a:r>
              <a:rPr dirty="0" sz="2000">
                <a:latin typeface="Tw Cen MT"/>
                <a:cs typeface="Tw Cen MT"/>
              </a:rPr>
              <a:t>’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61909" y="39860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661909" y="39860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74864" y="3992879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801482" y="4029075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23759" y="3086100"/>
            <a:ext cx="344805" cy="306705"/>
          </a:xfrm>
          <a:custGeom>
            <a:avLst/>
            <a:gdLst/>
            <a:ahLst/>
            <a:cxnLst/>
            <a:rect l="l" t="t" r="r" b="b"/>
            <a:pathLst>
              <a:path w="344804" h="306704">
                <a:moveTo>
                  <a:pt x="0" y="306324"/>
                </a:moveTo>
                <a:lnTo>
                  <a:pt x="344424" y="306324"/>
                </a:lnTo>
                <a:lnTo>
                  <a:pt x="3444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330185" y="3121659"/>
            <a:ext cx="1537335" cy="1129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1480" algn="l"/>
              </a:tabLst>
            </a:pPr>
            <a:r>
              <a:rPr dirty="0" sz="1400">
                <a:latin typeface="Tw Cen MT"/>
                <a:cs typeface="Tw Cen MT"/>
              </a:rPr>
              <a:t>A	</a:t>
            </a:r>
            <a:r>
              <a:rPr dirty="0" baseline="1984" sz="2100">
                <a:solidFill>
                  <a:srgbClr val="FFFFFF"/>
                </a:solidFill>
                <a:latin typeface="Tw Cen MT"/>
                <a:cs typeface="Tw Cen MT"/>
              </a:rPr>
              <a:t>[ </a:t>
            </a:r>
            <a:r>
              <a:rPr dirty="0" baseline="1984" sz="2100" spc="-22">
                <a:solidFill>
                  <a:srgbClr val="FFFFFF"/>
                </a:solidFill>
                <a:latin typeface="Tw Cen MT"/>
                <a:cs typeface="Tw Cen MT"/>
              </a:rPr>
              <a:t>“Anna”</a:t>
            </a:r>
            <a:r>
              <a:rPr dirty="0" baseline="1984" sz="2100" spc="-15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baseline="1984" sz="21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baseline="1984" sz="21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65341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[ </a:t>
            </a: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“Fred”</a:t>
            </a:r>
            <a:r>
              <a:rPr dirty="0" sz="1400" spc="-105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8832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[ </a:t>
            </a: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“John”</a:t>
            </a:r>
            <a:r>
              <a:rPr dirty="0" sz="1400" spc="-114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25211" y="3075432"/>
            <a:ext cx="2066543" cy="260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79314" y="3154298"/>
            <a:ext cx="1882775" cy="76200"/>
          </a:xfrm>
          <a:custGeom>
            <a:avLst/>
            <a:gdLst/>
            <a:ahLst/>
            <a:cxnLst/>
            <a:rect l="l" t="t" r="r" b="b"/>
            <a:pathLst>
              <a:path w="1882775" h="76200">
                <a:moveTo>
                  <a:pt x="1806034" y="47971"/>
                </a:moveTo>
                <a:lnTo>
                  <a:pt x="1805939" y="76200"/>
                </a:lnTo>
                <a:lnTo>
                  <a:pt x="1862801" y="48005"/>
                </a:lnTo>
                <a:lnTo>
                  <a:pt x="1818766" y="48005"/>
                </a:lnTo>
                <a:lnTo>
                  <a:pt x="1806034" y="47971"/>
                </a:lnTo>
                <a:close/>
              </a:path>
              <a:path w="1882775" h="76200">
                <a:moveTo>
                  <a:pt x="1806100" y="28159"/>
                </a:moveTo>
                <a:lnTo>
                  <a:pt x="1806034" y="47971"/>
                </a:lnTo>
                <a:lnTo>
                  <a:pt x="1818766" y="48005"/>
                </a:lnTo>
                <a:lnTo>
                  <a:pt x="1818766" y="28193"/>
                </a:lnTo>
                <a:lnTo>
                  <a:pt x="1806100" y="28159"/>
                </a:lnTo>
                <a:close/>
              </a:path>
              <a:path w="1882775" h="76200">
                <a:moveTo>
                  <a:pt x="1806193" y="0"/>
                </a:moveTo>
                <a:lnTo>
                  <a:pt x="1806100" y="28159"/>
                </a:lnTo>
                <a:lnTo>
                  <a:pt x="1818766" y="28193"/>
                </a:lnTo>
                <a:lnTo>
                  <a:pt x="1818766" y="48005"/>
                </a:lnTo>
                <a:lnTo>
                  <a:pt x="1862801" y="48005"/>
                </a:lnTo>
                <a:lnTo>
                  <a:pt x="1882266" y="38353"/>
                </a:lnTo>
                <a:lnTo>
                  <a:pt x="1806193" y="0"/>
                </a:lnTo>
                <a:close/>
              </a:path>
              <a:path w="1882775" h="76200">
                <a:moveTo>
                  <a:pt x="0" y="23240"/>
                </a:moveTo>
                <a:lnTo>
                  <a:pt x="0" y="43052"/>
                </a:lnTo>
                <a:lnTo>
                  <a:pt x="1806034" y="47971"/>
                </a:lnTo>
                <a:lnTo>
                  <a:pt x="1806100" y="28159"/>
                </a:lnTo>
                <a:lnTo>
                  <a:pt x="0" y="23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813305" y="2905252"/>
            <a:ext cx="1161415" cy="926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James</a:t>
            </a:r>
            <a:endParaRPr sz="1400">
              <a:latin typeface="Tw Cen MT"/>
              <a:cs typeface="Tw Cen MT"/>
            </a:endParaRPr>
          </a:p>
          <a:p>
            <a:pPr algn="ctr" marL="12065">
              <a:lnSpc>
                <a:spcPct val="100000"/>
              </a:lnSpc>
              <a:spcBef>
                <a:spcPts val="116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970"/>
              </a:spcBef>
            </a:pP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977642" y="4022090"/>
            <a:ext cx="33845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ohn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50835" y="3537203"/>
            <a:ext cx="346075" cy="306705"/>
          </a:xfrm>
          <a:custGeom>
            <a:avLst/>
            <a:gdLst/>
            <a:ahLst/>
            <a:cxnLst/>
            <a:rect l="l" t="t" r="r" b="b"/>
            <a:pathLst>
              <a:path w="346075" h="306704">
                <a:moveTo>
                  <a:pt x="0" y="306324"/>
                </a:moveTo>
                <a:lnTo>
                  <a:pt x="345948" y="306324"/>
                </a:lnTo>
                <a:lnTo>
                  <a:pt x="345948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573136" y="3572764"/>
            <a:ext cx="10350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4866" y="2739389"/>
            <a:ext cx="2778760" cy="1309370"/>
          </a:xfrm>
          <a:custGeom>
            <a:avLst/>
            <a:gdLst/>
            <a:ahLst/>
            <a:cxnLst/>
            <a:rect l="l" t="t" r="r" b="b"/>
            <a:pathLst>
              <a:path w="2778760" h="1309370">
                <a:moveTo>
                  <a:pt x="0" y="218186"/>
                </a:moveTo>
                <a:lnTo>
                  <a:pt x="5761" y="168150"/>
                </a:lnTo>
                <a:lnTo>
                  <a:pt x="22172" y="122223"/>
                </a:lnTo>
                <a:lnTo>
                  <a:pt x="47926" y="81712"/>
                </a:lnTo>
                <a:lnTo>
                  <a:pt x="81712" y="47926"/>
                </a:lnTo>
                <a:lnTo>
                  <a:pt x="122223" y="22172"/>
                </a:lnTo>
                <a:lnTo>
                  <a:pt x="168150" y="5761"/>
                </a:lnTo>
                <a:lnTo>
                  <a:pt x="218185" y="0"/>
                </a:lnTo>
                <a:lnTo>
                  <a:pt x="2560066" y="0"/>
                </a:lnTo>
                <a:lnTo>
                  <a:pt x="2610101" y="5761"/>
                </a:lnTo>
                <a:lnTo>
                  <a:pt x="2656028" y="22172"/>
                </a:lnTo>
                <a:lnTo>
                  <a:pt x="2696539" y="47926"/>
                </a:lnTo>
                <a:lnTo>
                  <a:pt x="2730325" y="81712"/>
                </a:lnTo>
                <a:lnTo>
                  <a:pt x="2756079" y="122223"/>
                </a:lnTo>
                <a:lnTo>
                  <a:pt x="2772490" y="168150"/>
                </a:lnTo>
                <a:lnTo>
                  <a:pt x="2778252" y="218186"/>
                </a:lnTo>
                <a:lnTo>
                  <a:pt x="2778252" y="1090930"/>
                </a:lnTo>
                <a:lnTo>
                  <a:pt x="2772490" y="1140965"/>
                </a:lnTo>
                <a:lnTo>
                  <a:pt x="2756079" y="1186892"/>
                </a:lnTo>
                <a:lnTo>
                  <a:pt x="2730325" y="1227403"/>
                </a:lnTo>
                <a:lnTo>
                  <a:pt x="2696539" y="1261189"/>
                </a:lnTo>
                <a:lnTo>
                  <a:pt x="2656028" y="1286943"/>
                </a:lnTo>
                <a:lnTo>
                  <a:pt x="2610101" y="1303354"/>
                </a:lnTo>
                <a:lnTo>
                  <a:pt x="2560066" y="1309116"/>
                </a:lnTo>
                <a:lnTo>
                  <a:pt x="218185" y="1309116"/>
                </a:lnTo>
                <a:lnTo>
                  <a:pt x="168150" y="1303354"/>
                </a:lnTo>
                <a:lnTo>
                  <a:pt x="122223" y="1286943"/>
                </a:lnTo>
                <a:lnTo>
                  <a:pt x="81712" y="1261189"/>
                </a:lnTo>
                <a:lnTo>
                  <a:pt x="47926" y="1227403"/>
                </a:lnTo>
                <a:lnTo>
                  <a:pt x="22172" y="1186892"/>
                </a:lnTo>
                <a:lnTo>
                  <a:pt x="5761" y="1140965"/>
                </a:lnTo>
                <a:lnTo>
                  <a:pt x="0" y="1090930"/>
                </a:lnTo>
                <a:lnTo>
                  <a:pt x="0" y="218186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209281" y="30792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209281" y="307924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37881" y="353034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7881" y="353034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65"/>
              <a:t>GROUPBY</a:t>
            </a:r>
            <a:endParaRPr sz="5000"/>
          </a:p>
        </p:txBody>
      </p:sp>
      <p:sp>
        <p:nvSpPr>
          <p:cNvPr id="8" name="object 8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813305" y="2905252"/>
            <a:ext cx="780415" cy="589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James</a:t>
            </a:r>
            <a:endParaRPr sz="1400">
              <a:latin typeface="Tw Cen MT"/>
              <a:cs typeface="Tw Cen MT"/>
            </a:endParaRPr>
          </a:p>
          <a:p>
            <a:pPr marL="405130">
              <a:lnSpc>
                <a:spcPct val="100000"/>
              </a:lnSpc>
              <a:spcBef>
                <a:spcPts val="116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01344" y="3908170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8408" y="3861815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520700" h="76200">
                <a:moveTo>
                  <a:pt x="52070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520700" y="44449"/>
                </a:lnTo>
                <a:lnTo>
                  <a:pt x="52070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38022" y="3731259"/>
            <a:ext cx="23495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‘J’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61909" y="39860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61909" y="39860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74864" y="3992879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801482" y="4029075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87240" y="3084576"/>
            <a:ext cx="3025140" cy="1847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40960" y="3125597"/>
            <a:ext cx="2842260" cy="1664335"/>
          </a:xfrm>
          <a:custGeom>
            <a:avLst/>
            <a:gdLst/>
            <a:ahLst/>
            <a:cxnLst/>
            <a:rect l="l" t="t" r="r" b="b"/>
            <a:pathLst>
              <a:path w="2842259" h="1664335">
                <a:moveTo>
                  <a:pt x="2770902" y="1634147"/>
                </a:moveTo>
                <a:lnTo>
                  <a:pt x="2756662" y="1658492"/>
                </a:lnTo>
                <a:lnTo>
                  <a:pt x="2841752" y="1664080"/>
                </a:lnTo>
                <a:lnTo>
                  <a:pt x="2826409" y="1640585"/>
                </a:lnTo>
                <a:lnTo>
                  <a:pt x="2781935" y="1640585"/>
                </a:lnTo>
                <a:lnTo>
                  <a:pt x="2770902" y="1634147"/>
                </a:lnTo>
                <a:close/>
              </a:path>
              <a:path w="2842259" h="1664335">
                <a:moveTo>
                  <a:pt x="2780900" y="1617056"/>
                </a:moveTo>
                <a:lnTo>
                  <a:pt x="2770902" y="1634147"/>
                </a:lnTo>
                <a:lnTo>
                  <a:pt x="2781935" y="1640585"/>
                </a:lnTo>
                <a:lnTo>
                  <a:pt x="2791841" y="1623440"/>
                </a:lnTo>
                <a:lnTo>
                  <a:pt x="2780900" y="1617056"/>
                </a:lnTo>
                <a:close/>
              </a:path>
              <a:path w="2842259" h="1664335">
                <a:moveTo>
                  <a:pt x="2795142" y="1592707"/>
                </a:moveTo>
                <a:lnTo>
                  <a:pt x="2780900" y="1617056"/>
                </a:lnTo>
                <a:lnTo>
                  <a:pt x="2791841" y="1623440"/>
                </a:lnTo>
                <a:lnTo>
                  <a:pt x="2781935" y="1640585"/>
                </a:lnTo>
                <a:lnTo>
                  <a:pt x="2826409" y="1640585"/>
                </a:lnTo>
                <a:lnTo>
                  <a:pt x="2795142" y="1592707"/>
                </a:lnTo>
                <a:close/>
              </a:path>
              <a:path w="2842259" h="1664335">
                <a:moveTo>
                  <a:pt x="9905" y="0"/>
                </a:moveTo>
                <a:lnTo>
                  <a:pt x="0" y="17017"/>
                </a:lnTo>
                <a:lnTo>
                  <a:pt x="2770902" y="1634147"/>
                </a:lnTo>
                <a:lnTo>
                  <a:pt x="2780900" y="1617056"/>
                </a:lnTo>
                <a:lnTo>
                  <a:pt x="9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625089" y="3602608"/>
            <a:ext cx="349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977642" y="4022090"/>
            <a:ext cx="33845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ohn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50835" y="3537203"/>
            <a:ext cx="346075" cy="30670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3556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280"/>
              </a:spcBef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23759" y="3086100"/>
            <a:ext cx="344805" cy="306705"/>
          </a:xfrm>
          <a:custGeom>
            <a:avLst/>
            <a:gdLst/>
            <a:ahLst/>
            <a:cxnLst/>
            <a:rect l="l" t="t" r="r" b="b"/>
            <a:pathLst>
              <a:path w="344804" h="306704">
                <a:moveTo>
                  <a:pt x="0" y="306324"/>
                </a:moveTo>
                <a:lnTo>
                  <a:pt x="344424" y="306324"/>
                </a:lnTo>
                <a:lnTo>
                  <a:pt x="3444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330185" y="3121659"/>
            <a:ext cx="2204720" cy="11296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11480" algn="l"/>
              </a:tabLst>
            </a:pPr>
            <a:r>
              <a:rPr dirty="0" sz="1400">
                <a:latin typeface="Tw Cen MT"/>
                <a:cs typeface="Tw Cen MT"/>
              </a:rPr>
              <a:t>A	</a:t>
            </a:r>
            <a:r>
              <a:rPr dirty="0" baseline="1984" sz="2100">
                <a:solidFill>
                  <a:srgbClr val="FFFFFF"/>
                </a:solidFill>
                <a:latin typeface="Tw Cen MT"/>
                <a:cs typeface="Tw Cen MT"/>
              </a:rPr>
              <a:t>[ </a:t>
            </a:r>
            <a:r>
              <a:rPr dirty="0" baseline="1984" sz="2100" spc="-22">
                <a:solidFill>
                  <a:srgbClr val="FFFFFF"/>
                </a:solidFill>
                <a:latin typeface="Tw Cen MT"/>
                <a:cs typeface="Tw Cen MT"/>
              </a:rPr>
              <a:t>“Anna”</a:t>
            </a:r>
            <a:r>
              <a:rPr dirty="0" baseline="1984" sz="2100" spc="-15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baseline="1984" sz="21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baseline="1984" sz="21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653415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[ </a:t>
            </a: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“Fred”</a:t>
            </a:r>
            <a:r>
              <a:rPr dirty="0" sz="1400" spc="-105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89217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[ </a:t>
            </a: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“John”, “James”</a:t>
            </a:r>
            <a:r>
              <a:rPr dirty="0" sz="1400" spc="-8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183705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65">
                <a:solidFill>
                  <a:srgbClr val="0D0D0D"/>
                </a:solidFill>
                <a:latin typeface="Tw Cen MT Condensed"/>
                <a:cs typeface="Tw Cen MT Condensed"/>
              </a:rPr>
              <a:t>GROUPBY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06690" y="627126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06690" y="627126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80426" y="808481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40" h="715010">
                <a:moveTo>
                  <a:pt x="0" y="714756"/>
                </a:moveTo>
                <a:lnTo>
                  <a:pt x="1665731" y="714756"/>
                </a:lnTo>
                <a:lnTo>
                  <a:pt x="1665731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980426" y="808481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40" h="715010">
                <a:moveTo>
                  <a:pt x="0" y="714756"/>
                </a:moveTo>
                <a:lnTo>
                  <a:pt x="1665731" y="714756"/>
                </a:lnTo>
                <a:lnTo>
                  <a:pt x="1665731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1821" y="56311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71821" y="56311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19650" y="6926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19650" y="6926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6991" y="5497067"/>
            <a:ext cx="385572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075" y="4200144"/>
            <a:ext cx="565404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5097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65235" y="3976115"/>
            <a:ext cx="541020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58510" y="191770"/>
            <a:ext cx="651510" cy="290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1800" spc="-10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31302" y="185673"/>
            <a:ext cx="65151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RDD:</a:t>
            </a:r>
            <a:r>
              <a:rPr dirty="0" sz="1800" spc="-100"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9418" y="3969639"/>
            <a:ext cx="8757920" cy="955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sc.parallelize(['John', 'Fred', 'Anna',</a:t>
            </a:r>
            <a:r>
              <a:rPr dirty="0" sz="1400" spc="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'James'])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.groupBy(lambda </a:t>
            </a:r>
            <a:r>
              <a:rPr dirty="0" sz="1400" spc="5">
                <a:latin typeface="Consolas"/>
                <a:cs typeface="Consolas"/>
              </a:rPr>
              <a:t>w: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w[0])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 [(k, list(v)) </a:t>
            </a:r>
            <a:r>
              <a:rPr dirty="0" sz="1400" spc="5">
                <a:latin typeface="Consolas"/>
                <a:cs typeface="Consolas"/>
              </a:rPr>
              <a:t>for </a:t>
            </a:r>
            <a:r>
              <a:rPr dirty="0" sz="1400">
                <a:latin typeface="Consolas"/>
                <a:cs typeface="Consolas"/>
              </a:rPr>
              <a:t>(k, v) in</a:t>
            </a:r>
            <a:r>
              <a:rPr dirty="0" sz="1400" spc="9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.collect()]</a:t>
            </a:r>
            <a:endParaRPr sz="1400">
              <a:latin typeface="Consolas"/>
              <a:cs typeface="Consolas"/>
            </a:endParaRPr>
          </a:p>
          <a:p>
            <a:pPr marL="5196205">
              <a:lnSpc>
                <a:spcPct val="100000"/>
              </a:lnSpc>
              <a:spcBef>
                <a:spcPts val="160"/>
              </a:spcBef>
            </a:pPr>
            <a:r>
              <a:rPr dirty="0" baseline="-6944" sz="2400" spc="-7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sz="1400">
                <a:latin typeface="Consolas"/>
                <a:cs typeface="Consolas"/>
              </a:rPr>
              <a:t>['John', </a:t>
            </a:r>
            <a:r>
              <a:rPr dirty="0" sz="1400" spc="5">
                <a:latin typeface="Consolas"/>
                <a:cs typeface="Consolas"/>
              </a:rPr>
              <a:t>'Fred', </a:t>
            </a:r>
            <a:r>
              <a:rPr dirty="0" sz="1400">
                <a:latin typeface="Consolas"/>
                <a:cs typeface="Consolas"/>
              </a:rPr>
              <a:t>'Anna',</a:t>
            </a:r>
            <a:r>
              <a:rPr dirty="0" sz="1400" spc="-30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'James']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33820" y="5057394"/>
            <a:ext cx="5629275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5208" sz="2400" spc="-7" b="1">
                <a:solidFill>
                  <a:srgbClr val="E68042"/>
                </a:solidFill>
                <a:latin typeface="Consolas"/>
                <a:cs typeface="Consolas"/>
              </a:rPr>
              <a:t>y:</a:t>
            </a:r>
            <a:r>
              <a:rPr dirty="0" baseline="-5208" sz="2400" spc="-345" b="1">
                <a:solidFill>
                  <a:srgbClr val="E68042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[('A',['Anna']),('J',['John','James']),('F',['Fred'])]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18638" y="2216658"/>
            <a:ext cx="7222490" cy="1123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8135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groupBy(</a:t>
            </a: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f</a:t>
            </a:r>
            <a:r>
              <a:rPr dirty="0" sz="1400" b="1">
                <a:latin typeface="Consolas"/>
                <a:cs typeface="Consolas"/>
              </a:rPr>
              <a:t>,</a:t>
            </a:r>
            <a:r>
              <a:rPr dirty="0" sz="1400" spc="-55" b="1">
                <a:latin typeface="Consolas"/>
                <a:cs typeface="Consolas"/>
              </a:rPr>
              <a:t> </a:t>
            </a:r>
            <a:r>
              <a:rPr dirty="0" sz="1400" spc="5" b="1" i="1">
                <a:solidFill>
                  <a:srgbClr val="915CCC"/>
                </a:solidFill>
                <a:latin typeface="Consolas"/>
                <a:cs typeface="Consolas"/>
              </a:rPr>
              <a:t>numPartitions=None</a:t>
            </a:r>
            <a:r>
              <a:rPr dirty="0" sz="1400" spc="5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110"/>
              </a:spcBef>
            </a:pPr>
            <a:r>
              <a:rPr dirty="0" sz="1800" spc="-10">
                <a:latin typeface="Tw Cen MT"/>
                <a:cs typeface="Tw Cen MT"/>
              </a:rPr>
              <a:t>Group </a:t>
            </a:r>
            <a:r>
              <a:rPr dirty="0" sz="1800">
                <a:latin typeface="Tw Cen MT"/>
                <a:cs typeface="Tw Cen MT"/>
              </a:rPr>
              <a:t>the data </a:t>
            </a:r>
            <a:r>
              <a:rPr dirty="0" sz="1800" spc="-5">
                <a:latin typeface="Tw Cen MT"/>
                <a:cs typeface="Tw Cen MT"/>
              </a:rPr>
              <a:t>in </a:t>
            </a:r>
            <a:r>
              <a:rPr dirty="0" sz="1800">
                <a:latin typeface="Tw Cen MT"/>
                <a:cs typeface="Tw Cen MT"/>
              </a:rPr>
              <a:t>the original </a:t>
            </a:r>
            <a:r>
              <a:rPr dirty="0" sz="1800" spc="-10">
                <a:latin typeface="Tw Cen MT"/>
                <a:cs typeface="Tw Cen MT"/>
              </a:rPr>
              <a:t>RDD. </a:t>
            </a:r>
            <a:r>
              <a:rPr dirty="0" sz="1800">
                <a:latin typeface="Tw Cen MT"/>
                <a:cs typeface="Tw Cen MT"/>
              </a:rPr>
              <a:t>Create pairs where the </a:t>
            </a:r>
            <a:r>
              <a:rPr dirty="0" sz="1800" spc="-40">
                <a:latin typeface="Tw Cen MT"/>
                <a:cs typeface="Tw Cen MT"/>
              </a:rPr>
              <a:t>key </a:t>
            </a:r>
            <a:r>
              <a:rPr dirty="0" sz="1800" spc="-5">
                <a:latin typeface="Tw Cen MT"/>
                <a:cs typeface="Tw Cen MT"/>
              </a:rPr>
              <a:t>is </a:t>
            </a:r>
            <a:r>
              <a:rPr dirty="0" sz="1800">
                <a:latin typeface="Tw Cen MT"/>
                <a:cs typeface="Tw Cen MT"/>
              </a:rPr>
              <a:t>the output of  a user </a:t>
            </a:r>
            <a:r>
              <a:rPr dirty="0" sz="1800" spc="-5">
                <a:latin typeface="Tw Cen MT"/>
                <a:cs typeface="Tw Cen MT"/>
              </a:rPr>
              <a:t>function, </a:t>
            </a:r>
            <a:r>
              <a:rPr dirty="0" sz="1800">
                <a:latin typeface="Tw Cen MT"/>
                <a:cs typeface="Tw Cen MT"/>
              </a:rPr>
              <a:t>and the </a:t>
            </a:r>
            <a:r>
              <a:rPr dirty="0" sz="1800" spc="-10">
                <a:latin typeface="Tw Cen MT"/>
                <a:cs typeface="Tw Cen MT"/>
              </a:rPr>
              <a:t>value </a:t>
            </a:r>
            <a:r>
              <a:rPr dirty="0" sz="1800" spc="-5">
                <a:latin typeface="Tw Cen MT"/>
                <a:cs typeface="Tw Cen MT"/>
              </a:rPr>
              <a:t>is </a:t>
            </a:r>
            <a:r>
              <a:rPr dirty="0" sz="1800">
                <a:latin typeface="Tw Cen MT"/>
                <a:cs typeface="Tw Cen MT"/>
              </a:rPr>
              <a:t>all </a:t>
            </a:r>
            <a:r>
              <a:rPr dirty="0" sz="1800" spc="-5">
                <a:latin typeface="Tw Cen MT"/>
                <a:cs typeface="Tw Cen MT"/>
              </a:rPr>
              <a:t>items </a:t>
            </a:r>
            <a:r>
              <a:rPr dirty="0" sz="1800" spc="-15">
                <a:latin typeface="Tw Cen MT"/>
                <a:cs typeface="Tw Cen MT"/>
              </a:rPr>
              <a:t>for </a:t>
            </a:r>
            <a:r>
              <a:rPr dirty="0" sz="1800" spc="15">
                <a:latin typeface="Tw Cen MT"/>
                <a:cs typeface="Tw Cen MT"/>
              </a:rPr>
              <a:t>which </a:t>
            </a:r>
            <a:r>
              <a:rPr dirty="0" sz="1800">
                <a:latin typeface="Tw Cen MT"/>
                <a:cs typeface="Tw Cen MT"/>
              </a:rPr>
              <a:t>the function yields this</a:t>
            </a:r>
            <a:r>
              <a:rPr dirty="0" sz="1800" spc="-40">
                <a:latin typeface="Tw Cen MT"/>
                <a:cs typeface="Tw Cen MT"/>
              </a:rPr>
              <a:t> </a:t>
            </a:r>
            <a:r>
              <a:rPr dirty="0" sz="1800" spc="-55">
                <a:latin typeface="Tw Cen MT"/>
                <a:cs typeface="Tw Cen MT"/>
              </a:rPr>
              <a:t>key.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39418" y="5251577"/>
            <a:ext cx="4319270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sc.parallelize(</a:t>
            </a:r>
            <a:endParaRPr sz="1400">
              <a:latin typeface="Consolas"/>
              <a:cs typeface="Consolas"/>
            </a:endParaRPr>
          </a:p>
          <a:p>
            <a:pPr marL="12700" marR="5080" indent="45656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Array("John", "Fred", "Anna", "James"))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.groupBy(w </a:t>
            </a:r>
            <a:r>
              <a:rPr dirty="0" sz="1400">
                <a:latin typeface="Consolas"/>
                <a:cs typeface="Consolas"/>
              </a:rPr>
              <a:t>=&gt; w.charAt(0))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72050" y="8450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72050" y="8450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24450" y="9974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24450" y="9974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90331" y="818388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19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204454" y="98374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04454" y="98374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214359" y="992124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5" h="121919">
                <a:moveTo>
                  <a:pt x="0" y="121920"/>
                </a:moveTo>
                <a:lnTo>
                  <a:pt x="94488" y="121920"/>
                </a:lnTo>
                <a:lnTo>
                  <a:pt x="94488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15071" y="635508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20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5"/>
              <a:t>GROUP</a:t>
            </a:r>
            <a:r>
              <a:rPr dirty="0" sz="5000" spc="75">
                <a:solidFill>
                  <a:srgbClr val="A0ACB1"/>
                </a:solidFill>
              </a:rPr>
              <a:t>BY</a:t>
            </a:r>
            <a:r>
              <a:rPr dirty="0" sz="5000" spc="75"/>
              <a:t>KEY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54066" y="2724911"/>
            <a:ext cx="1773555" cy="382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w Cen MT"/>
                <a:cs typeface="Tw Cen MT"/>
              </a:rPr>
              <a:t>5 </a:t>
            </a:r>
            <a:r>
              <a:rPr dirty="0" sz="2400" spc="-5">
                <a:latin typeface="Tw Cen MT"/>
                <a:cs typeface="Tw Cen MT"/>
              </a:rPr>
              <a:t>items in</a:t>
            </a:r>
            <a:r>
              <a:rPr dirty="0" sz="2400" spc="-90">
                <a:latin typeface="Tw Cen MT"/>
                <a:cs typeface="Tw Cen MT"/>
              </a:rPr>
              <a:t> </a:t>
            </a:r>
            <a:r>
              <a:rPr dirty="0" sz="2400">
                <a:latin typeface="Tw Cen MT"/>
                <a:cs typeface="Tw Cen MT"/>
              </a:rPr>
              <a:t>RDD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59522" y="3923157"/>
            <a:ext cx="1079182" cy="1152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593975" y="1925954"/>
            <a:ext cx="118173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30">
                <a:latin typeface="Tw Cen MT"/>
                <a:cs typeface="Tw Cen MT"/>
              </a:rPr>
              <a:t>Pair </a:t>
            </a: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8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57550" y="431215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57550" y="431215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54123" y="28910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868170" y="2927858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48839" y="3252215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263901" y="3289046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84220" y="4332732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390391" y="4369816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38983" y="3585971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7"/>
                </a:moveTo>
                <a:lnTo>
                  <a:pt x="345948" y="307847"/>
                </a:lnTo>
                <a:lnTo>
                  <a:pt x="345948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645410" y="3622802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84932" y="3968496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7"/>
                </a:moveTo>
                <a:lnTo>
                  <a:pt x="344424" y="307847"/>
                </a:lnTo>
                <a:lnTo>
                  <a:pt x="344424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990214" y="4005326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72080" y="2905252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5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63114" y="326618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49320" y="360260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87648" y="398792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73602" y="434975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00947" y="356996"/>
            <a:ext cx="1925320" cy="4445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000000"/>
                </a:solidFill>
                <a:latin typeface="Tw Cen MT"/>
                <a:cs typeface="Tw Cen MT"/>
              </a:rPr>
              <a:t>RDD</a:t>
            </a:r>
            <a:r>
              <a:rPr dirty="0" sz="2800" spc="-65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2800" spc="-10">
                <a:solidFill>
                  <a:srgbClr val="000000"/>
                </a:solidFill>
                <a:latin typeface="Tw Cen MT"/>
                <a:cs typeface="Tw Cen MT"/>
              </a:rPr>
              <a:t>Elements</a:t>
            </a:r>
            <a:endParaRPr sz="2800">
              <a:latin typeface="Tw Cen MT"/>
              <a:cs typeface="Tw Cen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32292" y="964691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2271267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1CACE3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07323" y="1298447"/>
          <a:ext cx="2542540" cy="1096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188"/>
                <a:gridCol w="1776983"/>
              </a:tblGrid>
              <a:tr h="428243">
                <a:tc>
                  <a:txBody>
                    <a:bodyPr/>
                    <a:lstStyle/>
                    <a:p>
                      <a:pPr marL="22860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800" spc="-40">
                          <a:solidFill>
                            <a:srgbClr val="F1F1F1"/>
                          </a:solidFill>
                          <a:latin typeface="Tw Cen MT"/>
                          <a:cs typeface="Tw Cen MT"/>
                        </a:rPr>
                        <a:t>key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5240">
                      <a:solidFill>
                        <a:srgbClr val="000000"/>
                      </a:solidFill>
                      <a:prstDash val="solid"/>
                    </a:lnL>
                    <a:lnR w="15240">
                      <a:solidFill>
                        <a:srgbClr val="000000"/>
                      </a:solidFill>
                      <a:prstDash val="solid"/>
                    </a:lnR>
                    <a:lnT w="15240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652272">
                <a:tc gridSpan="2"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2400">
                          <a:solidFill>
                            <a:srgbClr val="F1F1F1"/>
                          </a:solidFill>
                          <a:latin typeface="Tw Cen MT"/>
                          <a:cs typeface="Tw Cen MT"/>
                        </a:rPr>
                        <a:t>original</a:t>
                      </a:r>
                      <a:r>
                        <a:rPr dirty="0" sz="2400" spc="-120">
                          <a:solidFill>
                            <a:srgbClr val="F1F1F1"/>
                          </a:solidFill>
                          <a:latin typeface="Tw Cen MT"/>
                          <a:cs typeface="Tw Cen MT"/>
                        </a:rPr>
                        <a:t> </a:t>
                      </a:r>
                      <a:r>
                        <a:rPr dirty="0" sz="2400" spc="-5">
                          <a:solidFill>
                            <a:srgbClr val="F1F1F1"/>
                          </a:solidFill>
                          <a:latin typeface="Tw Cen MT"/>
                          <a:cs typeface="Tw Cen MT"/>
                        </a:rPr>
                        <a:t>item</a:t>
                      </a:r>
                      <a:endParaRPr sz="2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5240">
                      <a:solidFill>
                        <a:srgbClr val="000000"/>
                      </a:solidFill>
                      <a:prstDash val="solid"/>
                    </a:lnL>
                    <a:lnR w="15240">
                      <a:solidFill>
                        <a:srgbClr val="000000"/>
                      </a:solidFill>
                      <a:prstDash val="solid"/>
                    </a:lnR>
                    <a:lnB w="15240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314943" y="2642616"/>
            <a:ext cx="2519680" cy="1080770"/>
          </a:xfrm>
          <a:prstGeom prst="rect">
            <a:avLst/>
          </a:prstGeom>
          <a:solidFill>
            <a:srgbClr val="E68042"/>
          </a:solidFill>
          <a:ln w="15239">
            <a:solidFill>
              <a:srgbClr val="000000"/>
            </a:solidFill>
          </a:ln>
        </p:spPr>
        <p:txBody>
          <a:bodyPr wrap="square" lIns="0" tIns="128905" rIns="0" bIns="0" rtlCol="0" vert="horz">
            <a:spAutoFit/>
          </a:bodyPr>
          <a:lstStyle/>
          <a:p>
            <a:pPr algn="ctr" marR="27940">
              <a:lnSpc>
                <a:spcPct val="100000"/>
              </a:lnSpc>
              <a:spcBef>
                <a:spcPts val="1015"/>
              </a:spcBef>
            </a:pPr>
            <a:r>
              <a:rPr dirty="0" sz="2400" spc="-5">
                <a:latin typeface="Tw Cen MT"/>
                <a:cs typeface="Tw Cen MT"/>
              </a:rPr>
              <a:t>transformed</a:t>
            </a:r>
            <a:endParaRPr sz="2400">
              <a:latin typeface="Tw Cen MT"/>
              <a:cs typeface="Tw Cen MT"/>
            </a:endParaRPr>
          </a:p>
          <a:p>
            <a:pPr algn="ctr" marR="26670">
              <a:lnSpc>
                <a:spcPct val="100000"/>
              </a:lnSpc>
            </a:pPr>
            <a:r>
              <a:rPr dirty="0" sz="2400" spc="-5">
                <a:latin typeface="Tw Cen MT"/>
                <a:cs typeface="Tw Cen MT"/>
              </a:rPr>
              <a:t>type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4943" y="3976115"/>
            <a:ext cx="2519680" cy="108077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wrap="square" lIns="0" tIns="147320" rIns="0" bIns="0" rtlCol="0" vert="horz">
            <a:spAutoFit/>
          </a:bodyPr>
          <a:lstStyle/>
          <a:p>
            <a:pPr marL="277495">
              <a:lnSpc>
                <a:spcPct val="100000"/>
              </a:lnSpc>
              <a:spcBef>
                <a:spcPts val="1160"/>
              </a:spcBef>
            </a:pPr>
            <a:r>
              <a:rPr dirty="0" sz="2400">
                <a:latin typeface="Tw Cen MT"/>
                <a:cs typeface="Tw Cen MT"/>
              </a:rPr>
              <a:t>object on</a:t>
            </a:r>
            <a:r>
              <a:rPr dirty="0" sz="2400" spc="-100">
                <a:latin typeface="Tw Cen MT"/>
                <a:cs typeface="Tw Cen MT"/>
              </a:rPr>
              <a:t> </a:t>
            </a:r>
            <a:r>
              <a:rPr dirty="0" sz="2400" spc="-10">
                <a:latin typeface="Tw Cen MT"/>
                <a:cs typeface="Tw Cen MT"/>
              </a:rPr>
              <a:t>driver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3173" y="156438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73173" y="156438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653029" y="437515"/>
            <a:ext cx="63309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Tw Cen MT"/>
                <a:cs typeface="Tw Cen MT"/>
              </a:rPr>
              <a:t>R</a:t>
            </a:r>
            <a:r>
              <a:rPr dirty="0" sz="2800">
                <a:latin typeface="Tw Cen MT"/>
                <a:cs typeface="Tw Cen MT"/>
              </a:rPr>
              <a:t>D</a:t>
            </a:r>
            <a:r>
              <a:rPr dirty="0" sz="2800" spc="-5">
                <a:latin typeface="Tw Cen MT"/>
                <a:cs typeface="Tw Cen MT"/>
              </a:rPr>
              <a:t>D</a:t>
            </a:r>
            <a:endParaRPr sz="28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77567" y="964691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2271268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1CAC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42788" y="269747"/>
            <a:ext cx="995171" cy="995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66366" y="1927098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5"/>
                </a:moveTo>
                <a:lnTo>
                  <a:pt x="2517648" y="1080515"/>
                </a:lnTo>
                <a:lnTo>
                  <a:pt x="2517648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66366" y="1927098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5"/>
                </a:moveTo>
                <a:lnTo>
                  <a:pt x="2517648" y="1080515"/>
                </a:lnTo>
                <a:lnTo>
                  <a:pt x="2517648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53461" y="226085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53461" y="226085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93570" y="3007614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5" h="592454">
                <a:moveTo>
                  <a:pt x="0" y="0"/>
                </a:moveTo>
                <a:lnTo>
                  <a:pt x="592328" y="59232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44574" y="264642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025523" y="3243834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0207" y="2728340"/>
            <a:ext cx="1113155" cy="690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 algn="r" marR="12065">
              <a:lnSpc>
                <a:spcPct val="100000"/>
              </a:lnSpc>
              <a:spcBef>
                <a:spcPts val="990"/>
              </a:spcBef>
            </a:pPr>
            <a:r>
              <a:rPr dirty="0" sz="2000">
                <a:latin typeface="Tw Cen MT"/>
                <a:cs typeface="Tw Cen MT"/>
              </a:rPr>
              <a:t>pa</a:t>
            </a:r>
            <a:r>
              <a:rPr dirty="0" sz="2000" spc="35">
                <a:latin typeface="Tw Cen MT"/>
                <a:cs typeface="Tw Cen MT"/>
              </a:rPr>
              <a:t>r</a:t>
            </a:r>
            <a:r>
              <a:rPr dirty="0" sz="2000">
                <a:latin typeface="Tw Cen MT"/>
                <a:cs typeface="Tw Cen MT"/>
              </a:rPr>
              <a:t>titi</a:t>
            </a:r>
            <a:r>
              <a:rPr dirty="0" sz="2000" spc="5">
                <a:latin typeface="Tw Cen MT"/>
                <a:cs typeface="Tw Cen MT"/>
              </a:rPr>
              <a:t>o</a:t>
            </a:r>
            <a:r>
              <a:rPr dirty="0" sz="2000">
                <a:latin typeface="Tw Cen MT"/>
                <a:cs typeface="Tw Cen MT"/>
              </a:rPr>
              <a:t>n</a:t>
            </a:r>
            <a:r>
              <a:rPr dirty="0" sz="2000" spc="-20">
                <a:latin typeface="Tw Cen MT"/>
                <a:cs typeface="Tw Cen MT"/>
              </a:rPr>
              <a:t>(</a:t>
            </a:r>
            <a:r>
              <a:rPr dirty="0" sz="2000">
                <a:latin typeface="Tw Cen MT"/>
                <a:cs typeface="Tw Cen MT"/>
              </a:rPr>
              <a:t>s)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93442" y="4876038"/>
            <a:ext cx="2291080" cy="871855"/>
          </a:xfrm>
          <a:custGeom>
            <a:avLst/>
            <a:gdLst/>
            <a:ahLst/>
            <a:cxnLst/>
            <a:rect l="l" t="t" r="r" b="b"/>
            <a:pathLst>
              <a:path w="2291079" h="871854">
                <a:moveTo>
                  <a:pt x="0" y="145287"/>
                </a:moveTo>
                <a:lnTo>
                  <a:pt x="7404" y="99356"/>
                </a:lnTo>
                <a:lnTo>
                  <a:pt x="28025" y="59472"/>
                </a:lnTo>
                <a:lnTo>
                  <a:pt x="59472" y="28025"/>
                </a:lnTo>
                <a:lnTo>
                  <a:pt x="99356" y="7404"/>
                </a:lnTo>
                <a:lnTo>
                  <a:pt x="145287" y="0"/>
                </a:lnTo>
                <a:lnTo>
                  <a:pt x="2145284" y="0"/>
                </a:lnTo>
                <a:lnTo>
                  <a:pt x="2191215" y="7404"/>
                </a:lnTo>
                <a:lnTo>
                  <a:pt x="2231099" y="28025"/>
                </a:lnTo>
                <a:lnTo>
                  <a:pt x="2262546" y="59472"/>
                </a:lnTo>
                <a:lnTo>
                  <a:pt x="2283167" y="99356"/>
                </a:lnTo>
                <a:lnTo>
                  <a:pt x="2290572" y="145287"/>
                </a:lnTo>
                <a:lnTo>
                  <a:pt x="2290572" y="726440"/>
                </a:lnTo>
                <a:lnTo>
                  <a:pt x="2283167" y="772361"/>
                </a:lnTo>
                <a:lnTo>
                  <a:pt x="2262546" y="812244"/>
                </a:lnTo>
                <a:lnTo>
                  <a:pt x="2231099" y="843695"/>
                </a:lnTo>
                <a:lnTo>
                  <a:pt x="2191215" y="864320"/>
                </a:lnTo>
                <a:lnTo>
                  <a:pt x="2145284" y="871728"/>
                </a:lnTo>
                <a:lnTo>
                  <a:pt x="145287" y="871728"/>
                </a:lnTo>
                <a:lnTo>
                  <a:pt x="99356" y="864320"/>
                </a:lnTo>
                <a:lnTo>
                  <a:pt x="59472" y="843695"/>
                </a:lnTo>
                <a:lnTo>
                  <a:pt x="28025" y="812244"/>
                </a:lnTo>
                <a:lnTo>
                  <a:pt x="7404" y="772361"/>
                </a:lnTo>
                <a:lnTo>
                  <a:pt x="0" y="726440"/>
                </a:lnTo>
                <a:lnTo>
                  <a:pt x="0" y="145287"/>
                </a:lnTo>
                <a:close/>
              </a:path>
            </a:pathLst>
          </a:custGeom>
          <a:ln w="38099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849372" y="5127878"/>
            <a:ext cx="135445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user</a:t>
            </a:r>
            <a:r>
              <a:rPr dirty="0" sz="2000" spc="-114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functions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30267" y="4622291"/>
            <a:ext cx="76200" cy="180975"/>
          </a:xfrm>
          <a:custGeom>
            <a:avLst/>
            <a:gdLst/>
            <a:ahLst/>
            <a:cxnLst/>
            <a:rect l="l" t="t" r="r" b="b"/>
            <a:pathLst>
              <a:path w="76200" h="180975">
                <a:moveTo>
                  <a:pt x="31750" y="104774"/>
                </a:moveTo>
                <a:lnTo>
                  <a:pt x="0" y="104774"/>
                </a:lnTo>
                <a:lnTo>
                  <a:pt x="38100" y="180974"/>
                </a:lnTo>
                <a:lnTo>
                  <a:pt x="69850" y="117474"/>
                </a:lnTo>
                <a:lnTo>
                  <a:pt x="31750" y="117474"/>
                </a:lnTo>
                <a:lnTo>
                  <a:pt x="31750" y="104774"/>
                </a:lnTo>
                <a:close/>
              </a:path>
              <a:path w="76200" h="180975">
                <a:moveTo>
                  <a:pt x="44450" y="0"/>
                </a:moveTo>
                <a:lnTo>
                  <a:pt x="31750" y="0"/>
                </a:lnTo>
                <a:lnTo>
                  <a:pt x="31750" y="117474"/>
                </a:lnTo>
                <a:lnTo>
                  <a:pt x="44450" y="117474"/>
                </a:lnTo>
                <a:lnTo>
                  <a:pt x="44450" y="0"/>
                </a:lnTo>
                <a:close/>
              </a:path>
              <a:path w="76200" h="180975">
                <a:moveTo>
                  <a:pt x="76200" y="104774"/>
                </a:moveTo>
                <a:lnTo>
                  <a:pt x="44450" y="104774"/>
                </a:lnTo>
                <a:lnTo>
                  <a:pt x="44450" y="117474"/>
                </a:lnTo>
                <a:lnTo>
                  <a:pt x="69850" y="117474"/>
                </a:lnTo>
                <a:lnTo>
                  <a:pt x="76200" y="1047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207890" y="4425060"/>
            <a:ext cx="60325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user</a:t>
            </a:r>
            <a:r>
              <a:rPr dirty="0" sz="1200" spc="-105">
                <a:latin typeface="Tw Cen MT"/>
                <a:cs typeface="Tw Cen MT"/>
              </a:rPr>
              <a:t> </a:t>
            </a:r>
            <a:r>
              <a:rPr dirty="0" sz="1200" spc="-5">
                <a:latin typeface="Tw Cen MT"/>
                <a:cs typeface="Tw Cen MT"/>
              </a:rPr>
              <a:t>input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30267" y="5829300"/>
            <a:ext cx="76200" cy="185420"/>
          </a:xfrm>
          <a:custGeom>
            <a:avLst/>
            <a:gdLst/>
            <a:ahLst/>
            <a:cxnLst/>
            <a:rect l="l" t="t" r="r" b="b"/>
            <a:pathLst>
              <a:path w="76200" h="185420">
                <a:moveTo>
                  <a:pt x="44450" y="63500"/>
                </a:moveTo>
                <a:lnTo>
                  <a:pt x="31750" y="63500"/>
                </a:lnTo>
                <a:lnTo>
                  <a:pt x="31750" y="185394"/>
                </a:lnTo>
                <a:lnTo>
                  <a:pt x="44450" y="185394"/>
                </a:lnTo>
                <a:lnTo>
                  <a:pt x="44450" y="63500"/>
                </a:lnTo>
                <a:close/>
              </a:path>
              <a:path w="76200" h="18542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8542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490084" y="6042355"/>
            <a:ext cx="318135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Tw Cen MT"/>
                <a:cs typeface="Tw Cen MT"/>
              </a:rPr>
              <a:t>inp</a:t>
            </a:r>
            <a:r>
              <a:rPr dirty="0" sz="1200">
                <a:latin typeface="Tw Cen MT"/>
                <a:cs typeface="Tw Cen MT"/>
              </a:rPr>
              <a:t>ut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28515" y="6022847"/>
            <a:ext cx="362712" cy="19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48328" y="4162044"/>
            <a:ext cx="752855" cy="275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07692" y="5538215"/>
            <a:ext cx="211454" cy="76200"/>
          </a:xfrm>
          <a:custGeom>
            <a:avLst/>
            <a:gdLst/>
            <a:ahLst/>
            <a:cxnLst/>
            <a:rect l="l" t="t" r="r" b="b"/>
            <a:pathLst>
              <a:path w="21145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1145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11455" h="76200">
                <a:moveTo>
                  <a:pt x="21145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11455" y="44450"/>
                </a:lnTo>
                <a:lnTo>
                  <a:pt x="21145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213510" y="5471769"/>
            <a:ext cx="845185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5">
                <a:latin typeface="Tw Cen MT"/>
                <a:cs typeface="Tw Cen MT"/>
              </a:rPr>
              <a:t>emitted</a:t>
            </a:r>
            <a:r>
              <a:rPr dirty="0" sz="1200" spc="-100">
                <a:latin typeface="Tw Cen MT"/>
                <a:cs typeface="Tw Cen MT"/>
              </a:rPr>
              <a:t> </a:t>
            </a:r>
            <a:r>
              <a:rPr dirty="0" sz="1200" spc="-5">
                <a:latin typeface="Tw Cen MT"/>
                <a:cs typeface="Tw Cen MT"/>
              </a:rPr>
              <a:t>value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88685" y="1092200"/>
            <a:ext cx="105854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Tw Cen MT"/>
                <a:cs typeface="Tw Cen MT"/>
              </a:rPr>
              <a:t>L</a:t>
            </a:r>
            <a:r>
              <a:rPr dirty="0" sz="2800">
                <a:latin typeface="Tw Cen MT"/>
                <a:cs typeface="Tw Cen MT"/>
              </a:rPr>
              <a:t>e</a:t>
            </a:r>
            <a:r>
              <a:rPr dirty="0" sz="2800" spc="-65">
                <a:latin typeface="Tw Cen MT"/>
                <a:cs typeface="Tw Cen MT"/>
              </a:rPr>
              <a:t>g</a:t>
            </a:r>
            <a:r>
              <a:rPr dirty="0" sz="2800" spc="-5">
                <a:latin typeface="Tw Cen MT"/>
                <a:cs typeface="Tw Cen MT"/>
              </a:rPr>
              <a:t>end</a:t>
            </a:r>
            <a:endParaRPr sz="2800">
              <a:latin typeface="Tw Cen MT"/>
              <a:cs typeface="Tw Cen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195559" y="4639055"/>
            <a:ext cx="553211" cy="355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5"/>
              <a:t>GROUP</a:t>
            </a:r>
            <a:r>
              <a:rPr dirty="0" sz="5000" spc="75">
                <a:solidFill>
                  <a:srgbClr val="A0ACB1"/>
                </a:solidFill>
              </a:rPr>
              <a:t>BY</a:t>
            </a:r>
            <a:r>
              <a:rPr dirty="0" sz="5000" spc="75"/>
              <a:t>KEY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93975" y="1925954"/>
            <a:ext cx="118173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30">
                <a:latin typeface="Tw Cen MT"/>
                <a:cs typeface="Tw Cen MT"/>
              </a:rPr>
              <a:t>Pair </a:t>
            </a: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8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57550" y="431215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57550" y="431215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172080" y="2905252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5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63114" y="326618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49320" y="360260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87648" y="398792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3602" y="434975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41969" y="4272534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41969" y="4272534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56447" y="427786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7"/>
                </a:moveTo>
                <a:lnTo>
                  <a:pt x="344424" y="307847"/>
                </a:lnTo>
                <a:lnTo>
                  <a:pt x="344424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8263255" y="4314697"/>
            <a:ext cx="114808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8935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	</a:t>
            </a:r>
            <a:r>
              <a:rPr dirty="0" baseline="1984" sz="2100">
                <a:solidFill>
                  <a:srgbClr val="FFFFFF"/>
                </a:solidFill>
                <a:latin typeface="Tw Cen MT"/>
                <a:cs typeface="Tw Cen MT"/>
              </a:rPr>
              <a:t>[ 2 , 3 , 1</a:t>
            </a:r>
            <a:r>
              <a:rPr dirty="0" baseline="1984" sz="2100" spc="-127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baseline="1984" sz="21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baseline="1984" sz="2100">
              <a:latin typeface="Tw Cen MT"/>
              <a:cs typeface="Tw Cen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1703" y="3747515"/>
            <a:ext cx="2944368" cy="973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04663" y="3787521"/>
            <a:ext cx="2762250" cy="807720"/>
          </a:xfrm>
          <a:custGeom>
            <a:avLst/>
            <a:gdLst/>
            <a:ahLst/>
            <a:cxnLst/>
            <a:rect l="l" t="t" r="r" b="b"/>
            <a:pathLst>
              <a:path w="2762250" h="807720">
                <a:moveTo>
                  <a:pt x="2685876" y="780501"/>
                </a:moveTo>
                <a:lnTo>
                  <a:pt x="2678176" y="807592"/>
                </a:lnTo>
                <a:lnTo>
                  <a:pt x="2761868" y="791717"/>
                </a:lnTo>
                <a:lnTo>
                  <a:pt x="2753385" y="783970"/>
                </a:lnTo>
                <a:lnTo>
                  <a:pt x="2698115" y="783970"/>
                </a:lnTo>
                <a:lnTo>
                  <a:pt x="2685876" y="780501"/>
                </a:lnTo>
                <a:close/>
              </a:path>
              <a:path w="2762250" h="807720">
                <a:moveTo>
                  <a:pt x="2691284" y="761472"/>
                </a:moveTo>
                <a:lnTo>
                  <a:pt x="2685876" y="780501"/>
                </a:lnTo>
                <a:lnTo>
                  <a:pt x="2698115" y="783970"/>
                </a:lnTo>
                <a:lnTo>
                  <a:pt x="2703448" y="764920"/>
                </a:lnTo>
                <a:lnTo>
                  <a:pt x="2691284" y="761472"/>
                </a:lnTo>
                <a:close/>
              </a:path>
              <a:path w="2762250" h="807720">
                <a:moveTo>
                  <a:pt x="2699004" y="734313"/>
                </a:moveTo>
                <a:lnTo>
                  <a:pt x="2691284" y="761472"/>
                </a:lnTo>
                <a:lnTo>
                  <a:pt x="2703448" y="764920"/>
                </a:lnTo>
                <a:lnTo>
                  <a:pt x="2698115" y="783970"/>
                </a:lnTo>
                <a:lnTo>
                  <a:pt x="2753385" y="783970"/>
                </a:lnTo>
                <a:lnTo>
                  <a:pt x="2699004" y="734313"/>
                </a:lnTo>
                <a:close/>
              </a:path>
              <a:path w="2762250" h="807720">
                <a:moveTo>
                  <a:pt x="5334" y="0"/>
                </a:moveTo>
                <a:lnTo>
                  <a:pt x="0" y="19049"/>
                </a:lnTo>
                <a:lnTo>
                  <a:pt x="2685876" y="780501"/>
                </a:lnTo>
                <a:lnTo>
                  <a:pt x="2691284" y="761472"/>
                </a:lnTo>
                <a:lnTo>
                  <a:pt x="5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69635" y="4075176"/>
            <a:ext cx="2695956" cy="903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22595" y="4115180"/>
            <a:ext cx="2513330" cy="737235"/>
          </a:xfrm>
          <a:custGeom>
            <a:avLst/>
            <a:gdLst/>
            <a:ahLst/>
            <a:cxnLst/>
            <a:rect l="l" t="t" r="r" b="b"/>
            <a:pathLst>
              <a:path w="2513329" h="737235">
                <a:moveTo>
                  <a:pt x="2436977" y="709895"/>
                </a:moveTo>
                <a:lnTo>
                  <a:pt x="2429255" y="737108"/>
                </a:lnTo>
                <a:lnTo>
                  <a:pt x="2513076" y="721233"/>
                </a:lnTo>
                <a:lnTo>
                  <a:pt x="2504454" y="713359"/>
                </a:lnTo>
                <a:lnTo>
                  <a:pt x="2449195" y="713359"/>
                </a:lnTo>
                <a:lnTo>
                  <a:pt x="2436977" y="709895"/>
                </a:lnTo>
                <a:close/>
              </a:path>
              <a:path w="2513329" h="737235">
                <a:moveTo>
                  <a:pt x="2442386" y="690830"/>
                </a:moveTo>
                <a:lnTo>
                  <a:pt x="2436977" y="709895"/>
                </a:lnTo>
                <a:lnTo>
                  <a:pt x="2449195" y="713359"/>
                </a:lnTo>
                <a:lnTo>
                  <a:pt x="2454655" y="694309"/>
                </a:lnTo>
                <a:lnTo>
                  <a:pt x="2442386" y="690830"/>
                </a:lnTo>
                <a:close/>
              </a:path>
              <a:path w="2513329" h="737235">
                <a:moveTo>
                  <a:pt x="2450083" y="663702"/>
                </a:moveTo>
                <a:lnTo>
                  <a:pt x="2442386" y="690830"/>
                </a:lnTo>
                <a:lnTo>
                  <a:pt x="2454655" y="694309"/>
                </a:lnTo>
                <a:lnTo>
                  <a:pt x="2449195" y="713359"/>
                </a:lnTo>
                <a:lnTo>
                  <a:pt x="2504454" y="713359"/>
                </a:lnTo>
                <a:lnTo>
                  <a:pt x="2450083" y="663702"/>
                </a:lnTo>
                <a:close/>
              </a:path>
              <a:path w="2513329" h="737235">
                <a:moveTo>
                  <a:pt x="5333" y="0"/>
                </a:moveTo>
                <a:lnTo>
                  <a:pt x="0" y="19050"/>
                </a:lnTo>
                <a:lnTo>
                  <a:pt x="2436977" y="709895"/>
                </a:lnTo>
                <a:lnTo>
                  <a:pt x="2442386" y="690830"/>
                </a:lnTo>
                <a:lnTo>
                  <a:pt x="5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88152" y="4424171"/>
            <a:ext cx="2388107" cy="8168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41110" y="4464177"/>
            <a:ext cx="2204720" cy="649605"/>
          </a:xfrm>
          <a:custGeom>
            <a:avLst/>
            <a:gdLst/>
            <a:ahLst/>
            <a:cxnLst/>
            <a:rect l="l" t="t" r="r" b="b"/>
            <a:pathLst>
              <a:path w="2204720" h="649604">
                <a:moveTo>
                  <a:pt x="2128674" y="622534"/>
                </a:moveTo>
                <a:lnTo>
                  <a:pt x="2121027" y="649605"/>
                </a:lnTo>
                <a:lnTo>
                  <a:pt x="2204719" y="633730"/>
                </a:lnTo>
                <a:lnTo>
                  <a:pt x="2196218" y="625983"/>
                </a:lnTo>
                <a:lnTo>
                  <a:pt x="2140839" y="625983"/>
                </a:lnTo>
                <a:lnTo>
                  <a:pt x="2128674" y="622534"/>
                </a:lnTo>
                <a:close/>
              </a:path>
              <a:path w="2204720" h="649604">
                <a:moveTo>
                  <a:pt x="2134061" y="603463"/>
                </a:moveTo>
                <a:lnTo>
                  <a:pt x="2128674" y="622534"/>
                </a:lnTo>
                <a:lnTo>
                  <a:pt x="2140839" y="625983"/>
                </a:lnTo>
                <a:lnTo>
                  <a:pt x="2146299" y="606933"/>
                </a:lnTo>
                <a:lnTo>
                  <a:pt x="2134061" y="603463"/>
                </a:lnTo>
                <a:close/>
              </a:path>
              <a:path w="2204720" h="649604">
                <a:moveTo>
                  <a:pt x="2141728" y="576326"/>
                </a:moveTo>
                <a:lnTo>
                  <a:pt x="2134061" y="603463"/>
                </a:lnTo>
                <a:lnTo>
                  <a:pt x="2146299" y="606933"/>
                </a:lnTo>
                <a:lnTo>
                  <a:pt x="2140839" y="625983"/>
                </a:lnTo>
                <a:lnTo>
                  <a:pt x="2196218" y="625983"/>
                </a:lnTo>
                <a:lnTo>
                  <a:pt x="2141728" y="576326"/>
                </a:lnTo>
                <a:close/>
              </a:path>
              <a:path w="2204720" h="649604">
                <a:moveTo>
                  <a:pt x="5334" y="0"/>
                </a:moveTo>
                <a:lnTo>
                  <a:pt x="0" y="19050"/>
                </a:lnTo>
                <a:lnTo>
                  <a:pt x="2128674" y="622534"/>
                </a:lnTo>
                <a:lnTo>
                  <a:pt x="2134061" y="603463"/>
                </a:lnTo>
                <a:lnTo>
                  <a:pt x="5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54123" y="28910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868170" y="2927858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48839" y="3252215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263901" y="3289046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84220" y="4332732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390391" y="4369816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38983" y="3585971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7"/>
                </a:moveTo>
                <a:lnTo>
                  <a:pt x="345948" y="307847"/>
                </a:lnTo>
                <a:lnTo>
                  <a:pt x="345948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645410" y="3622802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884932" y="3968496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7"/>
                </a:moveTo>
                <a:lnTo>
                  <a:pt x="344424" y="307847"/>
                </a:lnTo>
                <a:lnTo>
                  <a:pt x="344424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990214" y="4005326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5"/>
              <a:t>GROUP</a:t>
            </a:r>
            <a:r>
              <a:rPr dirty="0" sz="5000" spc="75">
                <a:solidFill>
                  <a:srgbClr val="A0ACB1"/>
                </a:solidFill>
              </a:rPr>
              <a:t>BY</a:t>
            </a:r>
            <a:r>
              <a:rPr dirty="0" sz="5000" spc="75"/>
              <a:t>KEY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2593975" y="1925954"/>
            <a:ext cx="118173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30">
                <a:latin typeface="Tw Cen MT"/>
                <a:cs typeface="Tw Cen MT"/>
              </a:rPr>
              <a:t>Pair </a:t>
            </a: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8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01356" y="3573779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17560" y="3610229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65676" y="3020567"/>
            <a:ext cx="3567683" cy="1124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8634" y="3060573"/>
            <a:ext cx="3384550" cy="958850"/>
          </a:xfrm>
          <a:custGeom>
            <a:avLst/>
            <a:gdLst/>
            <a:ahLst/>
            <a:cxnLst/>
            <a:rect l="l" t="t" r="r" b="b"/>
            <a:pathLst>
              <a:path w="3384550" h="958850">
                <a:moveTo>
                  <a:pt x="3308517" y="931587"/>
                </a:moveTo>
                <a:lnTo>
                  <a:pt x="3300984" y="958850"/>
                </a:lnTo>
                <a:lnTo>
                  <a:pt x="3384549" y="942339"/>
                </a:lnTo>
                <a:lnTo>
                  <a:pt x="3376380" y="934974"/>
                </a:lnTo>
                <a:lnTo>
                  <a:pt x="3320795" y="934974"/>
                </a:lnTo>
                <a:lnTo>
                  <a:pt x="3308517" y="931587"/>
                </a:lnTo>
                <a:close/>
              </a:path>
              <a:path w="3384550" h="958850">
                <a:moveTo>
                  <a:pt x="3313777" y="912552"/>
                </a:moveTo>
                <a:lnTo>
                  <a:pt x="3308517" y="931587"/>
                </a:lnTo>
                <a:lnTo>
                  <a:pt x="3320795" y="934974"/>
                </a:lnTo>
                <a:lnTo>
                  <a:pt x="3326003" y="915924"/>
                </a:lnTo>
                <a:lnTo>
                  <a:pt x="3313777" y="912552"/>
                </a:lnTo>
                <a:close/>
              </a:path>
              <a:path w="3384550" h="958850">
                <a:moveTo>
                  <a:pt x="3321304" y="885316"/>
                </a:moveTo>
                <a:lnTo>
                  <a:pt x="3313777" y="912552"/>
                </a:lnTo>
                <a:lnTo>
                  <a:pt x="3326003" y="915924"/>
                </a:lnTo>
                <a:lnTo>
                  <a:pt x="3320795" y="934974"/>
                </a:lnTo>
                <a:lnTo>
                  <a:pt x="3376380" y="934974"/>
                </a:lnTo>
                <a:lnTo>
                  <a:pt x="3321304" y="885316"/>
                </a:lnTo>
                <a:close/>
              </a:path>
              <a:path w="3384550" h="958850">
                <a:moveTo>
                  <a:pt x="5334" y="0"/>
                </a:moveTo>
                <a:lnTo>
                  <a:pt x="0" y="19050"/>
                </a:lnTo>
                <a:lnTo>
                  <a:pt x="3308517" y="931587"/>
                </a:lnTo>
                <a:lnTo>
                  <a:pt x="3313777" y="912552"/>
                </a:lnTo>
                <a:lnTo>
                  <a:pt x="5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72584" y="3334511"/>
            <a:ext cx="3151632" cy="9951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25670" y="3374516"/>
            <a:ext cx="2968625" cy="829310"/>
          </a:xfrm>
          <a:custGeom>
            <a:avLst/>
            <a:gdLst/>
            <a:ahLst/>
            <a:cxnLst/>
            <a:rect l="l" t="t" r="r" b="b"/>
            <a:pathLst>
              <a:path w="2968625" h="829310">
                <a:moveTo>
                  <a:pt x="2892300" y="801754"/>
                </a:moveTo>
                <a:lnTo>
                  <a:pt x="2884931" y="828929"/>
                </a:lnTo>
                <a:lnTo>
                  <a:pt x="2968498" y="812038"/>
                </a:lnTo>
                <a:lnTo>
                  <a:pt x="2960651" y="805053"/>
                </a:lnTo>
                <a:lnTo>
                  <a:pt x="2904489" y="805053"/>
                </a:lnTo>
                <a:lnTo>
                  <a:pt x="2892300" y="801754"/>
                </a:lnTo>
                <a:close/>
              </a:path>
              <a:path w="2968625" h="829310">
                <a:moveTo>
                  <a:pt x="2897500" y="782576"/>
                </a:moveTo>
                <a:lnTo>
                  <a:pt x="2892300" y="801754"/>
                </a:lnTo>
                <a:lnTo>
                  <a:pt x="2904489" y="805053"/>
                </a:lnTo>
                <a:lnTo>
                  <a:pt x="2909697" y="785876"/>
                </a:lnTo>
                <a:lnTo>
                  <a:pt x="2897500" y="782576"/>
                </a:lnTo>
                <a:close/>
              </a:path>
              <a:path w="2968625" h="829310">
                <a:moveTo>
                  <a:pt x="2904871" y="755396"/>
                </a:moveTo>
                <a:lnTo>
                  <a:pt x="2897500" y="782576"/>
                </a:lnTo>
                <a:lnTo>
                  <a:pt x="2909697" y="785876"/>
                </a:lnTo>
                <a:lnTo>
                  <a:pt x="2904489" y="805053"/>
                </a:lnTo>
                <a:lnTo>
                  <a:pt x="2960651" y="805053"/>
                </a:lnTo>
                <a:lnTo>
                  <a:pt x="2904871" y="755396"/>
                </a:lnTo>
                <a:close/>
              </a:path>
              <a:path w="2968625" h="829310">
                <a:moveTo>
                  <a:pt x="5079" y="0"/>
                </a:moveTo>
                <a:lnTo>
                  <a:pt x="0" y="19050"/>
                </a:lnTo>
                <a:lnTo>
                  <a:pt x="2892300" y="801754"/>
                </a:lnTo>
                <a:lnTo>
                  <a:pt x="2897500" y="782576"/>
                </a:lnTo>
                <a:lnTo>
                  <a:pt x="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246491" y="3601720"/>
            <a:ext cx="5556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[ 5 , 4</a:t>
            </a:r>
            <a:r>
              <a:rPr dirty="0" sz="1400" spc="-9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41969" y="4272534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41969" y="4272534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156447" y="427786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7"/>
                </a:moveTo>
                <a:lnTo>
                  <a:pt x="344424" y="307847"/>
                </a:lnTo>
                <a:lnTo>
                  <a:pt x="344424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263255" y="4314697"/>
            <a:ext cx="114808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8935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	</a:t>
            </a:r>
            <a:r>
              <a:rPr dirty="0" baseline="1984" sz="2100">
                <a:solidFill>
                  <a:srgbClr val="FFFFFF"/>
                </a:solidFill>
                <a:latin typeface="Tw Cen MT"/>
                <a:cs typeface="Tw Cen MT"/>
              </a:rPr>
              <a:t>[ 2 , 3 , 1</a:t>
            </a:r>
            <a:r>
              <a:rPr dirty="0" baseline="1984" sz="2100" spc="-127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baseline="1984" sz="2100">
                <a:solidFill>
                  <a:srgbClr val="FFFFFF"/>
                </a:solidFill>
                <a:latin typeface="Tw Cen MT"/>
                <a:cs typeface="Tw Cen MT"/>
              </a:rPr>
              <a:t>]</a:t>
            </a:r>
            <a:endParaRPr baseline="1984" sz="21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57550" y="431215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57550" y="431215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72080" y="2905252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5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63114" y="326618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49320" y="360260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87648" y="398792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73602" y="434975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54123" y="28910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868170" y="2927858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48839" y="3252215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263901" y="3289046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84220" y="4332732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390391" y="4369816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538983" y="3585971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7"/>
                </a:moveTo>
                <a:lnTo>
                  <a:pt x="345948" y="307847"/>
                </a:lnTo>
                <a:lnTo>
                  <a:pt x="345948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645410" y="3622802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884932" y="3968496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5" h="307975">
                <a:moveTo>
                  <a:pt x="0" y="307847"/>
                </a:moveTo>
                <a:lnTo>
                  <a:pt x="344424" y="307847"/>
                </a:lnTo>
                <a:lnTo>
                  <a:pt x="344424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990214" y="4005326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257873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5">
                <a:solidFill>
                  <a:srgbClr val="0D0D0D"/>
                </a:solidFill>
                <a:latin typeface="Tw Cen MT Condensed"/>
                <a:cs typeface="Tw Cen MT Condensed"/>
              </a:rPr>
              <a:t>GROUP</a:t>
            </a:r>
            <a:r>
              <a:rPr dirty="0" sz="5000" spc="75">
                <a:solidFill>
                  <a:srgbClr val="A0ACB1"/>
                </a:solidFill>
                <a:latin typeface="Tw Cen MT Condensed"/>
                <a:cs typeface="Tw Cen MT Condensed"/>
              </a:rPr>
              <a:t>BY</a:t>
            </a:r>
            <a:r>
              <a:rPr dirty="0" sz="5000" spc="75">
                <a:solidFill>
                  <a:srgbClr val="0D0D0D"/>
                </a:solidFill>
                <a:latin typeface="Tw Cen MT Condensed"/>
                <a:cs typeface="Tw Cen MT Condensed"/>
              </a:rPr>
              <a:t>KEY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06690" y="627126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06690" y="627126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52054" y="83134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52054" y="83134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1821" y="56311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71821" y="56311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19650" y="6926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19650" y="6926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16991" y="5497067"/>
            <a:ext cx="385572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075" y="3816096"/>
            <a:ext cx="565404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65097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79992" y="3954779"/>
            <a:ext cx="542544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58510" y="191770"/>
            <a:ext cx="651510" cy="290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1800" spc="-10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31302" y="185673"/>
            <a:ext cx="65151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RDD:</a:t>
            </a:r>
            <a:r>
              <a:rPr dirty="0" sz="1800" spc="-100"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49845" y="5057902"/>
            <a:ext cx="3418204" cy="265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[('A', [2, 3, 1]),('B',[5,</a:t>
            </a:r>
            <a:r>
              <a:rPr dirty="0" sz="1400" spc="9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4])]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9418" y="2216658"/>
            <a:ext cx="10807065" cy="2686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759960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groupByKey(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numPartitions=None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591310" marR="1931035">
              <a:lnSpc>
                <a:spcPct val="100000"/>
              </a:lnSpc>
              <a:spcBef>
                <a:spcPts val="1110"/>
              </a:spcBef>
            </a:pPr>
            <a:r>
              <a:rPr dirty="0" sz="1800" spc="-10">
                <a:latin typeface="Tw Cen MT"/>
                <a:cs typeface="Tw Cen MT"/>
              </a:rPr>
              <a:t>Group </a:t>
            </a:r>
            <a:r>
              <a:rPr dirty="0" sz="1800">
                <a:latin typeface="Tw Cen MT"/>
                <a:cs typeface="Tw Cen MT"/>
              </a:rPr>
              <a:t>the </a:t>
            </a:r>
            <a:r>
              <a:rPr dirty="0" sz="1800" spc="-10">
                <a:latin typeface="Tw Cen MT"/>
                <a:cs typeface="Tw Cen MT"/>
              </a:rPr>
              <a:t>values </a:t>
            </a:r>
            <a:r>
              <a:rPr dirty="0" sz="1800" spc="-15">
                <a:latin typeface="Tw Cen MT"/>
                <a:cs typeface="Tw Cen MT"/>
              </a:rPr>
              <a:t>for </a:t>
            </a:r>
            <a:r>
              <a:rPr dirty="0" sz="1800" spc="15">
                <a:latin typeface="Tw Cen MT"/>
                <a:cs typeface="Tw Cen MT"/>
              </a:rPr>
              <a:t>each </a:t>
            </a:r>
            <a:r>
              <a:rPr dirty="0" sz="1800" spc="-40">
                <a:latin typeface="Tw Cen MT"/>
                <a:cs typeface="Tw Cen MT"/>
              </a:rPr>
              <a:t>key </a:t>
            </a:r>
            <a:r>
              <a:rPr dirty="0" sz="1800" spc="-5">
                <a:latin typeface="Tw Cen MT"/>
                <a:cs typeface="Tw Cen MT"/>
              </a:rPr>
              <a:t>in </a:t>
            </a:r>
            <a:r>
              <a:rPr dirty="0" sz="1800">
                <a:latin typeface="Tw Cen MT"/>
                <a:cs typeface="Tw Cen MT"/>
              </a:rPr>
              <a:t>the original </a:t>
            </a:r>
            <a:r>
              <a:rPr dirty="0" sz="1800" spc="-10">
                <a:latin typeface="Tw Cen MT"/>
                <a:cs typeface="Tw Cen MT"/>
              </a:rPr>
              <a:t>RDD. </a:t>
            </a:r>
            <a:r>
              <a:rPr dirty="0" sz="1800">
                <a:latin typeface="Tw Cen MT"/>
                <a:cs typeface="Tw Cen MT"/>
              </a:rPr>
              <a:t>Create 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pair where the  original </a:t>
            </a:r>
            <a:r>
              <a:rPr dirty="0" sz="1800" spc="-40">
                <a:latin typeface="Tw Cen MT"/>
                <a:cs typeface="Tw Cen MT"/>
              </a:rPr>
              <a:t>key </a:t>
            </a:r>
            <a:r>
              <a:rPr dirty="0" sz="1800">
                <a:latin typeface="Tw Cen MT"/>
                <a:cs typeface="Tw Cen MT"/>
              </a:rPr>
              <a:t>corresponds to this collected </a:t>
            </a:r>
            <a:r>
              <a:rPr dirty="0" sz="1800" spc="-10">
                <a:latin typeface="Tw Cen MT"/>
                <a:cs typeface="Tw Cen MT"/>
              </a:rPr>
              <a:t>group </a:t>
            </a:r>
            <a:r>
              <a:rPr dirty="0" sz="1800">
                <a:latin typeface="Tw Cen MT"/>
                <a:cs typeface="Tw Cen MT"/>
              </a:rPr>
              <a:t>of</a:t>
            </a:r>
            <a:r>
              <a:rPr dirty="0" sz="1800" spc="-15">
                <a:latin typeface="Tw Cen MT"/>
                <a:cs typeface="Tw Cen MT"/>
              </a:rPr>
              <a:t> </a:t>
            </a:r>
            <a:r>
              <a:rPr dirty="0" sz="1800" spc="-10">
                <a:latin typeface="Tw Cen MT"/>
                <a:cs typeface="Tw Cen MT"/>
              </a:rPr>
              <a:t>values.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7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sc.parallelize([('B',5),('B',4),('A',3),('A',2),('A',1)])</a:t>
            </a:r>
            <a:endParaRPr sz="1400">
              <a:latin typeface="Consolas"/>
              <a:cs typeface="Consolas"/>
            </a:endParaRPr>
          </a:p>
          <a:p>
            <a:pPr marL="12700" marR="9013825">
              <a:lnSpc>
                <a:spcPct val="100000"/>
              </a:lnSpc>
            </a:pP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.groupByKey()  print(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print(list((j[0], list(j[1])) for j </a:t>
            </a:r>
            <a:r>
              <a:rPr dirty="0" sz="1400" spc="5">
                <a:latin typeface="Consolas"/>
                <a:cs typeface="Consolas"/>
              </a:rPr>
              <a:t>in</a:t>
            </a:r>
            <a:r>
              <a:rPr dirty="0" sz="1400" spc="12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.collect()))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5911850">
              <a:lnSpc>
                <a:spcPct val="10000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baseline="1984" sz="2100">
                <a:latin typeface="Consolas"/>
                <a:cs typeface="Consolas"/>
              </a:rPr>
              <a:t>[('B', 5),('B', 4),('A', 3),('A', 2),('A',</a:t>
            </a:r>
            <a:r>
              <a:rPr dirty="0" baseline="1984" sz="2100" spc="322">
                <a:latin typeface="Consolas"/>
                <a:cs typeface="Consolas"/>
              </a:rPr>
              <a:t> </a:t>
            </a:r>
            <a:r>
              <a:rPr dirty="0" baseline="1984" sz="2100" spc="7">
                <a:latin typeface="Consolas"/>
                <a:cs typeface="Consolas"/>
              </a:rPr>
              <a:t>1)]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239418" y="5251577"/>
            <a:ext cx="5438140" cy="109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sc.parallelize(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Array(('B',5),('B',4),('A',3),('A',2),('A',1)))</a:t>
            </a:r>
            <a:endParaRPr sz="1400">
              <a:latin typeface="Consolas"/>
              <a:cs typeface="Consolas"/>
            </a:endParaRPr>
          </a:p>
          <a:p>
            <a:pPr marL="12700" marR="197231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5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.groupByKey()  </a:t>
            </a: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72050" y="8450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72050" y="8450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4450" y="9974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24450" y="9974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76850" y="11498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76850" y="11498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83252" y="576072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4" h="121920">
                <a:moveTo>
                  <a:pt x="0" y="121920"/>
                </a:moveTo>
                <a:lnTo>
                  <a:pt x="94487" y="121920"/>
                </a:lnTo>
                <a:lnTo>
                  <a:pt x="94487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32603" y="699516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4" h="121919">
                <a:moveTo>
                  <a:pt x="0" y="121920"/>
                </a:moveTo>
                <a:lnTo>
                  <a:pt x="94487" y="121920"/>
                </a:lnTo>
                <a:lnTo>
                  <a:pt x="94487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985003" y="858011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4" h="121919">
                <a:moveTo>
                  <a:pt x="0" y="121920"/>
                </a:moveTo>
                <a:lnTo>
                  <a:pt x="94487" y="121920"/>
                </a:lnTo>
                <a:lnTo>
                  <a:pt x="94487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812023" y="627887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20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34355" y="1004316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19">
                <a:moveTo>
                  <a:pt x="0" y="121920"/>
                </a:moveTo>
                <a:lnTo>
                  <a:pt x="96012" y="121920"/>
                </a:lnTo>
                <a:lnTo>
                  <a:pt x="96012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85232" y="1156716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19">
                <a:moveTo>
                  <a:pt x="0" y="121920"/>
                </a:moveTo>
                <a:lnTo>
                  <a:pt x="96012" y="121920"/>
                </a:lnTo>
                <a:lnTo>
                  <a:pt x="96012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60435" y="835152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19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/>
              <a:t>M</a:t>
            </a:r>
            <a:r>
              <a:rPr dirty="0" sz="5000" spc="90"/>
              <a:t>A</a:t>
            </a:r>
            <a:r>
              <a:rPr dirty="0" sz="5000" spc="85"/>
              <a:t>P</a:t>
            </a:r>
            <a:r>
              <a:rPr dirty="0" sz="5000" spc="-285"/>
              <a:t>P</a:t>
            </a:r>
            <a:r>
              <a:rPr dirty="0" sz="5000" spc="90"/>
              <a:t>A</a:t>
            </a:r>
            <a:r>
              <a:rPr dirty="0" sz="5000" spc="35"/>
              <a:t>R</a:t>
            </a:r>
            <a:r>
              <a:rPr dirty="0" sz="5000" spc="90"/>
              <a:t>T</a:t>
            </a:r>
            <a:r>
              <a:rPr dirty="0" sz="5000" spc="85"/>
              <a:t>I</a:t>
            </a:r>
            <a:r>
              <a:rPr dirty="0" sz="5000" spc="90"/>
              <a:t>T</a:t>
            </a:r>
            <a:r>
              <a:rPr dirty="0" sz="5000" spc="85"/>
              <a:t>I</a:t>
            </a:r>
            <a:r>
              <a:rPr dirty="0" sz="5000" spc="90"/>
              <a:t>ON</a:t>
            </a:r>
            <a:r>
              <a:rPr dirty="0" sz="5000"/>
              <a:t>S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47900" y="3267455"/>
            <a:ext cx="3009900" cy="1691639"/>
          </a:xfrm>
          <a:custGeom>
            <a:avLst/>
            <a:gdLst/>
            <a:ahLst/>
            <a:cxnLst/>
            <a:rect l="l" t="t" r="r" b="b"/>
            <a:pathLst>
              <a:path w="3009900" h="1691639">
                <a:moveTo>
                  <a:pt x="0" y="281940"/>
                </a:moveTo>
                <a:lnTo>
                  <a:pt x="3690" y="236210"/>
                </a:lnTo>
                <a:lnTo>
                  <a:pt x="14374" y="192828"/>
                </a:lnTo>
                <a:lnTo>
                  <a:pt x="31471" y="152376"/>
                </a:lnTo>
                <a:lnTo>
                  <a:pt x="54400" y="115433"/>
                </a:lnTo>
                <a:lnTo>
                  <a:pt x="82581" y="82581"/>
                </a:lnTo>
                <a:lnTo>
                  <a:pt x="115433" y="54400"/>
                </a:lnTo>
                <a:lnTo>
                  <a:pt x="152376" y="31471"/>
                </a:lnTo>
                <a:lnTo>
                  <a:pt x="192828" y="14374"/>
                </a:lnTo>
                <a:lnTo>
                  <a:pt x="236210" y="3690"/>
                </a:lnTo>
                <a:lnTo>
                  <a:pt x="281939" y="0"/>
                </a:lnTo>
                <a:lnTo>
                  <a:pt x="2727960" y="0"/>
                </a:lnTo>
                <a:lnTo>
                  <a:pt x="2773689" y="3690"/>
                </a:lnTo>
                <a:lnTo>
                  <a:pt x="2817071" y="14374"/>
                </a:lnTo>
                <a:lnTo>
                  <a:pt x="2857523" y="31471"/>
                </a:lnTo>
                <a:lnTo>
                  <a:pt x="2894466" y="54400"/>
                </a:lnTo>
                <a:lnTo>
                  <a:pt x="2927318" y="82581"/>
                </a:lnTo>
                <a:lnTo>
                  <a:pt x="2955499" y="115433"/>
                </a:lnTo>
                <a:lnTo>
                  <a:pt x="2978428" y="152376"/>
                </a:lnTo>
                <a:lnTo>
                  <a:pt x="2995525" y="192828"/>
                </a:lnTo>
                <a:lnTo>
                  <a:pt x="3006209" y="236210"/>
                </a:lnTo>
                <a:lnTo>
                  <a:pt x="3009900" y="281940"/>
                </a:lnTo>
                <a:lnTo>
                  <a:pt x="3009900" y="1409700"/>
                </a:lnTo>
                <a:lnTo>
                  <a:pt x="3006209" y="1455429"/>
                </a:lnTo>
                <a:lnTo>
                  <a:pt x="2995525" y="1498811"/>
                </a:lnTo>
                <a:lnTo>
                  <a:pt x="2978428" y="1539263"/>
                </a:lnTo>
                <a:lnTo>
                  <a:pt x="2955499" y="1576206"/>
                </a:lnTo>
                <a:lnTo>
                  <a:pt x="2927318" y="1609058"/>
                </a:lnTo>
                <a:lnTo>
                  <a:pt x="2894466" y="1637239"/>
                </a:lnTo>
                <a:lnTo>
                  <a:pt x="2857523" y="1660168"/>
                </a:lnTo>
                <a:lnTo>
                  <a:pt x="2817071" y="1677265"/>
                </a:lnTo>
                <a:lnTo>
                  <a:pt x="2773689" y="1687949"/>
                </a:lnTo>
                <a:lnTo>
                  <a:pt x="2727960" y="1691640"/>
                </a:lnTo>
                <a:lnTo>
                  <a:pt x="281939" y="1691640"/>
                </a:lnTo>
                <a:lnTo>
                  <a:pt x="236210" y="1687949"/>
                </a:lnTo>
                <a:lnTo>
                  <a:pt x="192828" y="1677265"/>
                </a:lnTo>
                <a:lnTo>
                  <a:pt x="152376" y="1660168"/>
                </a:lnTo>
                <a:lnTo>
                  <a:pt x="115433" y="1637239"/>
                </a:lnTo>
                <a:lnTo>
                  <a:pt x="82581" y="1609058"/>
                </a:lnTo>
                <a:lnTo>
                  <a:pt x="54400" y="1576206"/>
                </a:lnTo>
                <a:lnTo>
                  <a:pt x="31471" y="1539263"/>
                </a:lnTo>
                <a:lnTo>
                  <a:pt x="14374" y="1498811"/>
                </a:lnTo>
                <a:lnTo>
                  <a:pt x="3690" y="1455429"/>
                </a:lnTo>
                <a:lnTo>
                  <a:pt x="0" y="1409700"/>
                </a:lnTo>
                <a:lnTo>
                  <a:pt x="0" y="281940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9770" y="4667250"/>
            <a:ext cx="358775" cy="379730"/>
          </a:xfrm>
          <a:custGeom>
            <a:avLst/>
            <a:gdLst/>
            <a:ahLst/>
            <a:cxnLst/>
            <a:rect l="l" t="t" r="r" b="b"/>
            <a:pathLst>
              <a:path w="358775" h="379729">
                <a:moveTo>
                  <a:pt x="0" y="0"/>
                </a:moveTo>
                <a:lnTo>
                  <a:pt x="358775" y="3794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54045" y="373151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F0B7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4045" y="373151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0546" y="395401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7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66341" y="4802504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706" y="4036314"/>
            <a:ext cx="969644" cy="643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4191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615"/>
              </a:spcBef>
            </a:pPr>
            <a:r>
              <a:rPr dirty="0" sz="2000">
                <a:latin typeface="Tw Cen MT"/>
                <a:cs typeface="Tw Cen MT"/>
              </a:rPr>
              <a:t>pa</a:t>
            </a:r>
            <a:r>
              <a:rPr dirty="0" sz="2000" spc="30">
                <a:latin typeface="Tw Cen MT"/>
                <a:cs typeface="Tw Cen MT"/>
              </a:rPr>
              <a:t>r</a:t>
            </a:r>
            <a:r>
              <a:rPr dirty="0" sz="2000">
                <a:latin typeface="Tw Cen MT"/>
                <a:cs typeface="Tw Cen MT"/>
              </a:rPr>
              <a:t>titi</a:t>
            </a:r>
            <a:r>
              <a:rPr dirty="0" sz="2000" spc="5">
                <a:latin typeface="Tw Cen MT"/>
                <a:cs typeface="Tw Cen MT"/>
              </a:rPr>
              <a:t>o</a:t>
            </a:r>
            <a:r>
              <a:rPr dirty="0" sz="2000">
                <a:latin typeface="Tw Cen MT"/>
                <a:cs typeface="Tw Cen MT"/>
              </a:rPr>
              <a:t>ns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46198" y="3417570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F0B7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46198" y="3417570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693152" y="3258311"/>
          <a:ext cx="2843530" cy="141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132"/>
                <a:gridCol w="2225039"/>
                <a:gridCol w="294132"/>
              </a:tblGrid>
              <a:tr h="320040">
                <a:tc gridSpan="2"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60475"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318516"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7760969" y="466725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5">
                <a:moveTo>
                  <a:pt x="0" y="0"/>
                </a:moveTo>
                <a:lnTo>
                  <a:pt x="239140" y="23914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11973" y="430758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726806" y="4735829"/>
            <a:ext cx="148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93940" y="4389501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225783" y="387095"/>
            <a:ext cx="505968" cy="675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18164" y="379475"/>
            <a:ext cx="521334" cy="690880"/>
          </a:xfrm>
          <a:custGeom>
            <a:avLst/>
            <a:gdLst/>
            <a:ahLst/>
            <a:cxnLst/>
            <a:rect l="l" t="t" r="r" b="b"/>
            <a:pathLst>
              <a:path w="521334" h="690880">
                <a:moveTo>
                  <a:pt x="0" y="690372"/>
                </a:moveTo>
                <a:lnTo>
                  <a:pt x="521207" y="690372"/>
                </a:lnTo>
                <a:lnTo>
                  <a:pt x="521207" y="0"/>
                </a:lnTo>
                <a:lnTo>
                  <a:pt x="0" y="0"/>
                </a:lnTo>
                <a:lnTo>
                  <a:pt x="0" y="690372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3172" y="852678"/>
            <a:ext cx="6109335" cy="7620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78150" algn="l"/>
                <a:tab pos="3542029" algn="l"/>
              </a:tabLst>
            </a:pPr>
            <a:r>
              <a:rPr dirty="0" sz="5000" spc="85"/>
              <a:t>REDUCE</a:t>
            </a:r>
            <a:r>
              <a:rPr dirty="0" sz="5000" spc="85">
                <a:solidFill>
                  <a:srgbClr val="A6A6A6"/>
                </a:solidFill>
              </a:rPr>
              <a:t>BY</a:t>
            </a:r>
            <a:r>
              <a:rPr dirty="0" sz="5000" spc="85"/>
              <a:t>KEY	</a:t>
            </a:r>
            <a:r>
              <a:rPr dirty="0" sz="3200" spc="50"/>
              <a:t>VS	</a:t>
            </a:r>
            <a:r>
              <a:rPr dirty="0" sz="5000" spc="75"/>
              <a:t>GROUP</a:t>
            </a:r>
            <a:r>
              <a:rPr dirty="0" sz="5000" spc="75">
                <a:solidFill>
                  <a:srgbClr val="A0ACB1"/>
                </a:solidFill>
              </a:rPr>
              <a:t>BY</a:t>
            </a:r>
            <a:r>
              <a:rPr dirty="0" sz="5000" spc="75"/>
              <a:t>KEY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1865122" y="2360929"/>
            <a:ext cx="8171180" cy="3044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val </a:t>
            </a:r>
            <a:r>
              <a:rPr dirty="0" sz="1800" spc="-5">
                <a:latin typeface="Consolas"/>
                <a:cs typeface="Consolas"/>
              </a:rPr>
              <a:t>words </a:t>
            </a:r>
            <a:r>
              <a:rPr dirty="0" sz="1800">
                <a:latin typeface="Consolas"/>
                <a:cs typeface="Consolas"/>
              </a:rPr>
              <a:t>= </a:t>
            </a:r>
            <a:r>
              <a:rPr dirty="0" sz="1800" spc="-5">
                <a:latin typeface="Consolas"/>
                <a:cs typeface="Consolas"/>
              </a:rPr>
              <a:t>Array("one", "two", "two", "three", "three", "three")  </a:t>
            </a:r>
            <a:r>
              <a:rPr dirty="0" sz="1800" spc="-10">
                <a:latin typeface="Consolas"/>
                <a:cs typeface="Consolas"/>
              </a:rPr>
              <a:t>val </a:t>
            </a:r>
            <a:r>
              <a:rPr dirty="0" sz="1800" spc="-5">
                <a:latin typeface="Consolas"/>
                <a:cs typeface="Consolas"/>
              </a:rPr>
              <a:t>wordPairsRDD </a:t>
            </a:r>
            <a:r>
              <a:rPr dirty="0" sz="1800">
                <a:latin typeface="Consolas"/>
                <a:cs typeface="Consolas"/>
              </a:rPr>
              <a:t>= </a:t>
            </a:r>
            <a:r>
              <a:rPr dirty="0" sz="1800" spc="-5">
                <a:latin typeface="Consolas"/>
                <a:cs typeface="Consolas"/>
              </a:rPr>
              <a:t>sc.parallelize(words).map(word =&gt; (word,</a:t>
            </a:r>
            <a:r>
              <a:rPr dirty="0" sz="1800" spc="-20">
                <a:latin typeface="Consolas"/>
                <a:cs typeface="Consolas"/>
              </a:rPr>
              <a:t> </a:t>
            </a:r>
            <a:r>
              <a:rPr dirty="0" sz="1800" spc="-5">
                <a:latin typeface="Consolas"/>
                <a:cs typeface="Consolas"/>
              </a:rPr>
              <a:t>1))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onsolas"/>
                <a:cs typeface="Consolas"/>
              </a:rPr>
              <a:t>val </a:t>
            </a:r>
            <a:r>
              <a:rPr dirty="0" sz="1800" spc="-5">
                <a:latin typeface="Consolas"/>
                <a:cs typeface="Consolas"/>
              </a:rPr>
              <a:t>wordCountsWithReduce </a:t>
            </a:r>
            <a:r>
              <a:rPr dirty="0" sz="1800">
                <a:latin typeface="Consolas"/>
                <a:cs typeface="Consolas"/>
              </a:rPr>
              <a:t>=</a:t>
            </a:r>
            <a:r>
              <a:rPr dirty="0" sz="1800" spc="-45">
                <a:latin typeface="Consolas"/>
                <a:cs typeface="Consolas"/>
              </a:rPr>
              <a:t> </a:t>
            </a:r>
            <a:r>
              <a:rPr dirty="0" sz="1800" spc="-5">
                <a:latin typeface="Consolas"/>
                <a:cs typeface="Consolas"/>
              </a:rPr>
              <a:t>wordPairsRDD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dirty="0" sz="1800" spc="-5"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915CCC"/>
                </a:solidFill>
                <a:latin typeface="Consolas"/>
                <a:cs typeface="Consolas"/>
              </a:rPr>
              <a:t>reduceByKey</a:t>
            </a:r>
            <a:r>
              <a:rPr dirty="0" sz="1800" spc="-5">
                <a:latin typeface="Consolas"/>
                <a:cs typeface="Consolas"/>
              </a:rPr>
              <a:t>(_ </a:t>
            </a:r>
            <a:r>
              <a:rPr dirty="0" sz="1800">
                <a:latin typeface="Consolas"/>
                <a:cs typeface="Consolas"/>
              </a:rPr>
              <a:t>+</a:t>
            </a:r>
            <a:r>
              <a:rPr dirty="0" sz="1800" spc="-90">
                <a:latin typeface="Consolas"/>
                <a:cs typeface="Consolas"/>
              </a:rPr>
              <a:t> </a:t>
            </a:r>
            <a:r>
              <a:rPr dirty="0" sz="1800">
                <a:latin typeface="Consolas"/>
                <a:cs typeface="Consolas"/>
              </a:rPr>
              <a:t>_)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dirty="0" sz="1800" spc="-5">
                <a:latin typeface="Consolas"/>
                <a:cs typeface="Consolas"/>
              </a:rPr>
              <a:t>.collect()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Consolas"/>
                <a:cs typeface="Consolas"/>
              </a:rPr>
              <a:t>val </a:t>
            </a:r>
            <a:r>
              <a:rPr dirty="0" sz="1800" spc="-5">
                <a:latin typeface="Consolas"/>
                <a:cs typeface="Consolas"/>
              </a:rPr>
              <a:t>wordCountsWithGroup </a:t>
            </a:r>
            <a:r>
              <a:rPr dirty="0" sz="1800">
                <a:latin typeface="Consolas"/>
                <a:cs typeface="Consolas"/>
              </a:rPr>
              <a:t>=</a:t>
            </a:r>
            <a:r>
              <a:rPr dirty="0" sz="1800" spc="-45">
                <a:latin typeface="Consolas"/>
                <a:cs typeface="Consolas"/>
              </a:rPr>
              <a:t> </a:t>
            </a:r>
            <a:r>
              <a:rPr dirty="0" sz="1800" spc="-5">
                <a:latin typeface="Consolas"/>
                <a:cs typeface="Consolas"/>
              </a:rPr>
              <a:t>wordPairsRDD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dirty="0" sz="1800" spc="-5">
                <a:latin typeface="Consolas"/>
                <a:cs typeface="Consolas"/>
              </a:rPr>
              <a:t>.</a:t>
            </a:r>
            <a:r>
              <a:rPr dirty="0" sz="1800" spc="-5">
                <a:solidFill>
                  <a:srgbClr val="E8761D"/>
                </a:solidFill>
                <a:latin typeface="Consolas"/>
                <a:cs typeface="Consolas"/>
              </a:rPr>
              <a:t>groupByKey</a:t>
            </a:r>
            <a:r>
              <a:rPr dirty="0" sz="1800" spc="-5">
                <a:latin typeface="Consolas"/>
                <a:cs typeface="Consolas"/>
              </a:rPr>
              <a:t>()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dirty="0" sz="1800" spc="-5">
                <a:latin typeface="Consolas"/>
                <a:cs typeface="Consolas"/>
              </a:rPr>
              <a:t>.map(t =&gt; (t._1,</a:t>
            </a:r>
            <a:r>
              <a:rPr dirty="0" sz="1800" spc="-70">
                <a:latin typeface="Consolas"/>
                <a:cs typeface="Consolas"/>
              </a:rPr>
              <a:t> </a:t>
            </a:r>
            <a:r>
              <a:rPr dirty="0" sz="1800" spc="-5">
                <a:latin typeface="Consolas"/>
                <a:cs typeface="Consolas"/>
              </a:rPr>
              <a:t>t._2.sum))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</a:pPr>
            <a:r>
              <a:rPr dirty="0" sz="1800" spc="-5">
                <a:latin typeface="Consolas"/>
                <a:cs typeface="Consolas"/>
              </a:rPr>
              <a:t>.collect()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85"/>
              <a:t>R</a:t>
            </a:r>
            <a:r>
              <a:rPr dirty="0" sz="5000" spc="90"/>
              <a:t>EDU</a:t>
            </a:r>
            <a:r>
              <a:rPr dirty="0" sz="5000" spc="85"/>
              <a:t>C</a:t>
            </a:r>
            <a:r>
              <a:rPr dirty="0" sz="5000" spc="120"/>
              <a:t>E</a:t>
            </a:r>
            <a:r>
              <a:rPr dirty="0" sz="5000" spc="90">
                <a:solidFill>
                  <a:srgbClr val="A6A6A6"/>
                </a:solidFill>
              </a:rPr>
              <a:t>BY</a:t>
            </a:r>
            <a:r>
              <a:rPr dirty="0" sz="5000" spc="90"/>
              <a:t>KE</a:t>
            </a:r>
            <a:r>
              <a:rPr dirty="0" sz="5000"/>
              <a:t>Y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435608" y="1994916"/>
            <a:ext cx="2190115" cy="1783080"/>
          </a:xfrm>
          <a:custGeom>
            <a:avLst/>
            <a:gdLst/>
            <a:ahLst/>
            <a:cxnLst/>
            <a:rect l="l" t="t" r="r" b="b"/>
            <a:pathLst>
              <a:path w="2190115" h="1783079">
                <a:moveTo>
                  <a:pt x="0" y="1783080"/>
                </a:moveTo>
                <a:lnTo>
                  <a:pt x="2189988" y="1783080"/>
                </a:lnTo>
                <a:lnTo>
                  <a:pt x="2189988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5608" y="1994916"/>
            <a:ext cx="2190115" cy="1783080"/>
          </a:xfrm>
          <a:custGeom>
            <a:avLst/>
            <a:gdLst/>
            <a:ahLst/>
            <a:cxnLst/>
            <a:rect l="l" t="t" r="r" b="b"/>
            <a:pathLst>
              <a:path w="2190115" h="1783079">
                <a:moveTo>
                  <a:pt x="0" y="1783080"/>
                </a:moveTo>
                <a:lnTo>
                  <a:pt x="2189988" y="1783080"/>
                </a:lnTo>
                <a:lnTo>
                  <a:pt x="2189988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ln w="15239">
            <a:solidFill>
              <a:srgbClr val="117D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48383" y="2449321"/>
            <a:ext cx="762635" cy="619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03270" y="2464308"/>
            <a:ext cx="762635" cy="619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ct val="100000"/>
              </a:lnSpc>
            </a:pP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(a,</a:t>
            </a:r>
            <a:r>
              <a:rPr dirty="0" sz="1800" spc="-11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r>
              <a:rPr dirty="0" sz="1800" spc="-10">
                <a:solidFill>
                  <a:srgbClr val="FFFF00"/>
                </a:solidFill>
                <a:latin typeface="Consolas"/>
                <a:cs typeface="Consolas"/>
              </a:rPr>
              <a:t>(b,</a:t>
            </a:r>
            <a:r>
              <a:rPr dirty="0" sz="1800" spc="-1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12670" y="2691129"/>
            <a:ext cx="489584" cy="127000"/>
          </a:xfrm>
          <a:custGeom>
            <a:avLst/>
            <a:gdLst/>
            <a:ahLst/>
            <a:cxnLst/>
            <a:rect l="l" t="t" r="r" b="b"/>
            <a:pathLst>
              <a:path w="489585" h="127000">
                <a:moveTo>
                  <a:pt x="362077" y="0"/>
                </a:moveTo>
                <a:lnTo>
                  <a:pt x="362077" y="127000"/>
                </a:lnTo>
                <a:lnTo>
                  <a:pt x="469264" y="73406"/>
                </a:lnTo>
                <a:lnTo>
                  <a:pt x="374777" y="73406"/>
                </a:lnTo>
                <a:lnTo>
                  <a:pt x="374777" y="53594"/>
                </a:lnTo>
                <a:lnTo>
                  <a:pt x="469265" y="53594"/>
                </a:lnTo>
                <a:lnTo>
                  <a:pt x="362077" y="0"/>
                </a:lnTo>
                <a:close/>
              </a:path>
              <a:path w="489585" h="127000">
                <a:moveTo>
                  <a:pt x="362077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362077" y="73406"/>
                </a:lnTo>
                <a:lnTo>
                  <a:pt x="362077" y="53594"/>
                </a:lnTo>
                <a:close/>
              </a:path>
              <a:path w="489585" h="127000">
                <a:moveTo>
                  <a:pt x="469265" y="53594"/>
                </a:moveTo>
                <a:lnTo>
                  <a:pt x="374777" y="53594"/>
                </a:lnTo>
                <a:lnTo>
                  <a:pt x="374777" y="73406"/>
                </a:lnTo>
                <a:lnTo>
                  <a:pt x="469264" y="73406"/>
                </a:lnTo>
                <a:lnTo>
                  <a:pt x="489077" y="63500"/>
                </a:lnTo>
                <a:lnTo>
                  <a:pt x="469265" y="5359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00955" y="2010155"/>
            <a:ext cx="2190115" cy="1783080"/>
          </a:xfrm>
          <a:custGeom>
            <a:avLst/>
            <a:gdLst/>
            <a:ahLst/>
            <a:cxnLst/>
            <a:rect l="l" t="t" r="r" b="b"/>
            <a:pathLst>
              <a:path w="2190115" h="1783079">
                <a:moveTo>
                  <a:pt x="0" y="1783080"/>
                </a:moveTo>
                <a:lnTo>
                  <a:pt x="2189988" y="1783080"/>
                </a:lnTo>
                <a:lnTo>
                  <a:pt x="2189988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00955" y="2010155"/>
            <a:ext cx="2190115" cy="1783080"/>
          </a:xfrm>
          <a:custGeom>
            <a:avLst/>
            <a:gdLst/>
            <a:ahLst/>
            <a:cxnLst/>
            <a:rect l="l" t="t" r="r" b="b"/>
            <a:pathLst>
              <a:path w="2190115" h="1783079">
                <a:moveTo>
                  <a:pt x="0" y="1783080"/>
                </a:moveTo>
                <a:lnTo>
                  <a:pt x="2189988" y="1783080"/>
                </a:lnTo>
                <a:lnTo>
                  <a:pt x="2189988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ln w="15239">
            <a:solidFill>
              <a:srgbClr val="117D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52109" y="2793238"/>
            <a:ext cx="489584" cy="127000"/>
          </a:xfrm>
          <a:custGeom>
            <a:avLst/>
            <a:gdLst/>
            <a:ahLst/>
            <a:cxnLst/>
            <a:rect l="l" t="t" r="r" b="b"/>
            <a:pathLst>
              <a:path w="489585" h="127000">
                <a:moveTo>
                  <a:pt x="362076" y="0"/>
                </a:moveTo>
                <a:lnTo>
                  <a:pt x="362076" y="127000"/>
                </a:lnTo>
                <a:lnTo>
                  <a:pt x="469264" y="73406"/>
                </a:lnTo>
                <a:lnTo>
                  <a:pt x="374776" y="73406"/>
                </a:lnTo>
                <a:lnTo>
                  <a:pt x="374776" y="53594"/>
                </a:lnTo>
                <a:lnTo>
                  <a:pt x="469265" y="53594"/>
                </a:lnTo>
                <a:lnTo>
                  <a:pt x="362076" y="0"/>
                </a:lnTo>
                <a:close/>
              </a:path>
              <a:path w="489585" h="127000">
                <a:moveTo>
                  <a:pt x="362076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362076" y="73406"/>
                </a:lnTo>
                <a:lnTo>
                  <a:pt x="362076" y="53594"/>
                </a:lnTo>
                <a:close/>
              </a:path>
              <a:path w="489585" h="127000">
                <a:moveTo>
                  <a:pt x="469265" y="53594"/>
                </a:moveTo>
                <a:lnTo>
                  <a:pt x="374776" y="53594"/>
                </a:lnTo>
                <a:lnTo>
                  <a:pt x="374776" y="73406"/>
                </a:lnTo>
                <a:lnTo>
                  <a:pt x="469264" y="73406"/>
                </a:lnTo>
                <a:lnTo>
                  <a:pt x="489076" y="63500"/>
                </a:lnTo>
                <a:lnTo>
                  <a:pt x="469265" y="5359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691760" y="2219729"/>
          <a:ext cx="2099310" cy="1352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027"/>
                <a:gridCol w="565492"/>
                <a:gridCol w="681786"/>
                <a:gridCol w="378876"/>
              </a:tblGrid>
              <a:tr h="343916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8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(a,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1)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8391">
                <a:tc>
                  <a:txBody>
                    <a:bodyPr/>
                    <a:lstStyle/>
                    <a:p>
                      <a:pPr marL="22225">
                        <a:lnSpc>
                          <a:spcPts val="2105"/>
                        </a:lnSpc>
                      </a:pPr>
                      <a:r>
                        <a:rPr dirty="0" sz="18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(a,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2105"/>
                        </a:lnSpc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1)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889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-1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dirty="0" sz="1800" spc="-5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a</a:t>
                      </a:r>
                      <a:r>
                        <a:rPr dirty="0" sz="180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2)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</a:tr>
              <a:tr h="332041">
                <a:tc>
                  <a:txBody>
                    <a:bodyPr/>
                    <a:lstStyle/>
                    <a:p>
                      <a:pPr marL="43180">
                        <a:lnSpc>
                          <a:spcPts val="2055"/>
                        </a:lnSpc>
                      </a:pPr>
                      <a:r>
                        <a:rPr dirty="0" sz="18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(b,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2055"/>
                        </a:lnSpc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1)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150"/>
                        </a:lnSpc>
                      </a:pPr>
                      <a:r>
                        <a:rPr dirty="0" sz="1800" spc="-1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(b</a:t>
                      </a:r>
                      <a:r>
                        <a:rPr dirty="0" sz="180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2150"/>
                        </a:lnSpc>
                      </a:pPr>
                      <a:r>
                        <a:rPr dirty="0" sz="180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2)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</a:tr>
              <a:tr h="337693">
                <a:tc>
                  <a:txBody>
                    <a:bodyPr/>
                    <a:lstStyle/>
                    <a:p>
                      <a:pPr marL="47625">
                        <a:lnSpc>
                          <a:spcPts val="2055"/>
                        </a:lnSpc>
                      </a:pPr>
                      <a:r>
                        <a:rPr dirty="0" sz="18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(b,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055"/>
                        </a:lnSpc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1)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915656" y="2014727"/>
            <a:ext cx="2190115" cy="1783080"/>
          </a:xfrm>
          <a:custGeom>
            <a:avLst/>
            <a:gdLst/>
            <a:ahLst/>
            <a:cxnLst/>
            <a:rect l="l" t="t" r="r" b="b"/>
            <a:pathLst>
              <a:path w="2190115" h="1783079">
                <a:moveTo>
                  <a:pt x="0" y="1783080"/>
                </a:moveTo>
                <a:lnTo>
                  <a:pt x="2189988" y="1783080"/>
                </a:lnTo>
                <a:lnTo>
                  <a:pt x="2189988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15656" y="2014727"/>
            <a:ext cx="2190115" cy="1783080"/>
          </a:xfrm>
          <a:custGeom>
            <a:avLst/>
            <a:gdLst/>
            <a:ahLst/>
            <a:cxnLst/>
            <a:rect l="l" t="t" r="r" b="b"/>
            <a:pathLst>
              <a:path w="2190115" h="1783079">
                <a:moveTo>
                  <a:pt x="0" y="1783080"/>
                </a:moveTo>
                <a:lnTo>
                  <a:pt x="2189988" y="1783080"/>
                </a:lnTo>
                <a:lnTo>
                  <a:pt x="2189988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ln w="15240">
            <a:solidFill>
              <a:srgbClr val="117D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284461" y="2573782"/>
            <a:ext cx="762635" cy="619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ct val="100000"/>
              </a:lnSpc>
            </a:pP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(a,</a:t>
            </a:r>
            <a:r>
              <a:rPr dirty="0" sz="1800" spc="-11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3)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r>
              <a:rPr dirty="0" sz="1800" spc="-10">
                <a:solidFill>
                  <a:srgbClr val="FFFF00"/>
                </a:solidFill>
                <a:latin typeface="Consolas"/>
                <a:cs typeface="Consolas"/>
              </a:rPr>
              <a:t>(b,</a:t>
            </a:r>
            <a:r>
              <a:rPr dirty="0" sz="1800" spc="-1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2)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27769" y="2828289"/>
            <a:ext cx="489584" cy="127000"/>
          </a:xfrm>
          <a:custGeom>
            <a:avLst/>
            <a:gdLst/>
            <a:ahLst/>
            <a:cxnLst/>
            <a:rect l="l" t="t" r="r" b="b"/>
            <a:pathLst>
              <a:path w="489584" h="127000">
                <a:moveTo>
                  <a:pt x="362076" y="0"/>
                </a:moveTo>
                <a:lnTo>
                  <a:pt x="362076" y="127000"/>
                </a:lnTo>
                <a:lnTo>
                  <a:pt x="469264" y="73406"/>
                </a:lnTo>
                <a:lnTo>
                  <a:pt x="374776" y="73406"/>
                </a:lnTo>
                <a:lnTo>
                  <a:pt x="374776" y="53594"/>
                </a:lnTo>
                <a:lnTo>
                  <a:pt x="469265" y="53594"/>
                </a:lnTo>
                <a:lnTo>
                  <a:pt x="362076" y="0"/>
                </a:lnTo>
                <a:close/>
              </a:path>
              <a:path w="489584" h="127000">
                <a:moveTo>
                  <a:pt x="362076" y="53594"/>
                </a:moveTo>
                <a:lnTo>
                  <a:pt x="0" y="53594"/>
                </a:lnTo>
                <a:lnTo>
                  <a:pt x="0" y="73406"/>
                </a:lnTo>
                <a:lnTo>
                  <a:pt x="362076" y="73406"/>
                </a:lnTo>
                <a:lnTo>
                  <a:pt x="362076" y="53594"/>
                </a:lnTo>
                <a:close/>
              </a:path>
              <a:path w="489584" h="127000">
                <a:moveTo>
                  <a:pt x="469265" y="53594"/>
                </a:moveTo>
                <a:lnTo>
                  <a:pt x="374776" y="53594"/>
                </a:lnTo>
                <a:lnTo>
                  <a:pt x="374776" y="73406"/>
                </a:lnTo>
                <a:lnTo>
                  <a:pt x="469264" y="73406"/>
                </a:lnTo>
                <a:lnTo>
                  <a:pt x="489076" y="63500"/>
                </a:lnTo>
                <a:lnTo>
                  <a:pt x="469265" y="5359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029702" y="2064130"/>
            <a:ext cx="790575" cy="1601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16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20955">
              <a:lnSpc>
                <a:spcPct val="100000"/>
              </a:lnSpc>
              <a:spcBef>
                <a:spcPts val="450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24765">
              <a:lnSpc>
                <a:spcPct val="100000"/>
              </a:lnSpc>
              <a:spcBef>
                <a:spcPts val="45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38100">
              <a:lnSpc>
                <a:spcPct val="100000"/>
              </a:lnSpc>
              <a:spcBef>
                <a:spcPts val="340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13809" y="5618734"/>
            <a:ext cx="489584" cy="127000"/>
          </a:xfrm>
          <a:custGeom>
            <a:avLst/>
            <a:gdLst/>
            <a:ahLst/>
            <a:cxnLst/>
            <a:rect l="l" t="t" r="r" b="b"/>
            <a:pathLst>
              <a:path w="489585" h="127000">
                <a:moveTo>
                  <a:pt x="362076" y="0"/>
                </a:moveTo>
                <a:lnTo>
                  <a:pt x="362076" y="126999"/>
                </a:lnTo>
                <a:lnTo>
                  <a:pt x="469264" y="73405"/>
                </a:lnTo>
                <a:lnTo>
                  <a:pt x="374776" y="73405"/>
                </a:lnTo>
                <a:lnTo>
                  <a:pt x="374776" y="53593"/>
                </a:lnTo>
                <a:lnTo>
                  <a:pt x="469264" y="53593"/>
                </a:lnTo>
                <a:lnTo>
                  <a:pt x="362076" y="0"/>
                </a:lnTo>
                <a:close/>
              </a:path>
              <a:path w="489585" h="127000">
                <a:moveTo>
                  <a:pt x="362076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362076" y="73405"/>
                </a:lnTo>
                <a:lnTo>
                  <a:pt x="362076" y="53593"/>
                </a:lnTo>
                <a:close/>
              </a:path>
              <a:path w="489585" h="127000">
                <a:moveTo>
                  <a:pt x="469264" y="53593"/>
                </a:moveTo>
                <a:lnTo>
                  <a:pt x="374776" y="53593"/>
                </a:lnTo>
                <a:lnTo>
                  <a:pt x="374776" y="73405"/>
                </a:lnTo>
                <a:lnTo>
                  <a:pt x="469264" y="73405"/>
                </a:lnTo>
                <a:lnTo>
                  <a:pt x="489076" y="63499"/>
                </a:lnTo>
                <a:lnTo>
                  <a:pt x="469264" y="5359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43750" y="5618734"/>
            <a:ext cx="489584" cy="127000"/>
          </a:xfrm>
          <a:custGeom>
            <a:avLst/>
            <a:gdLst/>
            <a:ahLst/>
            <a:cxnLst/>
            <a:rect l="l" t="t" r="r" b="b"/>
            <a:pathLst>
              <a:path w="489584" h="127000">
                <a:moveTo>
                  <a:pt x="362076" y="0"/>
                </a:moveTo>
                <a:lnTo>
                  <a:pt x="362076" y="126999"/>
                </a:lnTo>
                <a:lnTo>
                  <a:pt x="469265" y="73405"/>
                </a:lnTo>
                <a:lnTo>
                  <a:pt x="374776" y="73405"/>
                </a:lnTo>
                <a:lnTo>
                  <a:pt x="374776" y="53593"/>
                </a:lnTo>
                <a:lnTo>
                  <a:pt x="469265" y="53593"/>
                </a:lnTo>
                <a:lnTo>
                  <a:pt x="362076" y="0"/>
                </a:lnTo>
                <a:close/>
              </a:path>
              <a:path w="489584" h="127000">
                <a:moveTo>
                  <a:pt x="362076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362076" y="73405"/>
                </a:lnTo>
                <a:lnTo>
                  <a:pt x="362076" y="53593"/>
                </a:lnTo>
                <a:close/>
              </a:path>
              <a:path w="489584" h="127000">
                <a:moveTo>
                  <a:pt x="469265" y="53593"/>
                </a:moveTo>
                <a:lnTo>
                  <a:pt x="374776" y="53593"/>
                </a:lnTo>
                <a:lnTo>
                  <a:pt x="374776" y="73405"/>
                </a:lnTo>
                <a:lnTo>
                  <a:pt x="469265" y="73405"/>
                </a:lnTo>
                <a:lnTo>
                  <a:pt x="489076" y="63499"/>
                </a:lnTo>
                <a:lnTo>
                  <a:pt x="469265" y="5359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23998" y="3767582"/>
            <a:ext cx="1598295" cy="959485"/>
          </a:xfrm>
          <a:custGeom>
            <a:avLst/>
            <a:gdLst/>
            <a:ahLst/>
            <a:cxnLst/>
            <a:rect l="l" t="t" r="r" b="b"/>
            <a:pathLst>
              <a:path w="1598295" h="959485">
                <a:moveTo>
                  <a:pt x="1480007" y="904104"/>
                </a:moveTo>
                <a:lnTo>
                  <a:pt x="1453514" y="948563"/>
                </a:lnTo>
                <a:lnTo>
                  <a:pt x="1597914" y="959231"/>
                </a:lnTo>
                <a:lnTo>
                  <a:pt x="1566834" y="910717"/>
                </a:lnTo>
                <a:lnTo>
                  <a:pt x="1491106" y="910717"/>
                </a:lnTo>
                <a:lnTo>
                  <a:pt x="1480007" y="904104"/>
                </a:lnTo>
                <a:close/>
              </a:path>
              <a:path w="1598295" h="959485">
                <a:moveTo>
                  <a:pt x="1493275" y="881838"/>
                </a:moveTo>
                <a:lnTo>
                  <a:pt x="1480007" y="904104"/>
                </a:lnTo>
                <a:lnTo>
                  <a:pt x="1491106" y="910717"/>
                </a:lnTo>
                <a:lnTo>
                  <a:pt x="1504441" y="888492"/>
                </a:lnTo>
                <a:lnTo>
                  <a:pt x="1493275" y="881838"/>
                </a:lnTo>
                <a:close/>
              </a:path>
              <a:path w="1598295" h="959485">
                <a:moveTo>
                  <a:pt x="1519809" y="837311"/>
                </a:moveTo>
                <a:lnTo>
                  <a:pt x="1493275" y="881838"/>
                </a:lnTo>
                <a:lnTo>
                  <a:pt x="1504441" y="888492"/>
                </a:lnTo>
                <a:lnTo>
                  <a:pt x="1491106" y="910717"/>
                </a:lnTo>
                <a:lnTo>
                  <a:pt x="1566834" y="910717"/>
                </a:lnTo>
                <a:lnTo>
                  <a:pt x="1519809" y="837311"/>
                </a:lnTo>
                <a:close/>
              </a:path>
              <a:path w="1598295" h="959485">
                <a:moveTo>
                  <a:pt x="13207" y="0"/>
                </a:moveTo>
                <a:lnTo>
                  <a:pt x="0" y="22352"/>
                </a:lnTo>
                <a:lnTo>
                  <a:pt x="1480007" y="904104"/>
                </a:lnTo>
                <a:lnTo>
                  <a:pt x="1493275" y="881838"/>
                </a:lnTo>
                <a:lnTo>
                  <a:pt x="13207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28189" y="3766058"/>
            <a:ext cx="4924425" cy="1000125"/>
          </a:xfrm>
          <a:custGeom>
            <a:avLst/>
            <a:gdLst/>
            <a:ahLst/>
            <a:cxnLst/>
            <a:rect l="l" t="t" r="r" b="b"/>
            <a:pathLst>
              <a:path w="4924425" h="1000125">
                <a:moveTo>
                  <a:pt x="4794388" y="949039"/>
                </a:moveTo>
                <a:lnTo>
                  <a:pt x="4784597" y="999871"/>
                </a:lnTo>
                <a:lnTo>
                  <a:pt x="4924044" y="960755"/>
                </a:lnTo>
                <a:lnTo>
                  <a:pt x="4911954" y="951484"/>
                </a:lnTo>
                <a:lnTo>
                  <a:pt x="4807077" y="951484"/>
                </a:lnTo>
                <a:lnTo>
                  <a:pt x="4794388" y="949039"/>
                </a:lnTo>
                <a:close/>
              </a:path>
              <a:path w="4924425" h="1000125">
                <a:moveTo>
                  <a:pt x="4799306" y="923506"/>
                </a:moveTo>
                <a:lnTo>
                  <a:pt x="4794388" y="949039"/>
                </a:lnTo>
                <a:lnTo>
                  <a:pt x="4807077" y="951484"/>
                </a:lnTo>
                <a:lnTo>
                  <a:pt x="4812030" y="925957"/>
                </a:lnTo>
                <a:lnTo>
                  <a:pt x="4799306" y="923506"/>
                </a:lnTo>
                <a:close/>
              </a:path>
              <a:path w="4924425" h="1000125">
                <a:moveTo>
                  <a:pt x="4809109" y="872617"/>
                </a:moveTo>
                <a:lnTo>
                  <a:pt x="4799306" y="923506"/>
                </a:lnTo>
                <a:lnTo>
                  <a:pt x="4812030" y="925957"/>
                </a:lnTo>
                <a:lnTo>
                  <a:pt x="4807077" y="951484"/>
                </a:lnTo>
                <a:lnTo>
                  <a:pt x="4911954" y="951484"/>
                </a:lnTo>
                <a:lnTo>
                  <a:pt x="4809109" y="872617"/>
                </a:lnTo>
                <a:close/>
              </a:path>
              <a:path w="4924425" h="1000125">
                <a:moveTo>
                  <a:pt x="4825" y="0"/>
                </a:moveTo>
                <a:lnTo>
                  <a:pt x="0" y="25400"/>
                </a:lnTo>
                <a:lnTo>
                  <a:pt x="4794388" y="949039"/>
                </a:lnTo>
                <a:lnTo>
                  <a:pt x="4799306" y="923506"/>
                </a:lnTo>
                <a:lnTo>
                  <a:pt x="4825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23182" y="3782821"/>
            <a:ext cx="1581150" cy="944244"/>
          </a:xfrm>
          <a:custGeom>
            <a:avLst/>
            <a:gdLst/>
            <a:ahLst/>
            <a:cxnLst/>
            <a:rect l="l" t="t" r="r" b="b"/>
            <a:pathLst>
              <a:path w="1581150" h="944245">
                <a:moveTo>
                  <a:pt x="78358" y="822451"/>
                </a:moveTo>
                <a:lnTo>
                  <a:pt x="0" y="944244"/>
                </a:lnTo>
                <a:lnTo>
                  <a:pt x="144398" y="933957"/>
                </a:lnTo>
                <a:lnTo>
                  <a:pt x="121909" y="895984"/>
                </a:lnTo>
                <a:lnTo>
                  <a:pt x="106933" y="895984"/>
                </a:lnTo>
                <a:lnTo>
                  <a:pt x="93725" y="873632"/>
                </a:lnTo>
                <a:lnTo>
                  <a:pt x="104787" y="867075"/>
                </a:lnTo>
                <a:lnTo>
                  <a:pt x="78358" y="822451"/>
                </a:lnTo>
                <a:close/>
              </a:path>
              <a:path w="1581150" h="944245">
                <a:moveTo>
                  <a:pt x="104787" y="867075"/>
                </a:moveTo>
                <a:lnTo>
                  <a:pt x="93725" y="873632"/>
                </a:lnTo>
                <a:lnTo>
                  <a:pt x="106933" y="895984"/>
                </a:lnTo>
                <a:lnTo>
                  <a:pt x="118018" y="889414"/>
                </a:lnTo>
                <a:lnTo>
                  <a:pt x="104787" y="867075"/>
                </a:lnTo>
                <a:close/>
              </a:path>
              <a:path w="1581150" h="944245">
                <a:moveTo>
                  <a:pt x="118018" y="889414"/>
                </a:moveTo>
                <a:lnTo>
                  <a:pt x="106933" y="895984"/>
                </a:lnTo>
                <a:lnTo>
                  <a:pt x="121909" y="895984"/>
                </a:lnTo>
                <a:lnTo>
                  <a:pt x="118018" y="889414"/>
                </a:lnTo>
                <a:close/>
              </a:path>
              <a:path w="1581150" h="944245">
                <a:moveTo>
                  <a:pt x="1567560" y="0"/>
                </a:moveTo>
                <a:lnTo>
                  <a:pt x="104787" y="867075"/>
                </a:lnTo>
                <a:lnTo>
                  <a:pt x="118018" y="889414"/>
                </a:lnTo>
                <a:lnTo>
                  <a:pt x="1580768" y="22351"/>
                </a:lnTo>
                <a:lnTo>
                  <a:pt x="1567560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23182" y="3785870"/>
            <a:ext cx="4892040" cy="981075"/>
          </a:xfrm>
          <a:custGeom>
            <a:avLst/>
            <a:gdLst/>
            <a:ahLst/>
            <a:cxnLst/>
            <a:rect l="l" t="t" r="r" b="b"/>
            <a:pathLst>
              <a:path w="4892040" h="981075">
                <a:moveTo>
                  <a:pt x="115188" y="853312"/>
                </a:moveTo>
                <a:lnTo>
                  <a:pt x="0" y="941196"/>
                </a:lnTo>
                <a:lnTo>
                  <a:pt x="139318" y="980566"/>
                </a:lnTo>
                <a:lnTo>
                  <a:pt x="130143" y="932179"/>
                </a:lnTo>
                <a:lnTo>
                  <a:pt x="116966" y="932179"/>
                </a:lnTo>
                <a:lnTo>
                  <a:pt x="112140" y="906652"/>
                </a:lnTo>
                <a:lnTo>
                  <a:pt x="124845" y="904240"/>
                </a:lnTo>
                <a:lnTo>
                  <a:pt x="115188" y="853312"/>
                </a:lnTo>
                <a:close/>
              </a:path>
              <a:path w="4892040" h="981075">
                <a:moveTo>
                  <a:pt x="124845" y="904240"/>
                </a:moveTo>
                <a:lnTo>
                  <a:pt x="112140" y="906652"/>
                </a:lnTo>
                <a:lnTo>
                  <a:pt x="116966" y="932179"/>
                </a:lnTo>
                <a:lnTo>
                  <a:pt x="129685" y="929764"/>
                </a:lnTo>
                <a:lnTo>
                  <a:pt x="124845" y="904240"/>
                </a:lnTo>
                <a:close/>
              </a:path>
              <a:path w="4892040" h="981075">
                <a:moveTo>
                  <a:pt x="129685" y="929764"/>
                </a:moveTo>
                <a:lnTo>
                  <a:pt x="116966" y="932179"/>
                </a:lnTo>
                <a:lnTo>
                  <a:pt x="130143" y="932179"/>
                </a:lnTo>
                <a:lnTo>
                  <a:pt x="129685" y="929764"/>
                </a:lnTo>
                <a:close/>
              </a:path>
              <a:path w="4892040" h="981075">
                <a:moveTo>
                  <a:pt x="4886833" y="0"/>
                </a:moveTo>
                <a:lnTo>
                  <a:pt x="124845" y="904240"/>
                </a:lnTo>
                <a:lnTo>
                  <a:pt x="129685" y="929764"/>
                </a:lnTo>
                <a:lnTo>
                  <a:pt x="4891659" y="25399"/>
                </a:lnTo>
                <a:lnTo>
                  <a:pt x="4886833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53121" y="3787394"/>
            <a:ext cx="1565910" cy="939800"/>
          </a:xfrm>
          <a:custGeom>
            <a:avLst/>
            <a:gdLst/>
            <a:ahLst/>
            <a:cxnLst/>
            <a:rect l="l" t="t" r="r" b="b"/>
            <a:pathLst>
              <a:path w="1565909" h="939800">
                <a:moveTo>
                  <a:pt x="78104" y="817625"/>
                </a:moveTo>
                <a:lnTo>
                  <a:pt x="0" y="939672"/>
                </a:lnTo>
                <a:lnTo>
                  <a:pt x="144399" y="929004"/>
                </a:lnTo>
                <a:lnTo>
                  <a:pt x="121797" y="891031"/>
                </a:lnTo>
                <a:lnTo>
                  <a:pt x="106806" y="891031"/>
                </a:lnTo>
                <a:lnTo>
                  <a:pt x="93599" y="868806"/>
                </a:lnTo>
                <a:lnTo>
                  <a:pt x="104650" y="862224"/>
                </a:lnTo>
                <a:lnTo>
                  <a:pt x="78104" y="817625"/>
                </a:lnTo>
                <a:close/>
              </a:path>
              <a:path w="1565909" h="939800">
                <a:moveTo>
                  <a:pt x="104650" y="862224"/>
                </a:moveTo>
                <a:lnTo>
                  <a:pt x="93599" y="868806"/>
                </a:lnTo>
                <a:lnTo>
                  <a:pt x="106806" y="891031"/>
                </a:lnTo>
                <a:lnTo>
                  <a:pt x="117874" y="884441"/>
                </a:lnTo>
                <a:lnTo>
                  <a:pt x="104650" y="862224"/>
                </a:lnTo>
                <a:close/>
              </a:path>
              <a:path w="1565909" h="939800">
                <a:moveTo>
                  <a:pt x="117874" y="884441"/>
                </a:moveTo>
                <a:lnTo>
                  <a:pt x="106806" y="891031"/>
                </a:lnTo>
                <a:lnTo>
                  <a:pt x="121797" y="891031"/>
                </a:lnTo>
                <a:lnTo>
                  <a:pt x="117874" y="884441"/>
                </a:lnTo>
                <a:close/>
              </a:path>
              <a:path w="1565909" h="939800">
                <a:moveTo>
                  <a:pt x="1552321" y="0"/>
                </a:moveTo>
                <a:lnTo>
                  <a:pt x="104650" y="862224"/>
                </a:lnTo>
                <a:lnTo>
                  <a:pt x="117874" y="884441"/>
                </a:lnTo>
                <a:lnTo>
                  <a:pt x="1565528" y="22351"/>
                </a:lnTo>
                <a:lnTo>
                  <a:pt x="1552321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91378" y="3782567"/>
            <a:ext cx="1762760" cy="944880"/>
          </a:xfrm>
          <a:custGeom>
            <a:avLst/>
            <a:gdLst/>
            <a:ahLst/>
            <a:cxnLst/>
            <a:rect l="l" t="t" r="r" b="b"/>
            <a:pathLst>
              <a:path w="1762759" h="944879">
                <a:moveTo>
                  <a:pt x="1641838" y="895110"/>
                </a:moveTo>
                <a:lnTo>
                  <a:pt x="1617472" y="940942"/>
                </a:lnTo>
                <a:lnTo>
                  <a:pt x="1762252" y="944498"/>
                </a:lnTo>
                <a:lnTo>
                  <a:pt x="1731438" y="901191"/>
                </a:lnTo>
                <a:lnTo>
                  <a:pt x="1653286" y="901191"/>
                </a:lnTo>
                <a:lnTo>
                  <a:pt x="1641838" y="895110"/>
                </a:lnTo>
                <a:close/>
              </a:path>
              <a:path w="1762759" h="944879">
                <a:moveTo>
                  <a:pt x="1653999" y="872234"/>
                </a:moveTo>
                <a:lnTo>
                  <a:pt x="1641838" y="895110"/>
                </a:lnTo>
                <a:lnTo>
                  <a:pt x="1653286" y="901191"/>
                </a:lnTo>
                <a:lnTo>
                  <a:pt x="1665477" y="878331"/>
                </a:lnTo>
                <a:lnTo>
                  <a:pt x="1653999" y="872234"/>
                </a:lnTo>
                <a:close/>
              </a:path>
              <a:path w="1762759" h="944879">
                <a:moveTo>
                  <a:pt x="1678304" y="826515"/>
                </a:moveTo>
                <a:lnTo>
                  <a:pt x="1653999" y="872234"/>
                </a:lnTo>
                <a:lnTo>
                  <a:pt x="1665477" y="878331"/>
                </a:lnTo>
                <a:lnTo>
                  <a:pt x="1653286" y="901191"/>
                </a:lnTo>
                <a:lnTo>
                  <a:pt x="1731438" y="901191"/>
                </a:lnTo>
                <a:lnTo>
                  <a:pt x="1678304" y="826515"/>
                </a:lnTo>
                <a:close/>
              </a:path>
              <a:path w="1762759" h="944879">
                <a:moveTo>
                  <a:pt x="12192" y="0"/>
                </a:moveTo>
                <a:lnTo>
                  <a:pt x="0" y="22859"/>
                </a:lnTo>
                <a:lnTo>
                  <a:pt x="1641838" y="895110"/>
                </a:lnTo>
                <a:lnTo>
                  <a:pt x="1653999" y="872234"/>
                </a:lnTo>
                <a:lnTo>
                  <a:pt x="12192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935223" y="4190769"/>
          <a:ext cx="5704840" cy="233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060"/>
                <a:gridCol w="789634"/>
                <a:gridCol w="1009457"/>
                <a:gridCol w="970788"/>
                <a:gridCol w="560949"/>
                <a:gridCol w="425881"/>
                <a:gridCol w="365573"/>
                <a:gridCol w="1006747"/>
              </a:tblGrid>
              <a:tr h="535154"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3875">
                        <a:lnSpc>
                          <a:spcPts val="3260"/>
                        </a:lnSpc>
                      </a:pPr>
                      <a:r>
                        <a:rPr dirty="0" sz="2800">
                          <a:latin typeface="Tw Cen MT"/>
                          <a:cs typeface="Tw Cen MT"/>
                        </a:rPr>
                        <a:t>a</a:t>
                      </a:r>
                      <a:endParaRPr sz="2800">
                        <a:latin typeface="Tw Cen MT"/>
                        <a:cs typeface="Tw Cen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Tw Cen MT"/>
                        <a:cs typeface="Tw Cen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Tw Cen MT"/>
                        <a:cs typeface="Tw Cen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Tw Cen MT"/>
                        <a:cs typeface="Tw Cen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Tw Cen MT"/>
                        <a:cs typeface="Tw Cen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3279"/>
                        </a:lnSpc>
                      </a:pPr>
                      <a:r>
                        <a:rPr dirty="0" sz="2800">
                          <a:latin typeface="Tw Cen MT"/>
                          <a:cs typeface="Tw Cen MT"/>
                        </a:rPr>
                        <a:t>b</a:t>
                      </a:r>
                      <a:endParaRPr sz="2800">
                        <a:latin typeface="Tw Cen MT"/>
                        <a:cs typeface="Tw Cen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800">
                        <a:latin typeface="Tw Cen MT"/>
                        <a:cs typeface="Tw Cen MT"/>
                      </a:endParaRPr>
                    </a:p>
                  </a:txBody>
                  <a:tcPr marL="0" marR="0" marB="0" marT="0"/>
                </a:tc>
              </a:tr>
              <a:tr h="793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r" marR="5334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dirty="0" sz="18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5240">
                      <a:solidFill>
                        <a:srgbClr val="117DA7"/>
                      </a:solidFill>
                      <a:prstDash val="solid"/>
                    </a:lnL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1)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5240">
                      <a:solidFill>
                        <a:srgbClr val="117DA7"/>
                      </a:solidFill>
                      <a:prstDash val="solid"/>
                    </a:lnR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5240">
                      <a:solidFill>
                        <a:srgbClr val="117DA7"/>
                      </a:solidFill>
                      <a:prstDash val="solid"/>
                    </a:lnL>
                    <a:lnR w="15240">
                      <a:solidFill>
                        <a:srgbClr val="117DA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r" marR="5334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8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(b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5240">
                      <a:solidFill>
                        <a:srgbClr val="117DA7"/>
                      </a:solidFill>
                      <a:prstDash val="solid"/>
                    </a:lnL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1)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5240">
                      <a:solidFill>
                        <a:srgbClr val="117DA7"/>
                      </a:solidFill>
                      <a:prstDash val="solid"/>
                    </a:lnR>
                    <a:solidFill>
                      <a:srgbClr val="1CACE3"/>
                    </a:solidFill>
                  </a:tcPr>
                </a:tc>
              </a:tr>
              <a:tr h="339800">
                <a:tc>
                  <a:txBody>
                    <a:bodyPr/>
                    <a:lstStyle/>
                    <a:p>
                      <a:pPr algn="r" marR="64769">
                        <a:lnSpc>
                          <a:spcPts val="2105"/>
                        </a:lnSpc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(a,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5240">
                      <a:solidFill>
                        <a:srgbClr val="117DA7"/>
                      </a:solidFill>
                      <a:prstDash val="solid"/>
                    </a:lnL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105"/>
                        </a:lnSpc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2)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2125"/>
                        </a:lnSpc>
                      </a:pPr>
                      <a:r>
                        <a:rPr dirty="0" sz="1800" spc="-5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(a,</a:t>
                      </a:r>
                      <a:r>
                        <a:rPr dirty="0" sz="1800" spc="-11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6)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5240">
                      <a:solidFill>
                        <a:srgbClr val="117DA7"/>
                      </a:solidFill>
                      <a:prstDash val="solid"/>
                    </a:lnR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5240">
                      <a:solidFill>
                        <a:srgbClr val="117DA7"/>
                      </a:solidFill>
                      <a:prstDash val="solid"/>
                    </a:lnL>
                    <a:lnR w="15240">
                      <a:solidFill>
                        <a:srgbClr val="117DA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64769">
                        <a:lnSpc>
                          <a:spcPts val="2105"/>
                        </a:lnSpc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(b,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5240">
                      <a:solidFill>
                        <a:srgbClr val="117DA7"/>
                      </a:solidFill>
                      <a:prstDash val="solid"/>
                    </a:lnL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ts val="2105"/>
                        </a:lnSpc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2)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2125"/>
                        </a:lnSpc>
                      </a:pPr>
                      <a:r>
                        <a:rPr dirty="0" sz="1800" spc="-1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(b,</a:t>
                      </a:r>
                      <a:r>
                        <a:rPr dirty="0" sz="1800" spc="-10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800">
                          <a:solidFill>
                            <a:srgbClr val="FFFF00"/>
                          </a:solidFill>
                          <a:latin typeface="Consolas"/>
                          <a:cs typeface="Consolas"/>
                        </a:rPr>
                        <a:t>5)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5240">
                      <a:solidFill>
                        <a:srgbClr val="117DA7"/>
                      </a:solidFill>
                      <a:prstDash val="solid"/>
                    </a:lnR>
                    <a:solidFill>
                      <a:srgbClr val="1CACE3"/>
                    </a:solidFill>
                  </a:tcPr>
                </a:tc>
              </a:tr>
              <a:tr h="648006">
                <a:tc>
                  <a:txBody>
                    <a:bodyPr/>
                    <a:lstStyle/>
                    <a:p>
                      <a:pPr algn="r" marR="44450">
                        <a:lnSpc>
                          <a:spcPts val="2145"/>
                        </a:lnSpc>
                      </a:pPr>
                      <a:r>
                        <a:rPr dirty="0" sz="18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(a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5240">
                      <a:solidFill>
                        <a:srgbClr val="117DA7"/>
                      </a:solidFill>
                      <a:prstDash val="solid"/>
                    </a:lnL>
                    <a:lnB w="15240">
                      <a:solidFill>
                        <a:srgbClr val="117DA7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145"/>
                        </a:lnSpc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3)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B w="15240">
                      <a:solidFill>
                        <a:srgbClr val="117DA7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5240">
                      <a:solidFill>
                        <a:srgbClr val="117DA7"/>
                      </a:solidFill>
                      <a:prstDash val="solid"/>
                    </a:lnR>
                    <a:lnB w="15240">
                      <a:solidFill>
                        <a:srgbClr val="117DA7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5240">
                      <a:solidFill>
                        <a:srgbClr val="117DA7"/>
                      </a:solidFill>
                      <a:prstDash val="solid"/>
                    </a:lnL>
                    <a:lnR w="15240">
                      <a:solidFill>
                        <a:srgbClr val="117DA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r" marR="44450">
                        <a:lnSpc>
                          <a:spcPts val="2145"/>
                        </a:lnSpc>
                      </a:pPr>
                      <a:r>
                        <a:rPr dirty="0" sz="1800" spc="-5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(b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,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5240">
                      <a:solidFill>
                        <a:srgbClr val="117DA7"/>
                      </a:solidFill>
                      <a:prstDash val="solid"/>
                    </a:lnL>
                    <a:lnB w="15240">
                      <a:solidFill>
                        <a:srgbClr val="117DA7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2145"/>
                        </a:lnSpc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2)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B w="15240">
                      <a:solidFill>
                        <a:srgbClr val="117DA7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B w="15240">
                      <a:solidFill>
                        <a:srgbClr val="117DA7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5240">
                      <a:solidFill>
                        <a:srgbClr val="117DA7"/>
                      </a:solidFill>
                      <a:prstDash val="solid"/>
                    </a:lnR>
                    <a:lnB w="15240">
                      <a:solidFill>
                        <a:srgbClr val="117DA7"/>
                      </a:solidFill>
                      <a:prstDash val="solid"/>
                    </a:lnB>
                    <a:solidFill>
                      <a:srgbClr val="1CAC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5"/>
              <a:t>GROUP</a:t>
            </a:r>
            <a:r>
              <a:rPr dirty="0" sz="5000" spc="75">
                <a:solidFill>
                  <a:srgbClr val="A6A6A6"/>
                </a:solidFill>
              </a:rPr>
              <a:t>BY</a:t>
            </a:r>
            <a:r>
              <a:rPr dirty="0" sz="5000" spc="75"/>
              <a:t>KEY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1435608" y="1994916"/>
            <a:ext cx="2190115" cy="1783080"/>
          </a:xfrm>
          <a:prstGeom prst="rect">
            <a:avLst/>
          </a:prstGeom>
          <a:solidFill>
            <a:srgbClr val="1CACE3"/>
          </a:solidFill>
          <a:ln w="15239">
            <a:solidFill>
              <a:srgbClr val="117DA7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67056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659765">
              <a:lnSpc>
                <a:spcPct val="100000"/>
              </a:lnSpc>
              <a:spcBef>
                <a:spcPts val="45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00955" y="2010155"/>
            <a:ext cx="2190115" cy="1783080"/>
          </a:xfrm>
          <a:custGeom>
            <a:avLst/>
            <a:gdLst/>
            <a:ahLst/>
            <a:cxnLst/>
            <a:rect l="l" t="t" r="r" b="b"/>
            <a:pathLst>
              <a:path w="2190115" h="1783079">
                <a:moveTo>
                  <a:pt x="0" y="1783080"/>
                </a:moveTo>
                <a:lnTo>
                  <a:pt x="2189988" y="1783080"/>
                </a:lnTo>
                <a:lnTo>
                  <a:pt x="2189988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00955" y="2010155"/>
            <a:ext cx="2190115" cy="1783080"/>
          </a:xfrm>
          <a:custGeom>
            <a:avLst/>
            <a:gdLst/>
            <a:ahLst/>
            <a:cxnLst/>
            <a:rect l="l" t="t" r="r" b="b"/>
            <a:pathLst>
              <a:path w="2190115" h="1783079">
                <a:moveTo>
                  <a:pt x="0" y="1783080"/>
                </a:moveTo>
                <a:lnTo>
                  <a:pt x="2189988" y="1783080"/>
                </a:lnTo>
                <a:lnTo>
                  <a:pt x="2189988" y="0"/>
                </a:lnTo>
                <a:lnTo>
                  <a:pt x="0" y="0"/>
                </a:lnTo>
                <a:lnTo>
                  <a:pt x="0" y="1783080"/>
                </a:lnTo>
                <a:close/>
              </a:path>
            </a:pathLst>
          </a:custGeom>
          <a:ln w="15239">
            <a:solidFill>
              <a:srgbClr val="117D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00955" y="2224404"/>
            <a:ext cx="2190115" cy="156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326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712470">
              <a:lnSpc>
                <a:spcPct val="100000"/>
              </a:lnSpc>
              <a:spcBef>
                <a:spcPts val="45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734060">
              <a:lnSpc>
                <a:spcPct val="100000"/>
              </a:lnSpc>
              <a:spcBef>
                <a:spcPts val="45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737870">
              <a:lnSpc>
                <a:spcPct val="100000"/>
              </a:lnSpc>
              <a:spcBef>
                <a:spcPts val="45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5656" y="2014727"/>
            <a:ext cx="2190115" cy="1783080"/>
          </a:xfrm>
          <a:prstGeom prst="rect">
            <a:avLst/>
          </a:prstGeom>
          <a:solidFill>
            <a:srgbClr val="1CACE3"/>
          </a:solidFill>
          <a:ln w="15240">
            <a:solidFill>
              <a:srgbClr val="117DA7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731520">
              <a:lnSpc>
                <a:spcPct val="100000"/>
              </a:lnSpc>
              <a:spcBef>
                <a:spcPts val="32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720725">
              <a:lnSpc>
                <a:spcPct val="100000"/>
              </a:lnSpc>
              <a:spcBef>
                <a:spcPts val="45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742315">
              <a:lnSpc>
                <a:spcPct val="100000"/>
              </a:lnSpc>
              <a:spcBef>
                <a:spcPts val="450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746125">
              <a:lnSpc>
                <a:spcPct val="100000"/>
              </a:lnSpc>
              <a:spcBef>
                <a:spcPts val="455"/>
              </a:spcBef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758825">
              <a:lnSpc>
                <a:spcPct val="100000"/>
              </a:lnSpc>
              <a:spcBef>
                <a:spcPts val="340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42844" y="4725923"/>
            <a:ext cx="2359660" cy="1914525"/>
          </a:xfrm>
          <a:custGeom>
            <a:avLst/>
            <a:gdLst/>
            <a:ahLst/>
            <a:cxnLst/>
            <a:rect l="l" t="t" r="r" b="b"/>
            <a:pathLst>
              <a:path w="2359660" h="1914525">
                <a:moveTo>
                  <a:pt x="0" y="1914144"/>
                </a:moveTo>
                <a:lnTo>
                  <a:pt x="2359152" y="1914144"/>
                </a:lnTo>
                <a:lnTo>
                  <a:pt x="2359152" y="0"/>
                </a:lnTo>
                <a:lnTo>
                  <a:pt x="0" y="0"/>
                </a:lnTo>
                <a:lnTo>
                  <a:pt x="0" y="1914144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42844" y="4725923"/>
            <a:ext cx="2359660" cy="1914525"/>
          </a:xfrm>
          <a:custGeom>
            <a:avLst/>
            <a:gdLst/>
            <a:ahLst/>
            <a:cxnLst/>
            <a:rect l="l" t="t" r="r" b="b"/>
            <a:pathLst>
              <a:path w="2359660" h="1914525">
                <a:moveTo>
                  <a:pt x="0" y="1914144"/>
                </a:moveTo>
                <a:lnTo>
                  <a:pt x="2359152" y="1914144"/>
                </a:lnTo>
                <a:lnTo>
                  <a:pt x="2359152" y="0"/>
                </a:lnTo>
                <a:lnTo>
                  <a:pt x="0" y="0"/>
                </a:lnTo>
                <a:lnTo>
                  <a:pt x="0" y="1914144"/>
                </a:lnTo>
                <a:close/>
              </a:path>
            </a:pathLst>
          </a:custGeom>
          <a:ln w="15240">
            <a:solidFill>
              <a:srgbClr val="117D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042666" y="4775961"/>
            <a:ext cx="788035" cy="572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86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9241" y="5515050"/>
            <a:ext cx="777875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00"/>
                </a:solidFill>
                <a:latin typeface="Consolas"/>
                <a:cs typeface="Consolas"/>
              </a:rPr>
              <a:t>(a,</a:t>
            </a:r>
            <a:r>
              <a:rPr dirty="0" sz="1800" spc="-11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6)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3809" y="5618734"/>
            <a:ext cx="489584" cy="127000"/>
          </a:xfrm>
          <a:custGeom>
            <a:avLst/>
            <a:gdLst/>
            <a:ahLst/>
            <a:cxnLst/>
            <a:rect l="l" t="t" r="r" b="b"/>
            <a:pathLst>
              <a:path w="489585" h="127000">
                <a:moveTo>
                  <a:pt x="362076" y="0"/>
                </a:moveTo>
                <a:lnTo>
                  <a:pt x="362076" y="126999"/>
                </a:lnTo>
                <a:lnTo>
                  <a:pt x="469264" y="73405"/>
                </a:lnTo>
                <a:lnTo>
                  <a:pt x="374776" y="73405"/>
                </a:lnTo>
                <a:lnTo>
                  <a:pt x="374776" y="53593"/>
                </a:lnTo>
                <a:lnTo>
                  <a:pt x="469264" y="53593"/>
                </a:lnTo>
                <a:lnTo>
                  <a:pt x="362076" y="0"/>
                </a:lnTo>
                <a:close/>
              </a:path>
              <a:path w="489585" h="127000">
                <a:moveTo>
                  <a:pt x="362076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362076" y="73405"/>
                </a:lnTo>
                <a:lnTo>
                  <a:pt x="362076" y="53593"/>
                </a:lnTo>
                <a:close/>
              </a:path>
              <a:path w="489585" h="127000">
                <a:moveTo>
                  <a:pt x="469264" y="53593"/>
                </a:moveTo>
                <a:lnTo>
                  <a:pt x="374776" y="53593"/>
                </a:lnTo>
                <a:lnTo>
                  <a:pt x="374776" y="73405"/>
                </a:lnTo>
                <a:lnTo>
                  <a:pt x="469264" y="73405"/>
                </a:lnTo>
                <a:lnTo>
                  <a:pt x="489076" y="63499"/>
                </a:lnTo>
                <a:lnTo>
                  <a:pt x="469264" y="5359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72784" y="4725923"/>
            <a:ext cx="2359660" cy="1914525"/>
          </a:xfrm>
          <a:custGeom>
            <a:avLst/>
            <a:gdLst/>
            <a:ahLst/>
            <a:cxnLst/>
            <a:rect l="l" t="t" r="r" b="b"/>
            <a:pathLst>
              <a:path w="2359659" h="1914525">
                <a:moveTo>
                  <a:pt x="0" y="1914144"/>
                </a:moveTo>
                <a:lnTo>
                  <a:pt x="2359152" y="1914144"/>
                </a:lnTo>
                <a:lnTo>
                  <a:pt x="2359152" y="0"/>
                </a:lnTo>
                <a:lnTo>
                  <a:pt x="0" y="0"/>
                </a:lnTo>
                <a:lnTo>
                  <a:pt x="0" y="1914144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72784" y="4725923"/>
            <a:ext cx="2359660" cy="1914525"/>
          </a:xfrm>
          <a:custGeom>
            <a:avLst/>
            <a:gdLst/>
            <a:ahLst/>
            <a:cxnLst/>
            <a:rect l="l" t="t" r="r" b="b"/>
            <a:pathLst>
              <a:path w="2359659" h="1914525">
                <a:moveTo>
                  <a:pt x="0" y="1914144"/>
                </a:moveTo>
                <a:lnTo>
                  <a:pt x="2359152" y="1914144"/>
                </a:lnTo>
                <a:lnTo>
                  <a:pt x="2359152" y="0"/>
                </a:lnTo>
                <a:lnTo>
                  <a:pt x="0" y="0"/>
                </a:lnTo>
                <a:lnTo>
                  <a:pt x="0" y="1914144"/>
                </a:lnTo>
                <a:close/>
              </a:path>
            </a:pathLst>
          </a:custGeom>
          <a:ln w="15240">
            <a:solidFill>
              <a:srgbClr val="117D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680197" y="5515050"/>
            <a:ext cx="777875" cy="300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FF00"/>
                </a:solidFill>
                <a:latin typeface="Consolas"/>
                <a:cs typeface="Consolas"/>
              </a:rPr>
              <a:t>(b,</a:t>
            </a:r>
            <a:r>
              <a:rPr dirty="0" sz="1800" spc="-10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00"/>
                </a:solidFill>
                <a:latin typeface="Consolas"/>
                <a:cs typeface="Consolas"/>
              </a:rPr>
              <a:t>5)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43750" y="5618734"/>
            <a:ext cx="489584" cy="127000"/>
          </a:xfrm>
          <a:custGeom>
            <a:avLst/>
            <a:gdLst/>
            <a:ahLst/>
            <a:cxnLst/>
            <a:rect l="l" t="t" r="r" b="b"/>
            <a:pathLst>
              <a:path w="489584" h="127000">
                <a:moveTo>
                  <a:pt x="362076" y="0"/>
                </a:moveTo>
                <a:lnTo>
                  <a:pt x="362076" y="126999"/>
                </a:lnTo>
                <a:lnTo>
                  <a:pt x="469265" y="73405"/>
                </a:lnTo>
                <a:lnTo>
                  <a:pt x="374776" y="73405"/>
                </a:lnTo>
                <a:lnTo>
                  <a:pt x="374776" y="53593"/>
                </a:lnTo>
                <a:lnTo>
                  <a:pt x="469265" y="53593"/>
                </a:lnTo>
                <a:lnTo>
                  <a:pt x="362076" y="0"/>
                </a:lnTo>
                <a:close/>
              </a:path>
              <a:path w="489584" h="127000">
                <a:moveTo>
                  <a:pt x="362076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362076" y="73405"/>
                </a:lnTo>
                <a:lnTo>
                  <a:pt x="362076" y="53593"/>
                </a:lnTo>
                <a:close/>
              </a:path>
              <a:path w="489584" h="127000">
                <a:moveTo>
                  <a:pt x="469265" y="53593"/>
                </a:moveTo>
                <a:lnTo>
                  <a:pt x="374776" y="53593"/>
                </a:lnTo>
                <a:lnTo>
                  <a:pt x="374776" y="73405"/>
                </a:lnTo>
                <a:lnTo>
                  <a:pt x="469265" y="73405"/>
                </a:lnTo>
                <a:lnTo>
                  <a:pt x="489076" y="63499"/>
                </a:lnTo>
                <a:lnTo>
                  <a:pt x="469265" y="5359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23998" y="3767582"/>
            <a:ext cx="1598295" cy="959485"/>
          </a:xfrm>
          <a:custGeom>
            <a:avLst/>
            <a:gdLst/>
            <a:ahLst/>
            <a:cxnLst/>
            <a:rect l="l" t="t" r="r" b="b"/>
            <a:pathLst>
              <a:path w="1598295" h="959485">
                <a:moveTo>
                  <a:pt x="1480007" y="904104"/>
                </a:moveTo>
                <a:lnTo>
                  <a:pt x="1453514" y="948563"/>
                </a:lnTo>
                <a:lnTo>
                  <a:pt x="1597914" y="959231"/>
                </a:lnTo>
                <a:lnTo>
                  <a:pt x="1566834" y="910717"/>
                </a:lnTo>
                <a:lnTo>
                  <a:pt x="1491106" y="910717"/>
                </a:lnTo>
                <a:lnTo>
                  <a:pt x="1480007" y="904104"/>
                </a:lnTo>
                <a:close/>
              </a:path>
              <a:path w="1598295" h="959485">
                <a:moveTo>
                  <a:pt x="1493275" y="881838"/>
                </a:moveTo>
                <a:lnTo>
                  <a:pt x="1480007" y="904104"/>
                </a:lnTo>
                <a:lnTo>
                  <a:pt x="1491106" y="910717"/>
                </a:lnTo>
                <a:lnTo>
                  <a:pt x="1504441" y="888492"/>
                </a:lnTo>
                <a:lnTo>
                  <a:pt x="1493275" y="881838"/>
                </a:lnTo>
                <a:close/>
              </a:path>
              <a:path w="1598295" h="959485">
                <a:moveTo>
                  <a:pt x="1519809" y="837311"/>
                </a:moveTo>
                <a:lnTo>
                  <a:pt x="1493275" y="881838"/>
                </a:lnTo>
                <a:lnTo>
                  <a:pt x="1504441" y="888492"/>
                </a:lnTo>
                <a:lnTo>
                  <a:pt x="1491106" y="910717"/>
                </a:lnTo>
                <a:lnTo>
                  <a:pt x="1566834" y="910717"/>
                </a:lnTo>
                <a:lnTo>
                  <a:pt x="1519809" y="837311"/>
                </a:lnTo>
                <a:close/>
              </a:path>
              <a:path w="1598295" h="959485">
                <a:moveTo>
                  <a:pt x="13207" y="0"/>
                </a:moveTo>
                <a:lnTo>
                  <a:pt x="0" y="22352"/>
                </a:lnTo>
                <a:lnTo>
                  <a:pt x="1480007" y="904104"/>
                </a:lnTo>
                <a:lnTo>
                  <a:pt x="1493275" y="881838"/>
                </a:lnTo>
                <a:lnTo>
                  <a:pt x="13207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28189" y="3766058"/>
            <a:ext cx="4924425" cy="1000125"/>
          </a:xfrm>
          <a:custGeom>
            <a:avLst/>
            <a:gdLst/>
            <a:ahLst/>
            <a:cxnLst/>
            <a:rect l="l" t="t" r="r" b="b"/>
            <a:pathLst>
              <a:path w="4924425" h="1000125">
                <a:moveTo>
                  <a:pt x="4794388" y="949039"/>
                </a:moveTo>
                <a:lnTo>
                  <a:pt x="4784597" y="999871"/>
                </a:lnTo>
                <a:lnTo>
                  <a:pt x="4924044" y="960755"/>
                </a:lnTo>
                <a:lnTo>
                  <a:pt x="4911954" y="951484"/>
                </a:lnTo>
                <a:lnTo>
                  <a:pt x="4807077" y="951484"/>
                </a:lnTo>
                <a:lnTo>
                  <a:pt x="4794388" y="949039"/>
                </a:lnTo>
                <a:close/>
              </a:path>
              <a:path w="4924425" h="1000125">
                <a:moveTo>
                  <a:pt x="4799306" y="923506"/>
                </a:moveTo>
                <a:lnTo>
                  <a:pt x="4794388" y="949039"/>
                </a:lnTo>
                <a:lnTo>
                  <a:pt x="4807077" y="951484"/>
                </a:lnTo>
                <a:lnTo>
                  <a:pt x="4812030" y="925957"/>
                </a:lnTo>
                <a:lnTo>
                  <a:pt x="4799306" y="923506"/>
                </a:lnTo>
                <a:close/>
              </a:path>
              <a:path w="4924425" h="1000125">
                <a:moveTo>
                  <a:pt x="4809109" y="872617"/>
                </a:moveTo>
                <a:lnTo>
                  <a:pt x="4799306" y="923506"/>
                </a:lnTo>
                <a:lnTo>
                  <a:pt x="4812030" y="925957"/>
                </a:lnTo>
                <a:lnTo>
                  <a:pt x="4807077" y="951484"/>
                </a:lnTo>
                <a:lnTo>
                  <a:pt x="4911954" y="951484"/>
                </a:lnTo>
                <a:lnTo>
                  <a:pt x="4809109" y="872617"/>
                </a:lnTo>
                <a:close/>
              </a:path>
              <a:path w="4924425" h="1000125">
                <a:moveTo>
                  <a:pt x="4825" y="0"/>
                </a:moveTo>
                <a:lnTo>
                  <a:pt x="0" y="25400"/>
                </a:lnTo>
                <a:lnTo>
                  <a:pt x="4794388" y="949039"/>
                </a:lnTo>
                <a:lnTo>
                  <a:pt x="4799306" y="923506"/>
                </a:lnTo>
                <a:lnTo>
                  <a:pt x="4825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123182" y="3782821"/>
            <a:ext cx="1581150" cy="944244"/>
          </a:xfrm>
          <a:custGeom>
            <a:avLst/>
            <a:gdLst/>
            <a:ahLst/>
            <a:cxnLst/>
            <a:rect l="l" t="t" r="r" b="b"/>
            <a:pathLst>
              <a:path w="1581150" h="944245">
                <a:moveTo>
                  <a:pt x="78358" y="822451"/>
                </a:moveTo>
                <a:lnTo>
                  <a:pt x="0" y="944244"/>
                </a:lnTo>
                <a:lnTo>
                  <a:pt x="144398" y="933957"/>
                </a:lnTo>
                <a:lnTo>
                  <a:pt x="121909" y="895984"/>
                </a:lnTo>
                <a:lnTo>
                  <a:pt x="106933" y="895984"/>
                </a:lnTo>
                <a:lnTo>
                  <a:pt x="93725" y="873632"/>
                </a:lnTo>
                <a:lnTo>
                  <a:pt x="104787" y="867075"/>
                </a:lnTo>
                <a:lnTo>
                  <a:pt x="78358" y="822451"/>
                </a:lnTo>
                <a:close/>
              </a:path>
              <a:path w="1581150" h="944245">
                <a:moveTo>
                  <a:pt x="104787" y="867075"/>
                </a:moveTo>
                <a:lnTo>
                  <a:pt x="93725" y="873632"/>
                </a:lnTo>
                <a:lnTo>
                  <a:pt x="106933" y="895984"/>
                </a:lnTo>
                <a:lnTo>
                  <a:pt x="118018" y="889414"/>
                </a:lnTo>
                <a:lnTo>
                  <a:pt x="104787" y="867075"/>
                </a:lnTo>
                <a:close/>
              </a:path>
              <a:path w="1581150" h="944245">
                <a:moveTo>
                  <a:pt x="118018" y="889414"/>
                </a:moveTo>
                <a:lnTo>
                  <a:pt x="106933" y="895984"/>
                </a:lnTo>
                <a:lnTo>
                  <a:pt x="121909" y="895984"/>
                </a:lnTo>
                <a:lnTo>
                  <a:pt x="118018" y="889414"/>
                </a:lnTo>
                <a:close/>
              </a:path>
              <a:path w="1581150" h="944245">
                <a:moveTo>
                  <a:pt x="1567560" y="0"/>
                </a:moveTo>
                <a:lnTo>
                  <a:pt x="104787" y="867075"/>
                </a:lnTo>
                <a:lnTo>
                  <a:pt x="118018" y="889414"/>
                </a:lnTo>
                <a:lnTo>
                  <a:pt x="1580768" y="22351"/>
                </a:lnTo>
                <a:lnTo>
                  <a:pt x="1567560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123182" y="3785870"/>
            <a:ext cx="4892040" cy="981075"/>
          </a:xfrm>
          <a:custGeom>
            <a:avLst/>
            <a:gdLst/>
            <a:ahLst/>
            <a:cxnLst/>
            <a:rect l="l" t="t" r="r" b="b"/>
            <a:pathLst>
              <a:path w="4892040" h="981075">
                <a:moveTo>
                  <a:pt x="115188" y="853312"/>
                </a:moveTo>
                <a:lnTo>
                  <a:pt x="0" y="941196"/>
                </a:lnTo>
                <a:lnTo>
                  <a:pt x="139318" y="980566"/>
                </a:lnTo>
                <a:lnTo>
                  <a:pt x="130143" y="932179"/>
                </a:lnTo>
                <a:lnTo>
                  <a:pt x="116966" y="932179"/>
                </a:lnTo>
                <a:lnTo>
                  <a:pt x="112140" y="906652"/>
                </a:lnTo>
                <a:lnTo>
                  <a:pt x="124845" y="904240"/>
                </a:lnTo>
                <a:lnTo>
                  <a:pt x="115188" y="853312"/>
                </a:lnTo>
                <a:close/>
              </a:path>
              <a:path w="4892040" h="981075">
                <a:moveTo>
                  <a:pt x="124845" y="904240"/>
                </a:moveTo>
                <a:lnTo>
                  <a:pt x="112140" y="906652"/>
                </a:lnTo>
                <a:lnTo>
                  <a:pt x="116966" y="932179"/>
                </a:lnTo>
                <a:lnTo>
                  <a:pt x="129685" y="929764"/>
                </a:lnTo>
                <a:lnTo>
                  <a:pt x="124845" y="904240"/>
                </a:lnTo>
                <a:close/>
              </a:path>
              <a:path w="4892040" h="981075">
                <a:moveTo>
                  <a:pt x="129685" y="929764"/>
                </a:moveTo>
                <a:lnTo>
                  <a:pt x="116966" y="932179"/>
                </a:lnTo>
                <a:lnTo>
                  <a:pt x="130143" y="932179"/>
                </a:lnTo>
                <a:lnTo>
                  <a:pt x="129685" y="929764"/>
                </a:lnTo>
                <a:close/>
              </a:path>
              <a:path w="4892040" h="981075">
                <a:moveTo>
                  <a:pt x="4886833" y="0"/>
                </a:moveTo>
                <a:lnTo>
                  <a:pt x="124845" y="904240"/>
                </a:lnTo>
                <a:lnTo>
                  <a:pt x="129685" y="929764"/>
                </a:lnTo>
                <a:lnTo>
                  <a:pt x="4891659" y="25399"/>
                </a:lnTo>
                <a:lnTo>
                  <a:pt x="4886833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53121" y="3787394"/>
            <a:ext cx="1565910" cy="939800"/>
          </a:xfrm>
          <a:custGeom>
            <a:avLst/>
            <a:gdLst/>
            <a:ahLst/>
            <a:cxnLst/>
            <a:rect l="l" t="t" r="r" b="b"/>
            <a:pathLst>
              <a:path w="1565909" h="939800">
                <a:moveTo>
                  <a:pt x="78104" y="817625"/>
                </a:moveTo>
                <a:lnTo>
                  <a:pt x="0" y="939672"/>
                </a:lnTo>
                <a:lnTo>
                  <a:pt x="144399" y="929004"/>
                </a:lnTo>
                <a:lnTo>
                  <a:pt x="121797" y="891031"/>
                </a:lnTo>
                <a:lnTo>
                  <a:pt x="106806" y="891031"/>
                </a:lnTo>
                <a:lnTo>
                  <a:pt x="93599" y="868806"/>
                </a:lnTo>
                <a:lnTo>
                  <a:pt x="104650" y="862224"/>
                </a:lnTo>
                <a:lnTo>
                  <a:pt x="78104" y="817625"/>
                </a:lnTo>
                <a:close/>
              </a:path>
              <a:path w="1565909" h="939800">
                <a:moveTo>
                  <a:pt x="104650" y="862224"/>
                </a:moveTo>
                <a:lnTo>
                  <a:pt x="93599" y="868806"/>
                </a:lnTo>
                <a:lnTo>
                  <a:pt x="106806" y="891031"/>
                </a:lnTo>
                <a:lnTo>
                  <a:pt x="117874" y="884441"/>
                </a:lnTo>
                <a:lnTo>
                  <a:pt x="104650" y="862224"/>
                </a:lnTo>
                <a:close/>
              </a:path>
              <a:path w="1565909" h="939800">
                <a:moveTo>
                  <a:pt x="117874" y="884441"/>
                </a:moveTo>
                <a:lnTo>
                  <a:pt x="106806" y="891031"/>
                </a:lnTo>
                <a:lnTo>
                  <a:pt x="121797" y="891031"/>
                </a:lnTo>
                <a:lnTo>
                  <a:pt x="117874" y="884441"/>
                </a:lnTo>
                <a:close/>
              </a:path>
              <a:path w="1565909" h="939800">
                <a:moveTo>
                  <a:pt x="1552321" y="0"/>
                </a:moveTo>
                <a:lnTo>
                  <a:pt x="104650" y="862224"/>
                </a:lnTo>
                <a:lnTo>
                  <a:pt x="117874" y="884441"/>
                </a:lnTo>
                <a:lnTo>
                  <a:pt x="1565528" y="22351"/>
                </a:lnTo>
                <a:lnTo>
                  <a:pt x="1552321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91378" y="3782567"/>
            <a:ext cx="1762760" cy="944880"/>
          </a:xfrm>
          <a:custGeom>
            <a:avLst/>
            <a:gdLst/>
            <a:ahLst/>
            <a:cxnLst/>
            <a:rect l="l" t="t" r="r" b="b"/>
            <a:pathLst>
              <a:path w="1762759" h="944879">
                <a:moveTo>
                  <a:pt x="1641838" y="895110"/>
                </a:moveTo>
                <a:lnTo>
                  <a:pt x="1617472" y="940942"/>
                </a:lnTo>
                <a:lnTo>
                  <a:pt x="1762252" y="944498"/>
                </a:lnTo>
                <a:lnTo>
                  <a:pt x="1731438" y="901191"/>
                </a:lnTo>
                <a:lnTo>
                  <a:pt x="1653286" y="901191"/>
                </a:lnTo>
                <a:lnTo>
                  <a:pt x="1641838" y="895110"/>
                </a:lnTo>
                <a:close/>
              </a:path>
              <a:path w="1762759" h="944879">
                <a:moveTo>
                  <a:pt x="1653999" y="872234"/>
                </a:moveTo>
                <a:lnTo>
                  <a:pt x="1641838" y="895110"/>
                </a:lnTo>
                <a:lnTo>
                  <a:pt x="1653286" y="901191"/>
                </a:lnTo>
                <a:lnTo>
                  <a:pt x="1665477" y="878331"/>
                </a:lnTo>
                <a:lnTo>
                  <a:pt x="1653999" y="872234"/>
                </a:lnTo>
                <a:close/>
              </a:path>
              <a:path w="1762759" h="944879">
                <a:moveTo>
                  <a:pt x="1678304" y="826515"/>
                </a:moveTo>
                <a:lnTo>
                  <a:pt x="1653999" y="872234"/>
                </a:lnTo>
                <a:lnTo>
                  <a:pt x="1665477" y="878331"/>
                </a:lnTo>
                <a:lnTo>
                  <a:pt x="1653286" y="901191"/>
                </a:lnTo>
                <a:lnTo>
                  <a:pt x="1731438" y="901191"/>
                </a:lnTo>
                <a:lnTo>
                  <a:pt x="1678304" y="826515"/>
                </a:lnTo>
                <a:close/>
              </a:path>
              <a:path w="1762759" h="944879">
                <a:moveTo>
                  <a:pt x="12192" y="0"/>
                </a:moveTo>
                <a:lnTo>
                  <a:pt x="0" y="22859"/>
                </a:lnTo>
                <a:lnTo>
                  <a:pt x="1641838" y="895110"/>
                </a:lnTo>
                <a:lnTo>
                  <a:pt x="1653999" y="872234"/>
                </a:lnTo>
                <a:lnTo>
                  <a:pt x="12192" y="0"/>
                </a:lnTo>
                <a:close/>
              </a:path>
            </a:pathLst>
          </a:custGeom>
          <a:solidFill>
            <a:srgbClr val="6475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014342" y="4178045"/>
            <a:ext cx="22161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Tw Cen MT"/>
                <a:cs typeface="Tw Cen MT"/>
              </a:rPr>
              <a:t>a</a:t>
            </a:r>
            <a:endParaRPr sz="2800">
              <a:latin typeface="Tw Cen MT"/>
              <a:cs typeface="Tw Cen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48855" y="4180458"/>
            <a:ext cx="221615" cy="444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latin typeface="Tw Cen MT"/>
                <a:cs typeface="Tw Cen MT"/>
              </a:rPr>
              <a:t>b</a:t>
            </a:r>
            <a:endParaRPr sz="2800">
              <a:latin typeface="Tw Cen MT"/>
              <a:cs typeface="Tw Cen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36189" y="5347716"/>
            <a:ext cx="788670" cy="1158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3495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(a,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52159" y="4942078"/>
            <a:ext cx="794385" cy="144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209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1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19050">
              <a:lnSpc>
                <a:spcPts val="215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23495">
              <a:lnSpc>
                <a:spcPct val="100000"/>
              </a:lnSpc>
              <a:spcBef>
                <a:spcPts val="200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(b,</a:t>
            </a:r>
            <a:r>
              <a:rPr dirty="0" sz="1800" spc="-10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>
                <a:solidFill>
                  <a:srgbClr val="FFFFFF"/>
                </a:solidFill>
                <a:latin typeface="Consolas"/>
                <a:cs typeface="Consolas"/>
              </a:rPr>
              <a:t>1)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/>
              <a:t>M</a:t>
            </a:r>
            <a:r>
              <a:rPr dirty="0" sz="5000" spc="90"/>
              <a:t>A</a:t>
            </a:r>
            <a:r>
              <a:rPr dirty="0" sz="5000" spc="85"/>
              <a:t>P</a:t>
            </a:r>
            <a:r>
              <a:rPr dirty="0" sz="5000" spc="-285"/>
              <a:t>P</a:t>
            </a:r>
            <a:r>
              <a:rPr dirty="0" sz="5000" spc="90"/>
              <a:t>A</a:t>
            </a:r>
            <a:r>
              <a:rPr dirty="0" sz="5000" spc="35"/>
              <a:t>R</a:t>
            </a:r>
            <a:r>
              <a:rPr dirty="0" sz="5000" spc="90"/>
              <a:t>T</a:t>
            </a:r>
            <a:r>
              <a:rPr dirty="0" sz="5000" spc="85"/>
              <a:t>I</a:t>
            </a:r>
            <a:r>
              <a:rPr dirty="0" sz="5000" spc="90"/>
              <a:t>T</a:t>
            </a:r>
            <a:r>
              <a:rPr dirty="0" sz="5000" spc="85"/>
              <a:t>I</a:t>
            </a:r>
            <a:r>
              <a:rPr dirty="0" sz="5000" spc="90"/>
              <a:t>ON</a:t>
            </a:r>
            <a:r>
              <a:rPr dirty="0" sz="5000"/>
              <a:t>S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024127" y="4818888"/>
            <a:ext cx="563879" cy="563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040111" y="3948684"/>
            <a:ext cx="542544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98541" y="412241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98541" y="412241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64529" y="991361"/>
            <a:ext cx="2319655" cy="1203960"/>
          </a:xfrm>
          <a:custGeom>
            <a:avLst/>
            <a:gdLst/>
            <a:ahLst/>
            <a:cxnLst/>
            <a:rect l="l" t="t" r="r" b="b"/>
            <a:pathLst>
              <a:path w="2319654" h="1203960">
                <a:moveTo>
                  <a:pt x="0" y="200660"/>
                </a:moveTo>
                <a:lnTo>
                  <a:pt x="5296" y="154634"/>
                </a:lnTo>
                <a:lnTo>
                  <a:pt x="20386" y="112393"/>
                </a:lnTo>
                <a:lnTo>
                  <a:pt x="44067" y="75136"/>
                </a:lnTo>
                <a:lnTo>
                  <a:pt x="75136" y="44067"/>
                </a:lnTo>
                <a:lnTo>
                  <a:pt x="112393" y="20386"/>
                </a:lnTo>
                <a:lnTo>
                  <a:pt x="154634" y="5296"/>
                </a:lnTo>
                <a:lnTo>
                  <a:pt x="200660" y="0"/>
                </a:lnTo>
                <a:lnTo>
                  <a:pt x="2118868" y="0"/>
                </a:lnTo>
                <a:lnTo>
                  <a:pt x="2164893" y="5296"/>
                </a:lnTo>
                <a:lnTo>
                  <a:pt x="2207134" y="20386"/>
                </a:lnTo>
                <a:lnTo>
                  <a:pt x="2244391" y="44067"/>
                </a:lnTo>
                <a:lnTo>
                  <a:pt x="2275460" y="75136"/>
                </a:lnTo>
                <a:lnTo>
                  <a:pt x="2299141" y="112393"/>
                </a:lnTo>
                <a:lnTo>
                  <a:pt x="2314231" y="154634"/>
                </a:lnTo>
                <a:lnTo>
                  <a:pt x="2319528" y="200660"/>
                </a:lnTo>
                <a:lnTo>
                  <a:pt x="2319528" y="1003300"/>
                </a:lnTo>
                <a:lnTo>
                  <a:pt x="2314231" y="1049325"/>
                </a:lnTo>
                <a:lnTo>
                  <a:pt x="2299141" y="1091566"/>
                </a:lnTo>
                <a:lnTo>
                  <a:pt x="2275460" y="1128823"/>
                </a:lnTo>
                <a:lnTo>
                  <a:pt x="2244391" y="1159892"/>
                </a:lnTo>
                <a:lnTo>
                  <a:pt x="2207134" y="1183573"/>
                </a:lnTo>
                <a:lnTo>
                  <a:pt x="2164893" y="1198663"/>
                </a:lnTo>
                <a:lnTo>
                  <a:pt x="2118868" y="1203960"/>
                </a:lnTo>
                <a:lnTo>
                  <a:pt x="200660" y="1203960"/>
                </a:lnTo>
                <a:lnTo>
                  <a:pt x="154634" y="1198663"/>
                </a:lnTo>
                <a:lnTo>
                  <a:pt x="112393" y="1183573"/>
                </a:lnTo>
                <a:lnTo>
                  <a:pt x="75136" y="1159892"/>
                </a:lnTo>
                <a:lnTo>
                  <a:pt x="44067" y="1128823"/>
                </a:lnTo>
                <a:lnTo>
                  <a:pt x="20386" y="1091566"/>
                </a:lnTo>
                <a:lnTo>
                  <a:pt x="5296" y="1049325"/>
                </a:lnTo>
                <a:lnTo>
                  <a:pt x="0" y="1003300"/>
                </a:lnTo>
                <a:lnTo>
                  <a:pt x="0" y="200660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4094" y="1948433"/>
            <a:ext cx="358775" cy="379730"/>
          </a:xfrm>
          <a:custGeom>
            <a:avLst/>
            <a:gdLst/>
            <a:ahLst/>
            <a:cxnLst/>
            <a:rect l="l" t="t" r="r" b="b"/>
            <a:pathLst>
              <a:path w="358775" h="379730">
                <a:moveTo>
                  <a:pt x="0" y="0"/>
                </a:moveTo>
                <a:lnTo>
                  <a:pt x="358775" y="3794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17514" y="1274825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F0B7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17514" y="1274825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764785" y="127939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746752" y="1361313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8829" y="1110233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78829" y="1110233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42297" y="739901"/>
            <a:ext cx="1826260" cy="783590"/>
          </a:xfrm>
          <a:custGeom>
            <a:avLst/>
            <a:gdLst/>
            <a:ahLst/>
            <a:cxnLst/>
            <a:rect l="l" t="t" r="r" b="b"/>
            <a:pathLst>
              <a:path w="1826259" h="783590">
                <a:moveTo>
                  <a:pt x="0" y="783336"/>
                </a:moveTo>
                <a:lnTo>
                  <a:pt x="1825752" y="783336"/>
                </a:lnTo>
                <a:lnTo>
                  <a:pt x="1825752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242297" y="739901"/>
            <a:ext cx="1826260" cy="783590"/>
          </a:xfrm>
          <a:custGeom>
            <a:avLst/>
            <a:gdLst/>
            <a:ahLst/>
            <a:cxnLst/>
            <a:rect l="l" t="t" r="r" b="b"/>
            <a:pathLst>
              <a:path w="1826259" h="783590">
                <a:moveTo>
                  <a:pt x="0" y="783336"/>
                </a:moveTo>
                <a:lnTo>
                  <a:pt x="1825752" y="783336"/>
                </a:lnTo>
                <a:lnTo>
                  <a:pt x="1825752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37954" y="1059941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537954" y="1059941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98685" y="179451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0"/>
                </a:moveTo>
                <a:lnTo>
                  <a:pt x="239141" y="23914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949690" y="143484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763515" y="1862454"/>
            <a:ext cx="6417310" cy="148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772285">
              <a:lnSpc>
                <a:spcPts val="1825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  <a:p>
            <a:pPr marL="570865">
              <a:lnSpc>
                <a:spcPts val="1825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algn="ctr" marR="2857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mapPartitions(</a:t>
            </a:r>
            <a:r>
              <a:rPr dirty="0" sz="1400" b="1" i="1">
                <a:solidFill>
                  <a:srgbClr val="DB1F24"/>
                </a:solidFill>
                <a:latin typeface="Consolas"/>
                <a:cs typeface="Consolas"/>
              </a:rPr>
              <a:t>f</a:t>
            </a:r>
            <a:r>
              <a:rPr dirty="0" sz="1400" b="1" i="1">
                <a:latin typeface="Consolas"/>
                <a:cs typeface="Consolas"/>
              </a:rPr>
              <a:t>,</a:t>
            </a:r>
            <a:r>
              <a:rPr dirty="0" sz="1400" spc="105" b="1" i="1"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preservesPartitioning=False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</a:t>
            </a: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>
                <a:latin typeface="Tw Cen MT"/>
                <a:cs typeface="Tw Cen MT"/>
              </a:rPr>
              <a:t>applying a </a:t>
            </a:r>
            <a:r>
              <a:rPr dirty="0" sz="1800" spc="-5">
                <a:latin typeface="Tw Cen MT"/>
                <a:cs typeface="Tw Cen MT"/>
              </a:rPr>
              <a:t>function </a:t>
            </a:r>
            <a:r>
              <a:rPr dirty="0" sz="1800">
                <a:latin typeface="Tw Cen MT"/>
                <a:cs typeface="Tw Cen MT"/>
              </a:rPr>
              <a:t>to </a:t>
            </a:r>
            <a:r>
              <a:rPr dirty="0" sz="1800" spc="15">
                <a:latin typeface="Tw Cen MT"/>
                <a:cs typeface="Tw Cen MT"/>
              </a:rPr>
              <a:t>each </a:t>
            </a:r>
            <a:r>
              <a:rPr dirty="0" sz="1800">
                <a:latin typeface="Tw Cen MT"/>
                <a:cs typeface="Tw Cen MT"/>
              </a:rPr>
              <a:t>partition of this</a:t>
            </a:r>
            <a:r>
              <a:rPr dirty="0" sz="1800" spc="6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31909" y="1516126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29714" y="4214367"/>
            <a:ext cx="297751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sc.parallelize([1,2,3],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29714" y="4641088"/>
            <a:ext cx="455295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def </a:t>
            </a:r>
            <a:r>
              <a:rPr dirty="0" sz="1400" b="1">
                <a:solidFill>
                  <a:srgbClr val="DB1F24"/>
                </a:solidFill>
                <a:latin typeface="Consolas"/>
                <a:cs typeface="Consolas"/>
              </a:rPr>
              <a:t>f(</a:t>
            </a:r>
            <a:r>
              <a:rPr dirty="0" sz="1400">
                <a:latin typeface="Consolas"/>
                <a:cs typeface="Consolas"/>
              </a:rPr>
              <a:t>iterator</a:t>
            </a:r>
            <a:r>
              <a:rPr dirty="0" sz="1400" b="1">
                <a:solidFill>
                  <a:srgbClr val="DB1F24"/>
                </a:solidFill>
                <a:latin typeface="Consolas"/>
                <a:cs typeface="Consolas"/>
              </a:rPr>
              <a:t>): </a:t>
            </a:r>
            <a:r>
              <a:rPr dirty="0" sz="1400">
                <a:latin typeface="Consolas"/>
                <a:cs typeface="Consolas"/>
              </a:rPr>
              <a:t>yield sum(iterator); yield</a:t>
            </a:r>
            <a:r>
              <a:rPr dirty="0" sz="1400" spc="9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42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29714" y="5068061"/>
            <a:ext cx="219075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.mapPartitions(</a:t>
            </a:r>
            <a:r>
              <a:rPr dirty="0" sz="1400" b="1">
                <a:solidFill>
                  <a:srgbClr val="FF0000"/>
                </a:solidFill>
                <a:latin typeface="Consolas"/>
                <a:cs typeface="Consolas"/>
              </a:rPr>
              <a:t>f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29714" y="5494832"/>
            <a:ext cx="4747895" cy="66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# glom() flattens elements on the same partition  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.glom().collect())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22385" y="4666615"/>
            <a:ext cx="1656080" cy="262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3472" sz="2400" spc="-7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sz="1400">
                <a:latin typeface="Consolas"/>
                <a:cs typeface="Consolas"/>
              </a:rPr>
              <a:t>[[1], </a:t>
            </a:r>
            <a:r>
              <a:rPr dirty="0" sz="1400" spc="5">
                <a:latin typeface="Consolas"/>
                <a:cs typeface="Consolas"/>
              </a:rPr>
              <a:t>[2,</a:t>
            </a:r>
            <a:r>
              <a:rPr dirty="0" sz="1400" spc="55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3]]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33054" y="5094858"/>
            <a:ext cx="2137410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[[1, 42], </a:t>
            </a:r>
            <a:r>
              <a:rPr dirty="0" sz="1400" spc="5">
                <a:latin typeface="Consolas"/>
                <a:cs typeface="Consolas"/>
              </a:rPr>
              <a:t>[5, </a:t>
            </a:r>
            <a:r>
              <a:rPr dirty="0" sz="1400">
                <a:latin typeface="Consolas"/>
                <a:cs typeface="Consolas"/>
              </a:rPr>
              <a:t>42]]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5"/>
              <a:t>M</a:t>
            </a:r>
            <a:r>
              <a:rPr dirty="0" sz="5000" spc="90"/>
              <a:t>A</a:t>
            </a:r>
            <a:r>
              <a:rPr dirty="0" sz="5000" spc="85"/>
              <a:t>P</a:t>
            </a:r>
            <a:r>
              <a:rPr dirty="0" sz="5000" spc="-285"/>
              <a:t>P</a:t>
            </a:r>
            <a:r>
              <a:rPr dirty="0" sz="5000" spc="90"/>
              <a:t>A</a:t>
            </a:r>
            <a:r>
              <a:rPr dirty="0" sz="5000" spc="35"/>
              <a:t>R</a:t>
            </a:r>
            <a:r>
              <a:rPr dirty="0" sz="5000" spc="90"/>
              <a:t>T</a:t>
            </a:r>
            <a:r>
              <a:rPr dirty="0" sz="5000" spc="85"/>
              <a:t>I</a:t>
            </a:r>
            <a:r>
              <a:rPr dirty="0" sz="5000" spc="90"/>
              <a:t>T</a:t>
            </a:r>
            <a:r>
              <a:rPr dirty="0" sz="5000" spc="85"/>
              <a:t>I</a:t>
            </a:r>
            <a:r>
              <a:rPr dirty="0" sz="5000" spc="90"/>
              <a:t>ON</a:t>
            </a:r>
            <a:r>
              <a:rPr dirty="0" sz="5000"/>
              <a:t>S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8422385" y="4656835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98541" y="412241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98541" y="412241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64529" y="991361"/>
            <a:ext cx="2319655" cy="1203960"/>
          </a:xfrm>
          <a:custGeom>
            <a:avLst/>
            <a:gdLst/>
            <a:ahLst/>
            <a:cxnLst/>
            <a:rect l="l" t="t" r="r" b="b"/>
            <a:pathLst>
              <a:path w="2319654" h="1203960">
                <a:moveTo>
                  <a:pt x="0" y="200660"/>
                </a:moveTo>
                <a:lnTo>
                  <a:pt x="5296" y="154634"/>
                </a:lnTo>
                <a:lnTo>
                  <a:pt x="20386" y="112393"/>
                </a:lnTo>
                <a:lnTo>
                  <a:pt x="44067" y="75136"/>
                </a:lnTo>
                <a:lnTo>
                  <a:pt x="75136" y="44067"/>
                </a:lnTo>
                <a:lnTo>
                  <a:pt x="112393" y="20386"/>
                </a:lnTo>
                <a:lnTo>
                  <a:pt x="154634" y="5296"/>
                </a:lnTo>
                <a:lnTo>
                  <a:pt x="200660" y="0"/>
                </a:lnTo>
                <a:lnTo>
                  <a:pt x="2118868" y="0"/>
                </a:lnTo>
                <a:lnTo>
                  <a:pt x="2164893" y="5296"/>
                </a:lnTo>
                <a:lnTo>
                  <a:pt x="2207134" y="20386"/>
                </a:lnTo>
                <a:lnTo>
                  <a:pt x="2244391" y="44067"/>
                </a:lnTo>
                <a:lnTo>
                  <a:pt x="2275460" y="75136"/>
                </a:lnTo>
                <a:lnTo>
                  <a:pt x="2299141" y="112393"/>
                </a:lnTo>
                <a:lnTo>
                  <a:pt x="2314231" y="154634"/>
                </a:lnTo>
                <a:lnTo>
                  <a:pt x="2319528" y="200660"/>
                </a:lnTo>
                <a:lnTo>
                  <a:pt x="2319528" y="1003300"/>
                </a:lnTo>
                <a:lnTo>
                  <a:pt x="2314231" y="1049325"/>
                </a:lnTo>
                <a:lnTo>
                  <a:pt x="2299141" y="1091566"/>
                </a:lnTo>
                <a:lnTo>
                  <a:pt x="2275460" y="1128823"/>
                </a:lnTo>
                <a:lnTo>
                  <a:pt x="2244391" y="1159892"/>
                </a:lnTo>
                <a:lnTo>
                  <a:pt x="2207134" y="1183573"/>
                </a:lnTo>
                <a:lnTo>
                  <a:pt x="2164893" y="1198663"/>
                </a:lnTo>
                <a:lnTo>
                  <a:pt x="2118868" y="1203960"/>
                </a:lnTo>
                <a:lnTo>
                  <a:pt x="200660" y="1203960"/>
                </a:lnTo>
                <a:lnTo>
                  <a:pt x="154634" y="1198663"/>
                </a:lnTo>
                <a:lnTo>
                  <a:pt x="112393" y="1183573"/>
                </a:lnTo>
                <a:lnTo>
                  <a:pt x="75136" y="1159892"/>
                </a:lnTo>
                <a:lnTo>
                  <a:pt x="44067" y="1128823"/>
                </a:lnTo>
                <a:lnTo>
                  <a:pt x="20386" y="1091566"/>
                </a:lnTo>
                <a:lnTo>
                  <a:pt x="5296" y="1049325"/>
                </a:lnTo>
                <a:lnTo>
                  <a:pt x="0" y="1003300"/>
                </a:lnTo>
                <a:lnTo>
                  <a:pt x="0" y="200660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24094" y="1948433"/>
            <a:ext cx="358775" cy="379730"/>
          </a:xfrm>
          <a:custGeom>
            <a:avLst/>
            <a:gdLst/>
            <a:ahLst/>
            <a:cxnLst/>
            <a:rect l="l" t="t" r="r" b="b"/>
            <a:pathLst>
              <a:path w="358775" h="379730">
                <a:moveTo>
                  <a:pt x="0" y="0"/>
                </a:moveTo>
                <a:lnTo>
                  <a:pt x="358775" y="3794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17514" y="1274825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F0B7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17514" y="1274825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64785" y="127939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746752" y="1361313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78829" y="1110233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78829" y="1110233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242297" y="739901"/>
            <a:ext cx="1826260" cy="783590"/>
          </a:xfrm>
          <a:custGeom>
            <a:avLst/>
            <a:gdLst/>
            <a:ahLst/>
            <a:cxnLst/>
            <a:rect l="l" t="t" r="r" b="b"/>
            <a:pathLst>
              <a:path w="1826259" h="783590">
                <a:moveTo>
                  <a:pt x="0" y="783336"/>
                </a:moveTo>
                <a:lnTo>
                  <a:pt x="1825752" y="783336"/>
                </a:lnTo>
                <a:lnTo>
                  <a:pt x="1825752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42297" y="739901"/>
            <a:ext cx="1826260" cy="783590"/>
          </a:xfrm>
          <a:custGeom>
            <a:avLst/>
            <a:gdLst/>
            <a:ahLst/>
            <a:cxnLst/>
            <a:rect l="l" t="t" r="r" b="b"/>
            <a:pathLst>
              <a:path w="1826259" h="783590">
                <a:moveTo>
                  <a:pt x="0" y="783336"/>
                </a:moveTo>
                <a:lnTo>
                  <a:pt x="1825752" y="783336"/>
                </a:lnTo>
                <a:lnTo>
                  <a:pt x="1825752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37954" y="1059941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37954" y="1059941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298685" y="179451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0"/>
                </a:moveTo>
                <a:lnTo>
                  <a:pt x="239141" y="23914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49690" y="143484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763515" y="1862454"/>
            <a:ext cx="6417310" cy="148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772285">
              <a:lnSpc>
                <a:spcPts val="1825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  <a:p>
            <a:pPr marL="570865">
              <a:lnSpc>
                <a:spcPts val="1825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algn="ctr" marR="2857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mapPartitions(</a:t>
            </a:r>
            <a:r>
              <a:rPr dirty="0" sz="1400" b="1" i="1">
                <a:solidFill>
                  <a:srgbClr val="DB1F24"/>
                </a:solidFill>
                <a:latin typeface="Consolas"/>
                <a:cs typeface="Consolas"/>
              </a:rPr>
              <a:t>f</a:t>
            </a:r>
            <a:r>
              <a:rPr dirty="0" sz="1400" b="1" i="1">
                <a:latin typeface="Consolas"/>
                <a:cs typeface="Consolas"/>
              </a:rPr>
              <a:t>,</a:t>
            </a:r>
            <a:r>
              <a:rPr dirty="0" sz="1400" spc="105" b="1" i="1"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preservesPartitioning=False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</a:t>
            </a: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>
                <a:latin typeface="Tw Cen MT"/>
                <a:cs typeface="Tw Cen MT"/>
              </a:rPr>
              <a:t>applying a </a:t>
            </a:r>
            <a:r>
              <a:rPr dirty="0" sz="1800" spc="-5">
                <a:latin typeface="Tw Cen MT"/>
                <a:cs typeface="Tw Cen MT"/>
              </a:rPr>
              <a:t>function </a:t>
            </a:r>
            <a:r>
              <a:rPr dirty="0" sz="1800">
                <a:latin typeface="Tw Cen MT"/>
                <a:cs typeface="Tw Cen MT"/>
              </a:rPr>
              <a:t>to </a:t>
            </a:r>
            <a:r>
              <a:rPr dirty="0" sz="1800" spc="15">
                <a:latin typeface="Tw Cen MT"/>
                <a:cs typeface="Tw Cen MT"/>
              </a:rPr>
              <a:t>each </a:t>
            </a:r>
            <a:r>
              <a:rPr dirty="0" sz="1800">
                <a:latin typeface="Tw Cen MT"/>
                <a:cs typeface="Tw Cen MT"/>
              </a:rPr>
              <a:t>partition of this</a:t>
            </a:r>
            <a:r>
              <a:rPr dirty="0" sz="1800" spc="6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31909" y="1516126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74430" y="4693539"/>
            <a:ext cx="278257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Array(Array(1), Array(2,</a:t>
            </a:r>
            <a:r>
              <a:rPr dirty="0" sz="1400" spc="1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3))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33054" y="5096636"/>
            <a:ext cx="3613150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Array(Array(1, 42), Array(5,</a:t>
            </a:r>
            <a:r>
              <a:rPr dirty="0" sz="1400" spc="9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42))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24127" y="4812791"/>
            <a:ext cx="384047" cy="565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029714" y="4214367"/>
            <a:ext cx="386397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sc.parallelize(Array(1,2,3),</a:t>
            </a:r>
            <a:r>
              <a:rPr dirty="0" sz="1400" spc="8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29714" y="4641088"/>
            <a:ext cx="524319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def </a:t>
            </a: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f</a:t>
            </a:r>
            <a:r>
              <a:rPr dirty="0" sz="1400">
                <a:latin typeface="Consolas"/>
                <a:cs typeface="Consolas"/>
              </a:rPr>
              <a:t>(i:Iterator[Int])={ (i.sum,42).productIterator</a:t>
            </a:r>
            <a:r>
              <a:rPr dirty="0" sz="1400" spc="1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29714" y="5068061"/>
            <a:ext cx="258445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.mapPartitions(f)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29714" y="5494832"/>
            <a:ext cx="4848225" cy="66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// glom() flattens elements on the same partition  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xOut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yOut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.glom().collect()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040111" y="3948684"/>
            <a:ext cx="542544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70"/>
              <a:t>MAP</a:t>
            </a:r>
            <a:r>
              <a:rPr dirty="0" spc="70">
                <a:solidFill>
                  <a:srgbClr val="64757C"/>
                </a:solidFill>
              </a:rPr>
              <a:t>PARTITIONS</a:t>
            </a:r>
            <a:r>
              <a:rPr dirty="0" spc="70"/>
              <a:t>WITH</a:t>
            </a:r>
            <a:r>
              <a:rPr dirty="0" spc="70">
                <a:solidFill>
                  <a:srgbClr val="64757C"/>
                </a:solidFill>
              </a:rPr>
              <a:t>INDEX</a:t>
            </a:r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47900" y="3267455"/>
            <a:ext cx="3009900" cy="1691639"/>
          </a:xfrm>
          <a:custGeom>
            <a:avLst/>
            <a:gdLst/>
            <a:ahLst/>
            <a:cxnLst/>
            <a:rect l="l" t="t" r="r" b="b"/>
            <a:pathLst>
              <a:path w="3009900" h="1691639">
                <a:moveTo>
                  <a:pt x="0" y="281940"/>
                </a:moveTo>
                <a:lnTo>
                  <a:pt x="3690" y="236210"/>
                </a:lnTo>
                <a:lnTo>
                  <a:pt x="14374" y="192828"/>
                </a:lnTo>
                <a:lnTo>
                  <a:pt x="31471" y="152376"/>
                </a:lnTo>
                <a:lnTo>
                  <a:pt x="54400" y="115433"/>
                </a:lnTo>
                <a:lnTo>
                  <a:pt x="82581" y="82581"/>
                </a:lnTo>
                <a:lnTo>
                  <a:pt x="115433" y="54400"/>
                </a:lnTo>
                <a:lnTo>
                  <a:pt x="152376" y="31471"/>
                </a:lnTo>
                <a:lnTo>
                  <a:pt x="192828" y="14374"/>
                </a:lnTo>
                <a:lnTo>
                  <a:pt x="236210" y="3690"/>
                </a:lnTo>
                <a:lnTo>
                  <a:pt x="281939" y="0"/>
                </a:lnTo>
                <a:lnTo>
                  <a:pt x="2727960" y="0"/>
                </a:lnTo>
                <a:lnTo>
                  <a:pt x="2773689" y="3690"/>
                </a:lnTo>
                <a:lnTo>
                  <a:pt x="2817071" y="14374"/>
                </a:lnTo>
                <a:lnTo>
                  <a:pt x="2857523" y="31471"/>
                </a:lnTo>
                <a:lnTo>
                  <a:pt x="2894466" y="54400"/>
                </a:lnTo>
                <a:lnTo>
                  <a:pt x="2927318" y="82581"/>
                </a:lnTo>
                <a:lnTo>
                  <a:pt x="2955499" y="115433"/>
                </a:lnTo>
                <a:lnTo>
                  <a:pt x="2978428" y="152376"/>
                </a:lnTo>
                <a:lnTo>
                  <a:pt x="2995525" y="192828"/>
                </a:lnTo>
                <a:lnTo>
                  <a:pt x="3006209" y="236210"/>
                </a:lnTo>
                <a:lnTo>
                  <a:pt x="3009900" y="281940"/>
                </a:lnTo>
                <a:lnTo>
                  <a:pt x="3009900" y="1409700"/>
                </a:lnTo>
                <a:lnTo>
                  <a:pt x="3006209" y="1455429"/>
                </a:lnTo>
                <a:lnTo>
                  <a:pt x="2995525" y="1498811"/>
                </a:lnTo>
                <a:lnTo>
                  <a:pt x="2978428" y="1539263"/>
                </a:lnTo>
                <a:lnTo>
                  <a:pt x="2955499" y="1576206"/>
                </a:lnTo>
                <a:lnTo>
                  <a:pt x="2927318" y="1609058"/>
                </a:lnTo>
                <a:lnTo>
                  <a:pt x="2894466" y="1637239"/>
                </a:lnTo>
                <a:lnTo>
                  <a:pt x="2857523" y="1660168"/>
                </a:lnTo>
                <a:lnTo>
                  <a:pt x="2817071" y="1677265"/>
                </a:lnTo>
                <a:lnTo>
                  <a:pt x="2773689" y="1687949"/>
                </a:lnTo>
                <a:lnTo>
                  <a:pt x="2727960" y="1691640"/>
                </a:lnTo>
                <a:lnTo>
                  <a:pt x="281939" y="1691640"/>
                </a:lnTo>
                <a:lnTo>
                  <a:pt x="236210" y="1687949"/>
                </a:lnTo>
                <a:lnTo>
                  <a:pt x="192828" y="1677265"/>
                </a:lnTo>
                <a:lnTo>
                  <a:pt x="152376" y="1660168"/>
                </a:lnTo>
                <a:lnTo>
                  <a:pt x="115433" y="1637239"/>
                </a:lnTo>
                <a:lnTo>
                  <a:pt x="82581" y="1609058"/>
                </a:lnTo>
                <a:lnTo>
                  <a:pt x="54400" y="1576206"/>
                </a:lnTo>
                <a:lnTo>
                  <a:pt x="31471" y="1539263"/>
                </a:lnTo>
                <a:lnTo>
                  <a:pt x="14374" y="1498811"/>
                </a:lnTo>
                <a:lnTo>
                  <a:pt x="3690" y="1455429"/>
                </a:lnTo>
                <a:lnTo>
                  <a:pt x="0" y="1409700"/>
                </a:lnTo>
                <a:lnTo>
                  <a:pt x="0" y="281940"/>
                </a:lnTo>
                <a:close/>
              </a:path>
            </a:pathLst>
          </a:custGeom>
          <a:ln w="57912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9770" y="4667250"/>
            <a:ext cx="358775" cy="379730"/>
          </a:xfrm>
          <a:custGeom>
            <a:avLst/>
            <a:gdLst/>
            <a:ahLst/>
            <a:cxnLst/>
            <a:rect l="l" t="t" r="r" b="b"/>
            <a:pathLst>
              <a:path w="358775" h="379729">
                <a:moveTo>
                  <a:pt x="0" y="0"/>
                </a:moveTo>
                <a:lnTo>
                  <a:pt x="358775" y="3794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54045" y="373151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F0B7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4045" y="373151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0546" y="395401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7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66341" y="4802504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706" y="4036314"/>
            <a:ext cx="969644" cy="643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4191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615"/>
              </a:spcBef>
            </a:pPr>
            <a:r>
              <a:rPr dirty="0" sz="2000">
                <a:latin typeface="Tw Cen MT"/>
                <a:cs typeface="Tw Cen MT"/>
              </a:rPr>
              <a:t>pa</a:t>
            </a:r>
            <a:r>
              <a:rPr dirty="0" sz="2000" spc="30">
                <a:latin typeface="Tw Cen MT"/>
                <a:cs typeface="Tw Cen MT"/>
              </a:rPr>
              <a:t>r</a:t>
            </a:r>
            <a:r>
              <a:rPr dirty="0" sz="2000">
                <a:latin typeface="Tw Cen MT"/>
                <a:cs typeface="Tw Cen MT"/>
              </a:rPr>
              <a:t>titi</a:t>
            </a:r>
            <a:r>
              <a:rPr dirty="0" sz="2000" spc="5">
                <a:latin typeface="Tw Cen MT"/>
                <a:cs typeface="Tw Cen MT"/>
              </a:rPr>
              <a:t>o</a:t>
            </a:r>
            <a:r>
              <a:rPr dirty="0" sz="2000">
                <a:latin typeface="Tw Cen MT"/>
                <a:cs typeface="Tw Cen MT"/>
              </a:rPr>
              <a:t>ns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46198" y="3417570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F0B7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46198" y="3417570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693152" y="3258311"/>
          <a:ext cx="2843530" cy="1419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132"/>
                <a:gridCol w="2225039"/>
                <a:gridCol w="294132"/>
              </a:tblGrid>
              <a:tr h="320040">
                <a:tc gridSpan="2"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60475"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318516">
                <a:tc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20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7760969" y="4667250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5">
                <a:moveTo>
                  <a:pt x="0" y="0"/>
                </a:moveTo>
                <a:lnTo>
                  <a:pt x="239140" y="23914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11973" y="430758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726806" y="4735829"/>
            <a:ext cx="148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93940" y="4389501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81371" y="5045964"/>
            <a:ext cx="76200" cy="185420"/>
          </a:xfrm>
          <a:custGeom>
            <a:avLst/>
            <a:gdLst/>
            <a:ahLst/>
            <a:cxnLst/>
            <a:rect l="l" t="t" r="r" b="b"/>
            <a:pathLst>
              <a:path w="76200" h="185420">
                <a:moveTo>
                  <a:pt x="44450" y="63500"/>
                </a:moveTo>
                <a:lnTo>
                  <a:pt x="31750" y="63500"/>
                </a:lnTo>
                <a:lnTo>
                  <a:pt x="31750" y="185419"/>
                </a:lnTo>
                <a:lnTo>
                  <a:pt x="44450" y="185419"/>
                </a:lnTo>
                <a:lnTo>
                  <a:pt x="44450" y="63500"/>
                </a:lnTo>
                <a:close/>
              </a:path>
              <a:path w="76200" h="18542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8542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79620" y="5241035"/>
            <a:ext cx="361188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392548" y="5259323"/>
            <a:ext cx="1064895" cy="42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60070">
              <a:lnSpc>
                <a:spcPct val="100000"/>
              </a:lnSpc>
            </a:pPr>
            <a:r>
              <a:rPr dirty="0" sz="1200" spc="-5">
                <a:latin typeface="Tw Cen MT"/>
                <a:cs typeface="Tw Cen MT"/>
              </a:rPr>
              <a:t>input</a:t>
            </a:r>
            <a:endParaRPr sz="12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400">
                <a:latin typeface="Tw Cen MT"/>
                <a:cs typeface="Tw Cen MT"/>
              </a:rPr>
              <a:t>partition</a:t>
            </a:r>
            <a:r>
              <a:rPr dirty="0" sz="1400" spc="-100">
                <a:latin typeface="Tw Cen MT"/>
                <a:cs typeface="Tw Cen MT"/>
              </a:rPr>
              <a:t> </a:t>
            </a:r>
            <a:r>
              <a:rPr dirty="0" sz="1400" spc="-5">
                <a:latin typeface="Tw Cen MT"/>
                <a:cs typeface="Tw Cen MT"/>
              </a:rPr>
              <a:t>index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2788" y="269747"/>
            <a:ext cx="995171" cy="995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88685" y="2740659"/>
            <a:ext cx="231521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0">
                <a:latin typeface="Tw Cen MT"/>
                <a:cs typeface="Tw Cen MT"/>
              </a:rPr>
              <a:t>Randomized</a:t>
            </a:r>
            <a:r>
              <a:rPr dirty="0" sz="2000" spc="-80">
                <a:latin typeface="Tw Cen MT"/>
                <a:cs typeface="Tw Cen MT"/>
              </a:rPr>
              <a:t> </a:t>
            </a:r>
            <a:r>
              <a:rPr dirty="0" sz="2000" spc="-5">
                <a:latin typeface="Tw Cen MT"/>
                <a:cs typeface="Tw Cen MT"/>
              </a:rPr>
              <a:t>operation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0217" rIns="0" bIns="0" rtlCol="0" vert="horz">
            <a:spAutoFit/>
          </a:bodyPr>
          <a:lstStyle/>
          <a:p>
            <a:pPr marL="4398010">
              <a:lnSpc>
                <a:spcPct val="100000"/>
              </a:lnSpc>
            </a:pPr>
            <a:r>
              <a:rPr dirty="0" sz="2800" spc="-5">
                <a:solidFill>
                  <a:srgbClr val="000000"/>
                </a:solidFill>
                <a:latin typeface="Tw Cen MT"/>
                <a:cs typeface="Tw Cen MT"/>
              </a:rPr>
              <a:t>L</a:t>
            </a:r>
            <a:r>
              <a:rPr dirty="0" sz="2800">
                <a:solidFill>
                  <a:srgbClr val="000000"/>
                </a:solidFill>
                <a:latin typeface="Tw Cen MT"/>
                <a:cs typeface="Tw Cen MT"/>
              </a:rPr>
              <a:t>e</a:t>
            </a:r>
            <a:r>
              <a:rPr dirty="0" sz="2800" spc="-65">
                <a:solidFill>
                  <a:srgbClr val="000000"/>
                </a:solidFill>
                <a:latin typeface="Tw Cen MT"/>
                <a:cs typeface="Tw Cen MT"/>
              </a:rPr>
              <a:t>g</a:t>
            </a:r>
            <a:r>
              <a:rPr dirty="0" sz="2800" spc="-5">
                <a:solidFill>
                  <a:srgbClr val="000000"/>
                </a:solidFill>
                <a:latin typeface="Tw Cen MT"/>
                <a:cs typeface="Tw Cen MT"/>
              </a:rPr>
              <a:t>end</a:t>
            </a:r>
            <a:endParaRPr sz="28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44111" y="2372867"/>
            <a:ext cx="950976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96640" y="3863340"/>
            <a:ext cx="1645919" cy="1176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88685" y="4260722"/>
            <a:ext cx="342074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5">
                <a:latin typeface="Tw Cen MT"/>
                <a:cs typeface="Tw Cen MT"/>
              </a:rPr>
              <a:t>Set </a:t>
            </a:r>
            <a:r>
              <a:rPr dirty="0" sz="2000">
                <a:latin typeface="Tw Cen MT"/>
                <a:cs typeface="Tw Cen MT"/>
              </a:rPr>
              <a:t>Theory / </a:t>
            </a:r>
            <a:r>
              <a:rPr dirty="0" sz="2000" spc="-5">
                <a:latin typeface="Tw Cen MT"/>
                <a:cs typeface="Tw Cen MT"/>
              </a:rPr>
              <a:t>Relational</a:t>
            </a:r>
            <a:r>
              <a:rPr dirty="0" sz="2000" spc="-165">
                <a:latin typeface="Tw Cen MT"/>
                <a:cs typeface="Tw Cen MT"/>
              </a:rPr>
              <a:t> </a:t>
            </a:r>
            <a:r>
              <a:rPr dirty="0" sz="2000" spc="-5">
                <a:latin typeface="Tw Cen MT"/>
                <a:cs typeface="Tw Cen MT"/>
              </a:rPr>
              <a:t>operation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5200" y="5501640"/>
            <a:ext cx="1828800" cy="871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88685" y="5769152"/>
            <a:ext cx="197485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Numeric</a:t>
            </a:r>
            <a:r>
              <a:rPr dirty="0" sz="2000" spc="-10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calculation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143" y="4518659"/>
            <a:ext cx="563880" cy="565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511028" y="4320540"/>
            <a:ext cx="542544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834755" y="4982336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13297" y="412241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813297" y="412241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77761" y="991361"/>
            <a:ext cx="2321560" cy="1203960"/>
          </a:xfrm>
          <a:custGeom>
            <a:avLst/>
            <a:gdLst/>
            <a:ahLst/>
            <a:cxnLst/>
            <a:rect l="l" t="t" r="r" b="b"/>
            <a:pathLst>
              <a:path w="2321559" h="1203960">
                <a:moveTo>
                  <a:pt x="0" y="200660"/>
                </a:moveTo>
                <a:lnTo>
                  <a:pt x="5296" y="154634"/>
                </a:lnTo>
                <a:lnTo>
                  <a:pt x="20386" y="112393"/>
                </a:lnTo>
                <a:lnTo>
                  <a:pt x="44067" y="75136"/>
                </a:lnTo>
                <a:lnTo>
                  <a:pt x="75136" y="44067"/>
                </a:lnTo>
                <a:lnTo>
                  <a:pt x="112393" y="20386"/>
                </a:lnTo>
                <a:lnTo>
                  <a:pt x="154634" y="5296"/>
                </a:lnTo>
                <a:lnTo>
                  <a:pt x="200660" y="0"/>
                </a:lnTo>
                <a:lnTo>
                  <a:pt x="2120391" y="0"/>
                </a:lnTo>
                <a:lnTo>
                  <a:pt x="2166417" y="5296"/>
                </a:lnTo>
                <a:lnTo>
                  <a:pt x="2208658" y="20386"/>
                </a:lnTo>
                <a:lnTo>
                  <a:pt x="2245915" y="44067"/>
                </a:lnTo>
                <a:lnTo>
                  <a:pt x="2276984" y="75136"/>
                </a:lnTo>
                <a:lnTo>
                  <a:pt x="2300665" y="112393"/>
                </a:lnTo>
                <a:lnTo>
                  <a:pt x="2315755" y="154634"/>
                </a:lnTo>
                <a:lnTo>
                  <a:pt x="2321052" y="200660"/>
                </a:lnTo>
                <a:lnTo>
                  <a:pt x="2321052" y="1003300"/>
                </a:lnTo>
                <a:lnTo>
                  <a:pt x="2315755" y="1049325"/>
                </a:lnTo>
                <a:lnTo>
                  <a:pt x="2300665" y="1091566"/>
                </a:lnTo>
                <a:lnTo>
                  <a:pt x="2276984" y="1128823"/>
                </a:lnTo>
                <a:lnTo>
                  <a:pt x="2245915" y="1159892"/>
                </a:lnTo>
                <a:lnTo>
                  <a:pt x="2208658" y="1183573"/>
                </a:lnTo>
                <a:lnTo>
                  <a:pt x="2166417" y="1198663"/>
                </a:lnTo>
                <a:lnTo>
                  <a:pt x="2120391" y="1203960"/>
                </a:lnTo>
                <a:lnTo>
                  <a:pt x="200660" y="1203960"/>
                </a:lnTo>
                <a:lnTo>
                  <a:pt x="154634" y="1198663"/>
                </a:lnTo>
                <a:lnTo>
                  <a:pt x="112393" y="1183573"/>
                </a:lnTo>
                <a:lnTo>
                  <a:pt x="75136" y="1159892"/>
                </a:lnTo>
                <a:lnTo>
                  <a:pt x="44067" y="1128823"/>
                </a:lnTo>
                <a:lnTo>
                  <a:pt x="20386" y="1091566"/>
                </a:lnTo>
                <a:lnTo>
                  <a:pt x="5296" y="1049325"/>
                </a:lnTo>
                <a:lnTo>
                  <a:pt x="0" y="1003300"/>
                </a:lnTo>
                <a:lnTo>
                  <a:pt x="0" y="200660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38850" y="1948433"/>
            <a:ext cx="358775" cy="379730"/>
          </a:xfrm>
          <a:custGeom>
            <a:avLst/>
            <a:gdLst/>
            <a:ahLst/>
            <a:cxnLst/>
            <a:rect l="l" t="t" r="r" b="b"/>
            <a:pathLst>
              <a:path w="358775" h="379730">
                <a:moveTo>
                  <a:pt x="0" y="0"/>
                </a:moveTo>
                <a:lnTo>
                  <a:pt x="358775" y="3794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32269" y="1274825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F0B7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32269" y="1274825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79541" y="127939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36309" y="2082546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1253" y="1361313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93585" y="1110233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93585" y="1110233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704069" y="1105661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704069" y="1105661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99726" y="1424177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99726" y="1424177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60457" y="2158745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0"/>
                </a:moveTo>
                <a:lnTo>
                  <a:pt x="239141" y="23914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411461" y="1799082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727183" y="2226945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94317" y="1880742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94002" y="2647950"/>
            <a:ext cx="10407015" cy="1510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2465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mapPartitionsWithIndex(</a:t>
            </a:r>
            <a:r>
              <a:rPr dirty="0" sz="1400" b="1" i="1">
                <a:solidFill>
                  <a:srgbClr val="DB1F24"/>
                </a:solidFill>
                <a:latin typeface="Consolas"/>
                <a:cs typeface="Consolas"/>
              </a:rPr>
              <a:t>f</a:t>
            </a:r>
            <a:r>
              <a:rPr dirty="0" sz="1400" b="1" i="1">
                <a:latin typeface="Consolas"/>
                <a:cs typeface="Consolas"/>
              </a:rPr>
              <a:t>,</a:t>
            </a:r>
            <a:r>
              <a:rPr dirty="0" sz="1400" spc="155" b="1" i="1"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preservesPartitioning=False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3969385" marR="508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</a:t>
            </a: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>
                <a:latin typeface="Tw Cen MT"/>
                <a:cs typeface="Tw Cen MT"/>
              </a:rPr>
              <a:t>applying a </a:t>
            </a:r>
            <a:r>
              <a:rPr dirty="0" sz="1800" spc="-5">
                <a:latin typeface="Tw Cen MT"/>
                <a:cs typeface="Tw Cen MT"/>
              </a:rPr>
              <a:t>function </a:t>
            </a:r>
            <a:r>
              <a:rPr dirty="0" sz="1800">
                <a:latin typeface="Tw Cen MT"/>
                <a:cs typeface="Tw Cen MT"/>
              </a:rPr>
              <a:t>to </a:t>
            </a:r>
            <a:r>
              <a:rPr dirty="0" sz="1800" spc="15">
                <a:latin typeface="Tw Cen MT"/>
                <a:cs typeface="Tw Cen MT"/>
              </a:rPr>
              <a:t>each </a:t>
            </a:r>
            <a:r>
              <a:rPr dirty="0" sz="1800">
                <a:latin typeface="Tw Cen MT"/>
                <a:cs typeface="Tw Cen MT"/>
              </a:rPr>
              <a:t>partition of this </a:t>
            </a:r>
            <a:r>
              <a:rPr dirty="0" sz="1800" spc="-30">
                <a:latin typeface="Tw Cen MT"/>
                <a:cs typeface="Tw Cen MT"/>
              </a:rPr>
              <a:t>RDD,  </a:t>
            </a:r>
            <a:r>
              <a:rPr dirty="0" sz="1800">
                <a:latin typeface="Tw Cen MT"/>
                <a:cs typeface="Tw Cen MT"/>
              </a:rPr>
              <a:t>while tracking the </a:t>
            </a:r>
            <a:r>
              <a:rPr dirty="0" sz="1800" spc="-15">
                <a:latin typeface="Tw Cen MT"/>
                <a:cs typeface="Tw Cen MT"/>
              </a:rPr>
              <a:t>index </a:t>
            </a:r>
            <a:r>
              <a:rPr dirty="0" sz="1800">
                <a:latin typeface="Tw Cen MT"/>
                <a:cs typeface="Tw Cen MT"/>
              </a:rPr>
              <a:t>of the original</a:t>
            </a:r>
            <a:r>
              <a:rPr dirty="0" sz="1800" spc="3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partition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sc.parallelize([1,2,3],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94002" y="4347845"/>
            <a:ext cx="6915784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def </a:t>
            </a:r>
            <a:r>
              <a:rPr dirty="0" sz="1400" b="1">
                <a:solidFill>
                  <a:srgbClr val="DB1F24"/>
                </a:solidFill>
                <a:latin typeface="Consolas"/>
                <a:cs typeface="Consolas"/>
              </a:rPr>
              <a:t>f(</a:t>
            </a:r>
            <a:r>
              <a:rPr dirty="0" sz="1400">
                <a:latin typeface="Consolas"/>
                <a:cs typeface="Consolas"/>
              </a:rPr>
              <a:t>partitionIndex, iterator</a:t>
            </a:r>
            <a:r>
              <a:rPr dirty="0" sz="1400" b="1">
                <a:solidFill>
                  <a:srgbClr val="DB1F24"/>
                </a:solidFill>
                <a:latin typeface="Consolas"/>
                <a:cs typeface="Consolas"/>
              </a:rPr>
              <a:t>): </a:t>
            </a:r>
            <a:r>
              <a:rPr dirty="0" sz="1400">
                <a:latin typeface="Consolas"/>
                <a:cs typeface="Consolas"/>
              </a:rPr>
              <a:t>yield (partitionIndex,</a:t>
            </a:r>
            <a:r>
              <a:rPr dirty="0" sz="1400" spc="114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sum(iterator))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4002" y="4774945"/>
            <a:ext cx="307848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.mapPartitionsWithIndex(f)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4002" y="5201666"/>
            <a:ext cx="4747895" cy="66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# glom() flattens elements on the same partition  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.glom().collect())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186798" y="5019040"/>
            <a:ext cx="13042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[[1], </a:t>
            </a:r>
            <a:r>
              <a:rPr dirty="0" sz="1400" spc="5">
                <a:latin typeface="Consolas"/>
                <a:cs typeface="Consolas"/>
              </a:rPr>
              <a:t>[2,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3]]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45422" y="5421883"/>
            <a:ext cx="194119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[[0, </a:t>
            </a:r>
            <a:r>
              <a:rPr dirty="0" sz="1400" spc="5">
                <a:latin typeface="Consolas"/>
                <a:cs typeface="Consolas"/>
              </a:rPr>
              <a:t>1], </a:t>
            </a:r>
            <a:r>
              <a:rPr dirty="0" sz="1400">
                <a:latin typeface="Consolas"/>
                <a:cs typeface="Consolas"/>
              </a:rPr>
              <a:t>[1,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5]]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917854" y="926719"/>
            <a:ext cx="4311015" cy="63563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70"/>
              <a:t>MAP</a:t>
            </a:r>
            <a:r>
              <a:rPr dirty="0" sz="4000" spc="70">
                <a:solidFill>
                  <a:srgbClr val="64757C"/>
                </a:solidFill>
              </a:rPr>
              <a:t>PARTITIONS</a:t>
            </a:r>
            <a:r>
              <a:rPr dirty="0" sz="4000" spc="70"/>
              <a:t>WITH</a:t>
            </a:r>
            <a:r>
              <a:rPr dirty="0" sz="4000" spc="70">
                <a:solidFill>
                  <a:srgbClr val="64757C"/>
                </a:solidFill>
              </a:rPr>
              <a:t>INDEX</a:t>
            </a:r>
            <a:endParaRPr sz="4000"/>
          </a:p>
        </p:txBody>
      </p:sp>
      <p:sp>
        <p:nvSpPr>
          <p:cNvPr id="31" name="object 31"/>
          <p:cNvSpPr/>
          <p:nvPr/>
        </p:nvSpPr>
        <p:spPr>
          <a:xfrm>
            <a:off x="8519159" y="2206751"/>
            <a:ext cx="76200" cy="185420"/>
          </a:xfrm>
          <a:custGeom>
            <a:avLst/>
            <a:gdLst/>
            <a:ahLst/>
            <a:cxnLst/>
            <a:rect l="l" t="t" r="r" b="b"/>
            <a:pathLst>
              <a:path w="76200" h="185419">
                <a:moveTo>
                  <a:pt x="44450" y="63500"/>
                </a:moveTo>
                <a:lnTo>
                  <a:pt x="31750" y="63500"/>
                </a:lnTo>
                <a:lnTo>
                  <a:pt x="31750" y="185420"/>
                </a:lnTo>
                <a:lnTo>
                  <a:pt x="44450" y="185420"/>
                </a:lnTo>
                <a:lnTo>
                  <a:pt x="44450" y="63500"/>
                </a:lnTo>
                <a:close/>
              </a:path>
              <a:path w="76200" h="18541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8541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014843" y="2332609"/>
            <a:ext cx="912494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partition</a:t>
            </a:r>
            <a:r>
              <a:rPr dirty="0" sz="1200" spc="-100">
                <a:latin typeface="Tw Cen MT"/>
                <a:cs typeface="Tw Cen MT"/>
              </a:rPr>
              <a:t> </a:t>
            </a:r>
            <a:r>
              <a:rPr dirty="0" sz="1200" spc="-10">
                <a:latin typeface="Tw Cen MT"/>
                <a:cs typeface="Tw Cen MT"/>
              </a:rPr>
              <a:t>index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63126" y="4694428"/>
            <a:ext cx="125730" cy="269875"/>
          </a:xfrm>
          <a:custGeom>
            <a:avLst/>
            <a:gdLst/>
            <a:ahLst/>
            <a:cxnLst/>
            <a:rect l="l" t="t" r="r" b="b"/>
            <a:pathLst>
              <a:path w="125729" h="269875">
                <a:moveTo>
                  <a:pt x="84297" y="201974"/>
                </a:moveTo>
                <a:lnTo>
                  <a:pt x="55118" y="214503"/>
                </a:lnTo>
                <a:lnTo>
                  <a:pt x="120142" y="269494"/>
                </a:lnTo>
                <a:lnTo>
                  <a:pt x="123478" y="213614"/>
                </a:lnTo>
                <a:lnTo>
                  <a:pt x="89280" y="213614"/>
                </a:lnTo>
                <a:lnTo>
                  <a:pt x="84297" y="201974"/>
                </a:lnTo>
                <a:close/>
              </a:path>
              <a:path w="125729" h="269875">
                <a:moveTo>
                  <a:pt x="95961" y="196966"/>
                </a:moveTo>
                <a:lnTo>
                  <a:pt x="84297" y="201974"/>
                </a:lnTo>
                <a:lnTo>
                  <a:pt x="89280" y="213614"/>
                </a:lnTo>
                <a:lnTo>
                  <a:pt x="100965" y="208661"/>
                </a:lnTo>
                <a:lnTo>
                  <a:pt x="95961" y="196966"/>
                </a:lnTo>
                <a:close/>
              </a:path>
              <a:path w="125729" h="269875">
                <a:moveTo>
                  <a:pt x="125222" y="184404"/>
                </a:moveTo>
                <a:lnTo>
                  <a:pt x="95961" y="196966"/>
                </a:lnTo>
                <a:lnTo>
                  <a:pt x="100965" y="208661"/>
                </a:lnTo>
                <a:lnTo>
                  <a:pt x="89280" y="213614"/>
                </a:lnTo>
                <a:lnTo>
                  <a:pt x="123478" y="213614"/>
                </a:lnTo>
                <a:lnTo>
                  <a:pt x="125222" y="184404"/>
                </a:lnTo>
                <a:close/>
              </a:path>
              <a:path w="125729" h="269875">
                <a:moveTo>
                  <a:pt x="11683" y="0"/>
                </a:moveTo>
                <a:lnTo>
                  <a:pt x="0" y="5080"/>
                </a:lnTo>
                <a:lnTo>
                  <a:pt x="84297" y="201974"/>
                </a:lnTo>
                <a:lnTo>
                  <a:pt x="95961" y="196966"/>
                </a:lnTo>
                <a:lnTo>
                  <a:pt x="11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9139808" y="4423664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956292" y="4695316"/>
            <a:ext cx="112395" cy="330835"/>
          </a:xfrm>
          <a:custGeom>
            <a:avLst/>
            <a:gdLst/>
            <a:ahLst/>
            <a:cxnLst/>
            <a:rect l="l" t="t" r="r" b="b"/>
            <a:pathLst>
              <a:path w="112395" h="330835">
                <a:moveTo>
                  <a:pt x="69323" y="258659"/>
                </a:moveTo>
                <a:lnTo>
                  <a:pt x="38734" y="266953"/>
                </a:lnTo>
                <a:lnTo>
                  <a:pt x="95376" y="330453"/>
                </a:lnTo>
                <a:lnTo>
                  <a:pt x="107434" y="270890"/>
                </a:lnTo>
                <a:lnTo>
                  <a:pt x="72643" y="270890"/>
                </a:lnTo>
                <a:lnTo>
                  <a:pt x="69323" y="258659"/>
                </a:lnTo>
                <a:close/>
              </a:path>
              <a:path w="112395" h="330835">
                <a:moveTo>
                  <a:pt x="81627" y="255323"/>
                </a:moveTo>
                <a:lnTo>
                  <a:pt x="69323" y="258659"/>
                </a:lnTo>
                <a:lnTo>
                  <a:pt x="72643" y="270890"/>
                </a:lnTo>
                <a:lnTo>
                  <a:pt x="84962" y="267588"/>
                </a:lnTo>
                <a:lnTo>
                  <a:pt x="81627" y="255323"/>
                </a:lnTo>
                <a:close/>
              </a:path>
              <a:path w="112395" h="330835">
                <a:moveTo>
                  <a:pt x="112267" y="247014"/>
                </a:moveTo>
                <a:lnTo>
                  <a:pt x="81627" y="255323"/>
                </a:lnTo>
                <a:lnTo>
                  <a:pt x="84962" y="267588"/>
                </a:lnTo>
                <a:lnTo>
                  <a:pt x="72643" y="270890"/>
                </a:lnTo>
                <a:lnTo>
                  <a:pt x="107434" y="270890"/>
                </a:lnTo>
                <a:lnTo>
                  <a:pt x="112267" y="247014"/>
                </a:lnTo>
                <a:close/>
              </a:path>
              <a:path w="112395" h="330835">
                <a:moveTo>
                  <a:pt x="12191" y="0"/>
                </a:moveTo>
                <a:lnTo>
                  <a:pt x="0" y="3301"/>
                </a:lnTo>
                <a:lnTo>
                  <a:pt x="69323" y="258659"/>
                </a:lnTo>
                <a:lnTo>
                  <a:pt x="81627" y="255323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885680" y="4424933"/>
            <a:ext cx="148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1028" y="4320540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43215" y="4982336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13297" y="412241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13297" y="412241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6" y="826008"/>
                </a:lnTo>
                <a:lnTo>
                  <a:pt x="1926336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77761" y="991361"/>
            <a:ext cx="2321560" cy="1203960"/>
          </a:xfrm>
          <a:custGeom>
            <a:avLst/>
            <a:gdLst/>
            <a:ahLst/>
            <a:cxnLst/>
            <a:rect l="l" t="t" r="r" b="b"/>
            <a:pathLst>
              <a:path w="2321559" h="1203960">
                <a:moveTo>
                  <a:pt x="0" y="200660"/>
                </a:moveTo>
                <a:lnTo>
                  <a:pt x="5296" y="154634"/>
                </a:lnTo>
                <a:lnTo>
                  <a:pt x="20386" y="112393"/>
                </a:lnTo>
                <a:lnTo>
                  <a:pt x="44067" y="75136"/>
                </a:lnTo>
                <a:lnTo>
                  <a:pt x="75136" y="44067"/>
                </a:lnTo>
                <a:lnTo>
                  <a:pt x="112393" y="20386"/>
                </a:lnTo>
                <a:lnTo>
                  <a:pt x="154634" y="5296"/>
                </a:lnTo>
                <a:lnTo>
                  <a:pt x="200660" y="0"/>
                </a:lnTo>
                <a:lnTo>
                  <a:pt x="2120391" y="0"/>
                </a:lnTo>
                <a:lnTo>
                  <a:pt x="2166417" y="5296"/>
                </a:lnTo>
                <a:lnTo>
                  <a:pt x="2208658" y="20386"/>
                </a:lnTo>
                <a:lnTo>
                  <a:pt x="2245915" y="44067"/>
                </a:lnTo>
                <a:lnTo>
                  <a:pt x="2276984" y="75136"/>
                </a:lnTo>
                <a:lnTo>
                  <a:pt x="2300665" y="112393"/>
                </a:lnTo>
                <a:lnTo>
                  <a:pt x="2315755" y="154634"/>
                </a:lnTo>
                <a:lnTo>
                  <a:pt x="2321052" y="200660"/>
                </a:lnTo>
                <a:lnTo>
                  <a:pt x="2321052" y="1003300"/>
                </a:lnTo>
                <a:lnTo>
                  <a:pt x="2315755" y="1049325"/>
                </a:lnTo>
                <a:lnTo>
                  <a:pt x="2300665" y="1091566"/>
                </a:lnTo>
                <a:lnTo>
                  <a:pt x="2276984" y="1128823"/>
                </a:lnTo>
                <a:lnTo>
                  <a:pt x="2245915" y="1159892"/>
                </a:lnTo>
                <a:lnTo>
                  <a:pt x="2208658" y="1183573"/>
                </a:lnTo>
                <a:lnTo>
                  <a:pt x="2166417" y="1198663"/>
                </a:lnTo>
                <a:lnTo>
                  <a:pt x="2120391" y="1203960"/>
                </a:lnTo>
                <a:lnTo>
                  <a:pt x="200660" y="1203960"/>
                </a:lnTo>
                <a:lnTo>
                  <a:pt x="154634" y="1198663"/>
                </a:lnTo>
                <a:lnTo>
                  <a:pt x="112393" y="1183573"/>
                </a:lnTo>
                <a:lnTo>
                  <a:pt x="75136" y="1159892"/>
                </a:lnTo>
                <a:lnTo>
                  <a:pt x="44067" y="1128823"/>
                </a:lnTo>
                <a:lnTo>
                  <a:pt x="20386" y="1091566"/>
                </a:lnTo>
                <a:lnTo>
                  <a:pt x="5296" y="1049325"/>
                </a:lnTo>
                <a:lnTo>
                  <a:pt x="0" y="1003300"/>
                </a:lnTo>
                <a:lnTo>
                  <a:pt x="0" y="200660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38850" y="1948433"/>
            <a:ext cx="358775" cy="379730"/>
          </a:xfrm>
          <a:custGeom>
            <a:avLst/>
            <a:gdLst/>
            <a:ahLst/>
            <a:cxnLst/>
            <a:rect l="l" t="t" r="r" b="b"/>
            <a:pathLst>
              <a:path w="358775" h="379730">
                <a:moveTo>
                  <a:pt x="0" y="0"/>
                </a:moveTo>
                <a:lnTo>
                  <a:pt x="358775" y="3794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32269" y="1274825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F0B7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732269" y="1274825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79541" y="127939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036309" y="2082546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61253" y="1361313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93585" y="1110233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93585" y="1110233"/>
            <a:ext cx="1926589" cy="826135"/>
          </a:xfrm>
          <a:custGeom>
            <a:avLst/>
            <a:gdLst/>
            <a:ahLst/>
            <a:cxnLst/>
            <a:rect l="l" t="t" r="r" b="b"/>
            <a:pathLst>
              <a:path w="1926590" h="826135">
                <a:moveTo>
                  <a:pt x="0" y="826008"/>
                </a:moveTo>
                <a:lnTo>
                  <a:pt x="1926335" y="826008"/>
                </a:lnTo>
                <a:lnTo>
                  <a:pt x="1926335" y="0"/>
                </a:lnTo>
                <a:lnTo>
                  <a:pt x="0" y="0"/>
                </a:lnTo>
                <a:lnTo>
                  <a:pt x="0" y="8260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704069" y="1105661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704069" y="1105661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99726" y="1424177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99726" y="1424177"/>
            <a:ext cx="1826260" cy="782320"/>
          </a:xfrm>
          <a:custGeom>
            <a:avLst/>
            <a:gdLst/>
            <a:ahLst/>
            <a:cxnLst/>
            <a:rect l="l" t="t" r="r" b="b"/>
            <a:pathLst>
              <a:path w="1826259" h="782319">
                <a:moveTo>
                  <a:pt x="0" y="781812"/>
                </a:moveTo>
                <a:lnTo>
                  <a:pt x="1825752" y="781812"/>
                </a:lnTo>
                <a:lnTo>
                  <a:pt x="1825752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60457" y="2158745"/>
            <a:ext cx="239395" cy="239395"/>
          </a:xfrm>
          <a:custGeom>
            <a:avLst/>
            <a:gdLst/>
            <a:ahLst/>
            <a:cxnLst/>
            <a:rect l="l" t="t" r="r" b="b"/>
            <a:pathLst>
              <a:path w="239395" h="239394">
                <a:moveTo>
                  <a:pt x="0" y="0"/>
                </a:moveTo>
                <a:lnTo>
                  <a:pt x="239141" y="23914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411461" y="1799082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727183" y="2226945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94317" y="1880742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95258" y="5019040"/>
            <a:ext cx="278257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Array(Array(1), Array(2, </a:t>
            </a:r>
            <a:r>
              <a:rPr dirty="0" sz="1400" spc="10">
                <a:latin typeface="Consolas"/>
                <a:cs typeface="Consolas"/>
              </a:rPr>
              <a:t>3))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53882" y="5421883"/>
            <a:ext cx="341693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Array(Array(0, 1), Array(1,</a:t>
            </a:r>
            <a:r>
              <a:rPr dirty="0" sz="1400" spc="7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5))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17854" y="926719"/>
            <a:ext cx="4311015" cy="63563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70"/>
              <a:t>MAP</a:t>
            </a:r>
            <a:r>
              <a:rPr dirty="0" sz="4000" spc="70">
                <a:solidFill>
                  <a:srgbClr val="64757C"/>
                </a:solidFill>
              </a:rPr>
              <a:t>PARTITIONS</a:t>
            </a:r>
            <a:r>
              <a:rPr dirty="0" sz="4000" spc="70"/>
              <a:t>WITH</a:t>
            </a:r>
            <a:r>
              <a:rPr dirty="0" sz="4000" spc="70">
                <a:solidFill>
                  <a:srgbClr val="64757C"/>
                </a:solidFill>
              </a:rPr>
              <a:t>INDEX</a:t>
            </a:r>
            <a:endParaRPr sz="4000"/>
          </a:p>
        </p:txBody>
      </p:sp>
      <p:sp>
        <p:nvSpPr>
          <p:cNvPr id="26" name="object 26"/>
          <p:cNvSpPr/>
          <p:nvPr/>
        </p:nvSpPr>
        <p:spPr>
          <a:xfrm>
            <a:off x="8519159" y="2206751"/>
            <a:ext cx="76200" cy="185420"/>
          </a:xfrm>
          <a:custGeom>
            <a:avLst/>
            <a:gdLst/>
            <a:ahLst/>
            <a:cxnLst/>
            <a:rect l="l" t="t" r="r" b="b"/>
            <a:pathLst>
              <a:path w="76200" h="185419">
                <a:moveTo>
                  <a:pt x="44450" y="63500"/>
                </a:moveTo>
                <a:lnTo>
                  <a:pt x="31750" y="63500"/>
                </a:lnTo>
                <a:lnTo>
                  <a:pt x="31750" y="185420"/>
                </a:lnTo>
                <a:lnTo>
                  <a:pt x="44450" y="185420"/>
                </a:lnTo>
                <a:lnTo>
                  <a:pt x="44450" y="63500"/>
                </a:lnTo>
                <a:close/>
              </a:path>
              <a:path w="76200" h="18541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8541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014843" y="2332609"/>
            <a:ext cx="912494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partition</a:t>
            </a:r>
            <a:r>
              <a:rPr dirty="0" sz="1200" spc="-100">
                <a:latin typeface="Tw Cen MT"/>
                <a:cs typeface="Tw Cen MT"/>
              </a:rPr>
              <a:t> </a:t>
            </a:r>
            <a:r>
              <a:rPr dirty="0" sz="1200" spc="-10">
                <a:latin typeface="Tw Cen MT"/>
                <a:cs typeface="Tw Cen MT"/>
              </a:rPr>
              <a:t>index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263126" y="4694428"/>
            <a:ext cx="125730" cy="269875"/>
          </a:xfrm>
          <a:custGeom>
            <a:avLst/>
            <a:gdLst/>
            <a:ahLst/>
            <a:cxnLst/>
            <a:rect l="l" t="t" r="r" b="b"/>
            <a:pathLst>
              <a:path w="125729" h="269875">
                <a:moveTo>
                  <a:pt x="84297" y="201974"/>
                </a:moveTo>
                <a:lnTo>
                  <a:pt x="55118" y="214503"/>
                </a:lnTo>
                <a:lnTo>
                  <a:pt x="120142" y="269494"/>
                </a:lnTo>
                <a:lnTo>
                  <a:pt x="123478" y="213614"/>
                </a:lnTo>
                <a:lnTo>
                  <a:pt x="89280" y="213614"/>
                </a:lnTo>
                <a:lnTo>
                  <a:pt x="84297" y="201974"/>
                </a:lnTo>
                <a:close/>
              </a:path>
              <a:path w="125729" h="269875">
                <a:moveTo>
                  <a:pt x="95961" y="196966"/>
                </a:moveTo>
                <a:lnTo>
                  <a:pt x="84297" y="201974"/>
                </a:lnTo>
                <a:lnTo>
                  <a:pt x="89280" y="213614"/>
                </a:lnTo>
                <a:lnTo>
                  <a:pt x="100965" y="208661"/>
                </a:lnTo>
                <a:lnTo>
                  <a:pt x="95961" y="196966"/>
                </a:lnTo>
                <a:close/>
              </a:path>
              <a:path w="125729" h="269875">
                <a:moveTo>
                  <a:pt x="125222" y="184404"/>
                </a:moveTo>
                <a:lnTo>
                  <a:pt x="95961" y="196966"/>
                </a:lnTo>
                <a:lnTo>
                  <a:pt x="100965" y="208661"/>
                </a:lnTo>
                <a:lnTo>
                  <a:pt x="89280" y="213614"/>
                </a:lnTo>
                <a:lnTo>
                  <a:pt x="123478" y="213614"/>
                </a:lnTo>
                <a:lnTo>
                  <a:pt x="125222" y="184404"/>
                </a:lnTo>
                <a:close/>
              </a:path>
              <a:path w="125729" h="269875">
                <a:moveTo>
                  <a:pt x="11683" y="0"/>
                </a:moveTo>
                <a:lnTo>
                  <a:pt x="0" y="5080"/>
                </a:lnTo>
                <a:lnTo>
                  <a:pt x="84297" y="201974"/>
                </a:lnTo>
                <a:lnTo>
                  <a:pt x="95961" y="196966"/>
                </a:lnTo>
                <a:lnTo>
                  <a:pt x="116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139808" y="4423664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56292" y="4695316"/>
            <a:ext cx="112395" cy="330835"/>
          </a:xfrm>
          <a:custGeom>
            <a:avLst/>
            <a:gdLst/>
            <a:ahLst/>
            <a:cxnLst/>
            <a:rect l="l" t="t" r="r" b="b"/>
            <a:pathLst>
              <a:path w="112395" h="330835">
                <a:moveTo>
                  <a:pt x="69323" y="258659"/>
                </a:moveTo>
                <a:lnTo>
                  <a:pt x="38734" y="266953"/>
                </a:lnTo>
                <a:lnTo>
                  <a:pt x="95376" y="330453"/>
                </a:lnTo>
                <a:lnTo>
                  <a:pt x="107434" y="270890"/>
                </a:lnTo>
                <a:lnTo>
                  <a:pt x="72643" y="270890"/>
                </a:lnTo>
                <a:lnTo>
                  <a:pt x="69323" y="258659"/>
                </a:lnTo>
                <a:close/>
              </a:path>
              <a:path w="112395" h="330835">
                <a:moveTo>
                  <a:pt x="81627" y="255323"/>
                </a:moveTo>
                <a:lnTo>
                  <a:pt x="69323" y="258659"/>
                </a:lnTo>
                <a:lnTo>
                  <a:pt x="72643" y="270890"/>
                </a:lnTo>
                <a:lnTo>
                  <a:pt x="84962" y="267588"/>
                </a:lnTo>
                <a:lnTo>
                  <a:pt x="81627" y="255323"/>
                </a:lnTo>
                <a:close/>
              </a:path>
              <a:path w="112395" h="330835">
                <a:moveTo>
                  <a:pt x="112267" y="247014"/>
                </a:moveTo>
                <a:lnTo>
                  <a:pt x="81627" y="255323"/>
                </a:lnTo>
                <a:lnTo>
                  <a:pt x="84962" y="267588"/>
                </a:lnTo>
                <a:lnTo>
                  <a:pt x="72643" y="270890"/>
                </a:lnTo>
                <a:lnTo>
                  <a:pt x="107434" y="270890"/>
                </a:lnTo>
                <a:lnTo>
                  <a:pt x="112267" y="247014"/>
                </a:lnTo>
                <a:close/>
              </a:path>
              <a:path w="112395" h="330835">
                <a:moveTo>
                  <a:pt x="12191" y="0"/>
                </a:moveTo>
                <a:lnTo>
                  <a:pt x="0" y="3301"/>
                </a:lnTo>
                <a:lnTo>
                  <a:pt x="69323" y="258659"/>
                </a:lnTo>
                <a:lnTo>
                  <a:pt x="81627" y="255323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9885680" y="4424933"/>
            <a:ext cx="148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61772" y="4511040"/>
            <a:ext cx="385572" cy="566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294002" y="2647950"/>
            <a:ext cx="10407015" cy="15100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2465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mapPartitionsWithIndex(</a:t>
            </a:r>
            <a:r>
              <a:rPr dirty="0" sz="1400" b="1" i="1">
                <a:solidFill>
                  <a:srgbClr val="DB1F24"/>
                </a:solidFill>
                <a:latin typeface="Consolas"/>
                <a:cs typeface="Consolas"/>
              </a:rPr>
              <a:t>f</a:t>
            </a:r>
            <a:r>
              <a:rPr dirty="0" sz="1400" b="1" i="1">
                <a:latin typeface="Consolas"/>
                <a:cs typeface="Consolas"/>
              </a:rPr>
              <a:t>,</a:t>
            </a:r>
            <a:r>
              <a:rPr dirty="0" sz="1400" spc="155" b="1" i="1"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preservesPartitioning=False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3969385" marR="508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</a:t>
            </a: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>
                <a:latin typeface="Tw Cen MT"/>
                <a:cs typeface="Tw Cen MT"/>
              </a:rPr>
              <a:t>applying a </a:t>
            </a:r>
            <a:r>
              <a:rPr dirty="0" sz="1800" spc="-5">
                <a:latin typeface="Tw Cen MT"/>
                <a:cs typeface="Tw Cen MT"/>
              </a:rPr>
              <a:t>function </a:t>
            </a:r>
            <a:r>
              <a:rPr dirty="0" sz="1800">
                <a:latin typeface="Tw Cen MT"/>
                <a:cs typeface="Tw Cen MT"/>
              </a:rPr>
              <a:t>to </a:t>
            </a:r>
            <a:r>
              <a:rPr dirty="0" sz="1800" spc="15">
                <a:latin typeface="Tw Cen MT"/>
                <a:cs typeface="Tw Cen MT"/>
              </a:rPr>
              <a:t>each </a:t>
            </a:r>
            <a:r>
              <a:rPr dirty="0" sz="1800">
                <a:latin typeface="Tw Cen MT"/>
                <a:cs typeface="Tw Cen MT"/>
              </a:rPr>
              <a:t>partition of this </a:t>
            </a:r>
            <a:r>
              <a:rPr dirty="0" sz="1800" spc="-30">
                <a:latin typeface="Tw Cen MT"/>
                <a:cs typeface="Tw Cen MT"/>
              </a:rPr>
              <a:t>RDD,  </a:t>
            </a:r>
            <a:r>
              <a:rPr dirty="0" sz="1800">
                <a:latin typeface="Tw Cen MT"/>
                <a:cs typeface="Tw Cen MT"/>
              </a:rPr>
              <a:t>while tracking the </a:t>
            </a:r>
            <a:r>
              <a:rPr dirty="0" sz="1800" spc="-15">
                <a:latin typeface="Tw Cen MT"/>
                <a:cs typeface="Tw Cen MT"/>
              </a:rPr>
              <a:t>index </a:t>
            </a:r>
            <a:r>
              <a:rPr dirty="0" sz="1800">
                <a:latin typeface="Tw Cen MT"/>
                <a:cs typeface="Tw Cen MT"/>
              </a:rPr>
              <a:t>of the original</a:t>
            </a:r>
            <a:r>
              <a:rPr dirty="0" sz="1800" spc="1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partition.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sc.parallelize(Array(1,2,3),</a:t>
            </a:r>
            <a:r>
              <a:rPr dirty="0" sz="1400" spc="8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94002" y="4347845"/>
            <a:ext cx="4554220" cy="66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def </a:t>
            </a:r>
            <a:r>
              <a:rPr dirty="0" sz="1400" b="1">
                <a:solidFill>
                  <a:srgbClr val="FF0000"/>
                </a:solidFill>
                <a:latin typeface="Consolas"/>
                <a:cs typeface="Consolas"/>
              </a:rPr>
              <a:t>f</a:t>
            </a:r>
            <a:r>
              <a:rPr dirty="0" sz="1400">
                <a:latin typeface="Consolas"/>
                <a:cs typeface="Consolas"/>
              </a:rPr>
              <a:t>(partitionIndex:Int, i:Iterator[Int]) =</a:t>
            </a:r>
            <a:r>
              <a:rPr dirty="0" sz="1400" spc="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(partitionIndex,</a:t>
            </a:r>
            <a:r>
              <a:rPr dirty="0" sz="1400" spc="6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i.sum).productIterator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94002" y="5201666"/>
            <a:ext cx="347091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.mapPartitionsWithIndex(</a:t>
            </a:r>
            <a:r>
              <a:rPr dirty="0" sz="1400" spc="5" b="1">
                <a:solidFill>
                  <a:srgbClr val="FF0000"/>
                </a:solidFill>
                <a:latin typeface="Consolas"/>
                <a:cs typeface="Consolas"/>
              </a:rPr>
              <a:t>f</a:t>
            </a:r>
            <a:r>
              <a:rPr dirty="0" sz="1400" spc="5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4002" y="5628335"/>
            <a:ext cx="4845685" cy="66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// glom() flattens elements on the same</a:t>
            </a:r>
            <a:r>
              <a:rPr dirty="0" sz="1400" spc="9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partition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xOut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yOut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3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.glom().collect()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SA</a:t>
            </a:r>
            <a:r>
              <a:rPr dirty="0" sz="5000" spc="95"/>
              <a:t>M</a:t>
            </a:r>
            <a:r>
              <a:rPr dirty="0" sz="5000" spc="85"/>
              <a:t>P</a:t>
            </a:r>
            <a:r>
              <a:rPr dirty="0" sz="5000" spc="90"/>
              <a:t>L</a:t>
            </a:r>
            <a:r>
              <a:rPr dirty="0" sz="5000"/>
              <a:t>E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2593975" y="1925954"/>
            <a:ext cx="72199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86878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72584" y="3334511"/>
            <a:ext cx="3151632" cy="995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25670" y="3374516"/>
            <a:ext cx="2968625" cy="829310"/>
          </a:xfrm>
          <a:custGeom>
            <a:avLst/>
            <a:gdLst/>
            <a:ahLst/>
            <a:cxnLst/>
            <a:rect l="l" t="t" r="r" b="b"/>
            <a:pathLst>
              <a:path w="2968625" h="829310">
                <a:moveTo>
                  <a:pt x="2892300" y="801754"/>
                </a:moveTo>
                <a:lnTo>
                  <a:pt x="2884931" y="828929"/>
                </a:lnTo>
                <a:lnTo>
                  <a:pt x="2968498" y="812038"/>
                </a:lnTo>
                <a:lnTo>
                  <a:pt x="2960651" y="805053"/>
                </a:lnTo>
                <a:lnTo>
                  <a:pt x="2904489" y="805053"/>
                </a:lnTo>
                <a:lnTo>
                  <a:pt x="2892300" y="801754"/>
                </a:lnTo>
                <a:close/>
              </a:path>
              <a:path w="2968625" h="829310">
                <a:moveTo>
                  <a:pt x="2897500" y="782576"/>
                </a:moveTo>
                <a:lnTo>
                  <a:pt x="2892300" y="801754"/>
                </a:lnTo>
                <a:lnTo>
                  <a:pt x="2904489" y="805053"/>
                </a:lnTo>
                <a:lnTo>
                  <a:pt x="2909697" y="785876"/>
                </a:lnTo>
                <a:lnTo>
                  <a:pt x="2897500" y="782576"/>
                </a:lnTo>
                <a:close/>
              </a:path>
              <a:path w="2968625" h="829310">
                <a:moveTo>
                  <a:pt x="2904871" y="755396"/>
                </a:moveTo>
                <a:lnTo>
                  <a:pt x="2897500" y="782576"/>
                </a:lnTo>
                <a:lnTo>
                  <a:pt x="2909697" y="785876"/>
                </a:lnTo>
                <a:lnTo>
                  <a:pt x="2904489" y="805053"/>
                </a:lnTo>
                <a:lnTo>
                  <a:pt x="2960651" y="805053"/>
                </a:lnTo>
                <a:lnTo>
                  <a:pt x="2904871" y="755396"/>
                </a:lnTo>
                <a:close/>
              </a:path>
              <a:path w="2968625" h="829310">
                <a:moveTo>
                  <a:pt x="5079" y="0"/>
                </a:moveTo>
                <a:lnTo>
                  <a:pt x="0" y="19050"/>
                </a:lnTo>
                <a:lnTo>
                  <a:pt x="2892300" y="801754"/>
                </a:lnTo>
                <a:lnTo>
                  <a:pt x="2897500" y="782576"/>
                </a:lnTo>
                <a:lnTo>
                  <a:pt x="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895590" y="360172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41969" y="4272534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41969" y="4272534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294369" y="430758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57550" y="431215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57550" y="431215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853310" y="2905252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5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44344" y="326618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30551" y="360260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68498" y="398792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54451" y="434975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83808" y="3166872"/>
            <a:ext cx="1498091" cy="156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152209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SA</a:t>
            </a:r>
            <a:r>
              <a:rPr dirty="0" sz="50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L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E</a:t>
            </a:r>
            <a:endParaRPr sz="5000">
              <a:latin typeface="Tw Cen MT Condensed"/>
              <a:cs typeface="Tw Cen MT Condensed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96783" y="617219"/>
          <a:ext cx="1942464" cy="939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363"/>
                <a:gridCol w="1421892"/>
                <a:gridCol w="245363"/>
              </a:tblGrid>
              <a:tr h="204216">
                <a:tc gridSpan="2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0539"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204215">
                <a:tc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5000">
                        <a:latin typeface="Tw Cen MT Condensed"/>
                        <a:cs typeface="Tw Cen MT Condensed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671821" y="56311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71821" y="56311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819650" y="6926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19650" y="6926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6991" y="5347715"/>
            <a:ext cx="385572" cy="566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7075" y="3816096"/>
            <a:ext cx="565404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5097" y="4740402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079992" y="3954779"/>
            <a:ext cx="542544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58510" y="191770"/>
            <a:ext cx="651510" cy="290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1800" spc="-10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31302" y="185673"/>
            <a:ext cx="65151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RDD:</a:t>
            </a:r>
            <a:r>
              <a:rPr dirty="0" sz="1800" spc="-100"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9418" y="3585591"/>
            <a:ext cx="7752080" cy="1318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sc.parallelize([1, 2, 3, </a:t>
            </a:r>
            <a:r>
              <a:rPr dirty="0" sz="1400" spc="5">
                <a:latin typeface="Consolas"/>
                <a:cs typeface="Consolas"/>
              </a:rPr>
              <a:t>4,</a:t>
            </a:r>
            <a:r>
              <a:rPr dirty="0" sz="1400" spc="3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5])</a:t>
            </a:r>
            <a:endParaRPr sz="1400">
              <a:latin typeface="Consolas"/>
              <a:cs typeface="Consolas"/>
            </a:endParaRPr>
          </a:p>
          <a:p>
            <a:pPr marL="12700" marR="497586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.sample(False, 0.4, </a:t>
            </a:r>
            <a:r>
              <a:rPr dirty="0" sz="1400" spc="5">
                <a:latin typeface="Consolas"/>
                <a:cs typeface="Consolas"/>
              </a:rPr>
              <a:t>42)  </a:t>
            </a: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.collect())  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baseline="1984" sz="2100">
                <a:latin typeface="Consolas"/>
                <a:cs typeface="Consolas"/>
              </a:rPr>
              <a:t>[1, 2, 3, 4,</a:t>
            </a:r>
            <a:r>
              <a:rPr dirty="0" baseline="1984" sz="2100" spc="127">
                <a:latin typeface="Consolas"/>
                <a:cs typeface="Consolas"/>
              </a:rPr>
              <a:t> </a:t>
            </a:r>
            <a:r>
              <a:rPr dirty="0" baseline="1984" sz="2100">
                <a:latin typeface="Consolas"/>
                <a:cs typeface="Consolas"/>
              </a:rPr>
              <a:t>5]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49845" y="5057902"/>
            <a:ext cx="956310" cy="265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[1,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70679" y="2216658"/>
            <a:ext cx="6236335" cy="849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9283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sample(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withReplacement, fraction,</a:t>
            </a:r>
            <a:r>
              <a:rPr dirty="0" sz="1400" spc="95" b="1" i="1">
                <a:solidFill>
                  <a:srgbClr val="915CCC"/>
                </a:solidFill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seed=None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containing a </a:t>
            </a:r>
            <a:r>
              <a:rPr dirty="0" sz="1800" spc="-5">
                <a:latin typeface="Tw Cen MT"/>
                <a:cs typeface="Tw Cen MT"/>
              </a:rPr>
              <a:t>statistical </a:t>
            </a:r>
            <a:r>
              <a:rPr dirty="0" sz="1800">
                <a:latin typeface="Tw Cen MT"/>
                <a:cs typeface="Tw Cen MT"/>
              </a:rPr>
              <a:t>sample of the original</a:t>
            </a:r>
            <a:r>
              <a:rPr dirty="0" sz="1800" spc="-2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39418" y="5098288"/>
            <a:ext cx="435546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5">
                <a:latin typeface="Consolas"/>
                <a:cs typeface="Consolas"/>
              </a:rPr>
              <a:t>sc.parallelize(Array(1, </a:t>
            </a:r>
            <a:r>
              <a:rPr dirty="0" sz="1400">
                <a:latin typeface="Consolas"/>
                <a:cs typeface="Consolas"/>
              </a:rPr>
              <a:t>2, 3, 4, 5))  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.sample(false,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0.4)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9418" y="5738672"/>
            <a:ext cx="435419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// omitting seed will yield different output  println(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72050" y="8450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72050" y="8450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24450" y="9974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4450" y="9974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76850" y="11498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76850" y="11498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62216" y="827532"/>
            <a:ext cx="635507" cy="662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UN</a:t>
            </a:r>
            <a:r>
              <a:rPr dirty="0" sz="5000" spc="85"/>
              <a:t>I</a:t>
            </a:r>
            <a:r>
              <a:rPr dirty="0" sz="5000" spc="90"/>
              <a:t>O</a:t>
            </a:r>
            <a:r>
              <a:rPr dirty="0" sz="5000"/>
              <a:t>N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3811904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71966" y="1872233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871966" y="1872233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844785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78652" y="3547871"/>
            <a:ext cx="647700" cy="630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31991" y="3588765"/>
            <a:ext cx="464184" cy="447040"/>
          </a:xfrm>
          <a:custGeom>
            <a:avLst/>
            <a:gdLst/>
            <a:ahLst/>
            <a:cxnLst/>
            <a:rect l="l" t="t" r="r" b="b"/>
            <a:pathLst>
              <a:path w="464185" h="447039">
                <a:moveTo>
                  <a:pt x="401830" y="401153"/>
                </a:moveTo>
                <a:lnTo>
                  <a:pt x="382270" y="421513"/>
                </a:lnTo>
                <a:lnTo>
                  <a:pt x="463677" y="446913"/>
                </a:lnTo>
                <a:lnTo>
                  <a:pt x="450540" y="409956"/>
                </a:lnTo>
                <a:lnTo>
                  <a:pt x="410972" y="409956"/>
                </a:lnTo>
                <a:lnTo>
                  <a:pt x="401830" y="401153"/>
                </a:lnTo>
                <a:close/>
              </a:path>
              <a:path w="464185" h="447039">
                <a:moveTo>
                  <a:pt x="415579" y="386841"/>
                </a:moveTo>
                <a:lnTo>
                  <a:pt x="401830" y="401153"/>
                </a:lnTo>
                <a:lnTo>
                  <a:pt x="410972" y="409956"/>
                </a:lnTo>
                <a:lnTo>
                  <a:pt x="424815" y="395732"/>
                </a:lnTo>
                <a:lnTo>
                  <a:pt x="415579" y="386841"/>
                </a:lnTo>
                <a:close/>
              </a:path>
              <a:path w="464185" h="447039">
                <a:moveTo>
                  <a:pt x="435102" y="366522"/>
                </a:moveTo>
                <a:lnTo>
                  <a:pt x="415579" y="386841"/>
                </a:lnTo>
                <a:lnTo>
                  <a:pt x="424815" y="395732"/>
                </a:lnTo>
                <a:lnTo>
                  <a:pt x="410972" y="409956"/>
                </a:lnTo>
                <a:lnTo>
                  <a:pt x="450540" y="409956"/>
                </a:lnTo>
                <a:lnTo>
                  <a:pt x="435102" y="366522"/>
                </a:lnTo>
                <a:close/>
              </a:path>
              <a:path w="464185" h="447039">
                <a:moveTo>
                  <a:pt x="13716" y="0"/>
                </a:moveTo>
                <a:lnTo>
                  <a:pt x="0" y="14224"/>
                </a:lnTo>
                <a:lnTo>
                  <a:pt x="401830" y="401153"/>
                </a:lnTo>
                <a:lnTo>
                  <a:pt x="415579" y="386841"/>
                </a:lnTo>
                <a:lnTo>
                  <a:pt x="13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980678" y="1907666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01150" y="21617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201150" y="21617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353550" y="219786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828925" y="188849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06292" y="221919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43985" y="2524252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35401" y="3272790"/>
            <a:ext cx="414655" cy="438784"/>
          </a:xfrm>
          <a:custGeom>
            <a:avLst/>
            <a:gdLst/>
            <a:ahLst/>
            <a:cxnLst/>
            <a:rect l="l" t="t" r="r" b="b"/>
            <a:pathLst>
              <a:path w="414655" h="438785">
                <a:moveTo>
                  <a:pt x="0" y="0"/>
                </a:moveTo>
                <a:lnTo>
                  <a:pt x="414528" y="438404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72689" y="289636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861310" y="3440683"/>
            <a:ext cx="148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44876" y="3003930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736330" y="3019805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4" h="324485">
                <a:moveTo>
                  <a:pt x="0" y="0"/>
                </a:moveTo>
                <a:lnTo>
                  <a:pt x="306197" y="323977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657590" y="3162680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C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70397" y="437921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70397" y="437921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755385" y="46901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1" y="1078992"/>
                </a:lnTo>
                <a:lnTo>
                  <a:pt x="2519171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755385" y="46901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1" y="1078992"/>
                </a:lnTo>
                <a:lnTo>
                  <a:pt x="2519171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83046" y="49964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83046" y="49964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383273" y="53042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83273" y="53042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81978" y="55907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681978" y="55907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588889" y="441642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72353" y="4724272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98489" y="503300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86905" y="534454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9768" y="5629554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284719" y="3500628"/>
            <a:ext cx="1153668" cy="6355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415021" y="3541140"/>
            <a:ext cx="970915" cy="455930"/>
          </a:xfrm>
          <a:custGeom>
            <a:avLst/>
            <a:gdLst/>
            <a:ahLst/>
            <a:cxnLst/>
            <a:rect l="l" t="t" r="r" b="b"/>
            <a:pathLst>
              <a:path w="970915" h="455929">
                <a:moveTo>
                  <a:pt x="53339" y="386588"/>
                </a:moveTo>
                <a:lnTo>
                  <a:pt x="0" y="453009"/>
                </a:lnTo>
                <a:lnTo>
                  <a:pt x="85089" y="455803"/>
                </a:lnTo>
                <a:lnTo>
                  <a:pt x="75768" y="435483"/>
                </a:lnTo>
                <a:lnTo>
                  <a:pt x="61849" y="435483"/>
                </a:lnTo>
                <a:lnTo>
                  <a:pt x="53594" y="417449"/>
                </a:lnTo>
                <a:lnTo>
                  <a:pt x="65076" y="412174"/>
                </a:lnTo>
                <a:lnTo>
                  <a:pt x="53339" y="386588"/>
                </a:lnTo>
                <a:close/>
              </a:path>
              <a:path w="970915" h="455929">
                <a:moveTo>
                  <a:pt x="65076" y="412174"/>
                </a:moveTo>
                <a:lnTo>
                  <a:pt x="53594" y="417449"/>
                </a:lnTo>
                <a:lnTo>
                  <a:pt x="61849" y="435483"/>
                </a:lnTo>
                <a:lnTo>
                  <a:pt x="73346" y="430201"/>
                </a:lnTo>
                <a:lnTo>
                  <a:pt x="65076" y="412174"/>
                </a:lnTo>
                <a:close/>
              </a:path>
              <a:path w="970915" h="455929">
                <a:moveTo>
                  <a:pt x="73346" y="430201"/>
                </a:moveTo>
                <a:lnTo>
                  <a:pt x="61849" y="435483"/>
                </a:lnTo>
                <a:lnTo>
                  <a:pt x="75768" y="435483"/>
                </a:lnTo>
                <a:lnTo>
                  <a:pt x="73346" y="430201"/>
                </a:lnTo>
                <a:close/>
              </a:path>
              <a:path w="970915" h="455929">
                <a:moveTo>
                  <a:pt x="962405" y="0"/>
                </a:moveTo>
                <a:lnTo>
                  <a:pt x="65076" y="412174"/>
                </a:lnTo>
                <a:lnTo>
                  <a:pt x="73346" y="430201"/>
                </a:lnTo>
                <a:lnTo>
                  <a:pt x="970660" y="18034"/>
                </a:lnTo>
                <a:lnTo>
                  <a:pt x="9624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67450" y="6425946"/>
            <a:ext cx="280670" cy="297180"/>
          </a:xfrm>
          <a:custGeom>
            <a:avLst/>
            <a:gdLst/>
            <a:ahLst/>
            <a:cxnLst/>
            <a:rect l="l" t="t" r="r" b="b"/>
            <a:pathLst>
              <a:path w="280670" h="297179">
                <a:moveTo>
                  <a:pt x="0" y="0"/>
                </a:moveTo>
                <a:lnTo>
                  <a:pt x="280416" y="29668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10250" y="6017514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11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188709" y="6542938"/>
            <a:ext cx="148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72403" y="6106159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36285" y="5537453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4" h="324485">
                <a:moveTo>
                  <a:pt x="0" y="0"/>
                </a:moveTo>
                <a:lnTo>
                  <a:pt x="306197" y="32392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5257038" y="5680659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C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571103" y="4369816"/>
            <a:ext cx="7086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z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UN</a:t>
            </a:r>
            <a:r>
              <a:rPr dirty="0" sz="5000" spc="85"/>
              <a:t>I</a:t>
            </a:r>
            <a:r>
              <a:rPr dirty="0" sz="5000" spc="90"/>
              <a:t>O</a:t>
            </a:r>
            <a:r>
              <a:rPr dirty="0" sz="5000"/>
              <a:t>N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4662678" y="4655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62678" y="4655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7819" y="5347715"/>
            <a:ext cx="384048" cy="566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17903" y="3816096"/>
            <a:ext cx="563879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55926" y="4740402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30220" y="2596007"/>
            <a:ext cx="9487535" cy="2084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92885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containing all </a:t>
            </a:r>
            <a:r>
              <a:rPr dirty="0" sz="1800" spc="-5">
                <a:latin typeface="Tw Cen MT"/>
                <a:cs typeface="Tw Cen MT"/>
              </a:rPr>
              <a:t>items </a:t>
            </a:r>
            <a:r>
              <a:rPr dirty="0" sz="1800" spc="-15">
                <a:latin typeface="Tw Cen MT"/>
                <a:cs typeface="Tw Cen MT"/>
              </a:rPr>
              <a:t>from two </a:t>
            </a:r>
            <a:r>
              <a:rPr dirty="0" sz="1800">
                <a:latin typeface="Tw Cen MT"/>
                <a:cs typeface="Tw Cen MT"/>
              </a:rPr>
              <a:t>original </a:t>
            </a:r>
            <a:r>
              <a:rPr dirty="0" sz="1800" spc="-5">
                <a:latin typeface="Tw Cen MT"/>
                <a:cs typeface="Tw Cen MT"/>
              </a:rPr>
              <a:t>RDDs. </a:t>
            </a:r>
            <a:r>
              <a:rPr dirty="0" sz="1800">
                <a:latin typeface="Tw Cen MT"/>
                <a:cs typeface="Tw Cen MT"/>
              </a:rPr>
              <a:t>Duplicates are </a:t>
            </a:r>
            <a:r>
              <a:rPr dirty="0" sz="1800" spc="-5" i="1">
                <a:latin typeface="Tw Cen MT"/>
                <a:cs typeface="Tw Cen MT"/>
              </a:rPr>
              <a:t>not</a:t>
            </a:r>
            <a:r>
              <a:rPr dirty="0" sz="1800" spc="40" i="1">
                <a:latin typeface="Tw Cen MT"/>
                <a:cs typeface="Tw Cen MT"/>
              </a:rPr>
              <a:t> </a:t>
            </a:r>
            <a:r>
              <a:rPr dirty="0" sz="1800" spc="-5">
                <a:latin typeface="Tw Cen MT"/>
                <a:cs typeface="Tw Cen MT"/>
              </a:rPr>
              <a:t>culled.</a:t>
            </a:r>
            <a:endParaRPr sz="1800">
              <a:latin typeface="Tw Cen MT"/>
              <a:cs typeface="Tw Cen MT"/>
            </a:endParaRPr>
          </a:p>
          <a:p>
            <a:pPr marL="4542790">
              <a:lnSpc>
                <a:spcPct val="100000"/>
              </a:lnSpc>
              <a:spcBef>
                <a:spcPts val="640"/>
              </a:spcBef>
            </a:pPr>
            <a:r>
              <a:rPr dirty="0" sz="1400" b="1">
                <a:latin typeface="Consolas"/>
                <a:cs typeface="Consolas"/>
              </a:rPr>
              <a:t>union(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otherRDD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6514465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sc.parallelize([1,2,3], 2) 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sc.parallelize([3,4], </a:t>
            </a:r>
            <a:r>
              <a:rPr dirty="0" sz="1400" spc="5">
                <a:latin typeface="Consolas"/>
                <a:cs typeface="Consolas"/>
              </a:rPr>
              <a:t>1) 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z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.union(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  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z</a:t>
            </a:r>
            <a:r>
              <a:rPr dirty="0" sz="1400">
                <a:latin typeface="Consolas"/>
                <a:cs typeface="Consolas"/>
              </a:rPr>
              <a:t>.glom().collect())</a:t>
            </a:r>
            <a:endParaRPr sz="1400">
              <a:latin typeface="Consolas"/>
              <a:cs typeface="Consolas"/>
            </a:endParaRPr>
          </a:p>
          <a:p>
            <a:pPr marL="5470525">
              <a:lnSpc>
                <a:spcPts val="171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baseline="1984" sz="2100">
                <a:latin typeface="Consolas"/>
                <a:cs typeface="Consolas"/>
              </a:rPr>
              <a:t>[1, </a:t>
            </a:r>
            <a:r>
              <a:rPr dirty="0" baseline="1984" sz="2100" spc="-7">
                <a:latin typeface="Consolas"/>
                <a:cs typeface="Consolas"/>
              </a:rPr>
              <a:t>2,</a:t>
            </a:r>
            <a:r>
              <a:rPr dirty="0" baseline="1984" sz="2100" spc="112">
                <a:latin typeface="Consolas"/>
                <a:cs typeface="Consolas"/>
              </a:rPr>
              <a:t> </a:t>
            </a:r>
            <a:r>
              <a:rPr dirty="0" baseline="1984" sz="2100" spc="-7">
                <a:latin typeface="Consolas"/>
                <a:cs typeface="Consolas"/>
              </a:rPr>
              <a:t>3]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0220" y="5738672"/>
            <a:ext cx="287972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zOut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z</a:t>
            </a:r>
            <a:r>
              <a:rPr dirty="0" sz="1400">
                <a:latin typeface="Consolas"/>
                <a:cs typeface="Consolas"/>
              </a:rPr>
              <a:t>.glom().collect()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20695" y="4821007"/>
          <a:ext cx="7920355" cy="937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925"/>
                <a:gridCol w="196807"/>
                <a:gridCol w="196595"/>
                <a:gridCol w="3916132"/>
                <a:gridCol w="1097196"/>
                <a:gridCol w="2147701"/>
              </a:tblGrid>
              <a:tr h="294423">
                <a:tc gridSpan="4"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14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spc="-5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y: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[3,</a:t>
                      </a:r>
                      <a:r>
                        <a:rPr dirty="0" sz="1400" spc="-85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4]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442556">
                <a:tc>
                  <a:txBody>
                    <a:bodyPr/>
                    <a:lstStyle/>
                    <a:p>
                      <a:pPr marL="22225">
                        <a:lnSpc>
                          <a:spcPts val="1545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val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val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545"/>
                        </a:lnSpc>
                      </a:pP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x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y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545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=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=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545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sc.parallelize(Array(1,2,3),</a:t>
                      </a:r>
                      <a:r>
                        <a:rPr dirty="0" sz="1400" spc="50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2)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sc.parallelize(Array(3,4),</a:t>
                      </a:r>
                      <a:r>
                        <a:rPr dirty="0" sz="1400" spc="40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 spc="5">
                          <a:latin typeface="Consolas"/>
                          <a:cs typeface="Consolas"/>
                        </a:rPr>
                        <a:t>1)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1435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dirty="0" sz="1600" spc="-5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z: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[[1], </a:t>
                      </a:r>
                      <a:r>
                        <a:rPr dirty="0" sz="1400" spc="5">
                          <a:latin typeface="Consolas"/>
                          <a:cs typeface="Consolas"/>
                        </a:rPr>
                        <a:t>[2, 3], 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[3,</a:t>
                      </a:r>
                      <a:r>
                        <a:rPr dirty="0" sz="1400" spc="-60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4]]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00659">
                <a:tc>
                  <a:txBody>
                    <a:bodyPr/>
                    <a:lstStyle/>
                    <a:p>
                      <a:pPr marL="22225">
                        <a:lnSpc>
                          <a:spcPts val="1425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val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25"/>
                        </a:lnSpc>
                      </a:pP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z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25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=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25"/>
                        </a:lnSpc>
                      </a:pP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x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.union(</a:t>
                      </a: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y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9019031" y="3730752"/>
            <a:ext cx="542544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15078" y="6179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815078" y="6179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67478" y="7703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967478" y="7703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9017507" y="451104"/>
          <a:ext cx="1367790" cy="681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033272"/>
                <a:gridCol w="152400"/>
              </a:tblGrid>
              <a:tr h="152400"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6615">
                <a:tc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6895338" y="13022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95338" y="13022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47738" y="14546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47738" y="14546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00138" y="16070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200138" y="16070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52538" y="1759457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52538" y="1759457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04938" y="1911857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504938" y="1911857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68995" y="774191"/>
            <a:ext cx="812292" cy="519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99297" y="814958"/>
            <a:ext cx="628650" cy="335915"/>
          </a:xfrm>
          <a:custGeom>
            <a:avLst/>
            <a:gdLst/>
            <a:ahLst/>
            <a:cxnLst/>
            <a:rect l="l" t="t" r="r" b="b"/>
            <a:pathLst>
              <a:path w="628650" h="335915">
                <a:moveTo>
                  <a:pt x="49783" y="266445"/>
                </a:moveTo>
                <a:lnTo>
                  <a:pt x="0" y="335533"/>
                </a:lnTo>
                <a:lnTo>
                  <a:pt x="85217" y="333882"/>
                </a:lnTo>
                <a:lnTo>
                  <a:pt x="75207" y="314832"/>
                </a:lnTo>
                <a:lnTo>
                  <a:pt x="60832" y="314832"/>
                </a:lnTo>
                <a:lnTo>
                  <a:pt x="51688" y="297306"/>
                </a:lnTo>
                <a:lnTo>
                  <a:pt x="62910" y="291428"/>
                </a:lnTo>
                <a:lnTo>
                  <a:pt x="49783" y="266445"/>
                </a:lnTo>
                <a:close/>
              </a:path>
              <a:path w="628650" h="335915">
                <a:moveTo>
                  <a:pt x="62910" y="291428"/>
                </a:moveTo>
                <a:lnTo>
                  <a:pt x="51688" y="297306"/>
                </a:lnTo>
                <a:lnTo>
                  <a:pt x="60832" y="314832"/>
                </a:lnTo>
                <a:lnTo>
                  <a:pt x="72105" y="308928"/>
                </a:lnTo>
                <a:lnTo>
                  <a:pt x="62910" y="291428"/>
                </a:lnTo>
                <a:close/>
              </a:path>
              <a:path w="628650" h="335915">
                <a:moveTo>
                  <a:pt x="72105" y="308928"/>
                </a:moveTo>
                <a:lnTo>
                  <a:pt x="60832" y="314832"/>
                </a:lnTo>
                <a:lnTo>
                  <a:pt x="75207" y="314832"/>
                </a:lnTo>
                <a:lnTo>
                  <a:pt x="72105" y="308928"/>
                </a:lnTo>
                <a:close/>
              </a:path>
              <a:path w="628650" h="335915">
                <a:moveTo>
                  <a:pt x="619251" y="0"/>
                </a:moveTo>
                <a:lnTo>
                  <a:pt x="62910" y="291428"/>
                </a:lnTo>
                <a:lnTo>
                  <a:pt x="72105" y="308928"/>
                </a:lnTo>
                <a:lnTo>
                  <a:pt x="628396" y="17525"/>
                </a:lnTo>
                <a:lnTo>
                  <a:pt x="619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74308" y="845819"/>
            <a:ext cx="646176" cy="449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28155" y="886713"/>
            <a:ext cx="461645" cy="266065"/>
          </a:xfrm>
          <a:custGeom>
            <a:avLst/>
            <a:gdLst/>
            <a:ahLst/>
            <a:cxnLst/>
            <a:rect l="l" t="t" r="r" b="b"/>
            <a:pathLst>
              <a:path w="461645" h="266065">
                <a:moveTo>
                  <a:pt x="390399" y="236864"/>
                </a:moveTo>
                <a:lnTo>
                  <a:pt x="376554" y="261493"/>
                </a:lnTo>
                <a:lnTo>
                  <a:pt x="461645" y="265557"/>
                </a:lnTo>
                <a:lnTo>
                  <a:pt x="446415" y="243077"/>
                </a:lnTo>
                <a:lnTo>
                  <a:pt x="401447" y="243077"/>
                </a:lnTo>
                <a:lnTo>
                  <a:pt x="390399" y="236864"/>
                </a:lnTo>
                <a:close/>
              </a:path>
              <a:path w="461645" h="266065">
                <a:moveTo>
                  <a:pt x="400095" y="219616"/>
                </a:moveTo>
                <a:lnTo>
                  <a:pt x="390399" y="236864"/>
                </a:lnTo>
                <a:lnTo>
                  <a:pt x="401447" y="243077"/>
                </a:lnTo>
                <a:lnTo>
                  <a:pt x="411099" y="225806"/>
                </a:lnTo>
                <a:lnTo>
                  <a:pt x="400095" y="219616"/>
                </a:lnTo>
                <a:close/>
              </a:path>
              <a:path w="461645" h="266065">
                <a:moveTo>
                  <a:pt x="413893" y="195072"/>
                </a:moveTo>
                <a:lnTo>
                  <a:pt x="400095" y="219616"/>
                </a:lnTo>
                <a:lnTo>
                  <a:pt x="411099" y="225806"/>
                </a:lnTo>
                <a:lnTo>
                  <a:pt x="401447" y="243077"/>
                </a:lnTo>
                <a:lnTo>
                  <a:pt x="446415" y="243077"/>
                </a:lnTo>
                <a:lnTo>
                  <a:pt x="413893" y="195072"/>
                </a:lnTo>
                <a:close/>
              </a:path>
              <a:path w="461645" h="266065">
                <a:moveTo>
                  <a:pt x="9652" y="0"/>
                </a:moveTo>
                <a:lnTo>
                  <a:pt x="0" y="17272"/>
                </a:lnTo>
                <a:lnTo>
                  <a:pt x="390399" y="236864"/>
                </a:lnTo>
                <a:lnTo>
                  <a:pt x="400095" y="219616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27769" y="19210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27769" y="19210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274556" y="196799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5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43771" y="19385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959722" y="1974341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JO</a:t>
            </a:r>
            <a:r>
              <a:rPr dirty="0" sz="5000" spc="85"/>
              <a:t>I</a:t>
            </a:r>
            <a:r>
              <a:rPr dirty="0" sz="5000"/>
              <a:t>N</a:t>
            </a:r>
            <a:endParaRPr sz="5000"/>
          </a:p>
        </p:txBody>
      </p:sp>
      <p:sp>
        <p:nvSpPr>
          <p:cNvPr id="10" name="object 10"/>
          <p:cNvSpPr txBox="1"/>
          <p:nvPr/>
        </p:nvSpPr>
        <p:spPr>
          <a:xfrm>
            <a:off x="3811904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60357" y="23263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960357" y="23263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844785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45509" y="221919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15995" y="2191511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3" y="307848"/>
                </a:lnTo>
                <a:lnTo>
                  <a:pt x="34442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130676" y="2227960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71788" y="233476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078214" y="2372486"/>
            <a:ext cx="44958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782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35629" y="255955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35629" y="255955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571494" y="259765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48583" y="2575560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3" y="307848"/>
                </a:lnTo>
                <a:lnTo>
                  <a:pt x="34442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254121" y="2611373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92945" y="27332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092945" y="27332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527540" y="278726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108947" y="2744723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9215119" y="2780284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JO</a:t>
            </a:r>
            <a:r>
              <a:rPr dirty="0" sz="5000" spc="85"/>
              <a:t>I</a:t>
            </a:r>
            <a:r>
              <a:rPr dirty="0" sz="5000"/>
              <a:t>N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3811904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844785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71103" y="4369816"/>
            <a:ext cx="7086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z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83046" y="49964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3046" y="49964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26479" y="5033009"/>
            <a:ext cx="407034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(1,</a:t>
            </a:r>
            <a:r>
              <a:rPr dirty="0" sz="1400" spc="-105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3)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7523" y="5007864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204330" y="5044313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69864" y="3525011"/>
            <a:ext cx="1440180" cy="15102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22822" y="3566159"/>
            <a:ext cx="1257935" cy="1326515"/>
          </a:xfrm>
          <a:custGeom>
            <a:avLst/>
            <a:gdLst/>
            <a:ahLst/>
            <a:cxnLst/>
            <a:rect l="l" t="t" r="r" b="b"/>
            <a:pathLst>
              <a:path w="1257934" h="1326514">
                <a:moveTo>
                  <a:pt x="1198008" y="1277538"/>
                </a:moveTo>
                <a:lnTo>
                  <a:pt x="1177544" y="1296923"/>
                </a:lnTo>
                <a:lnTo>
                  <a:pt x="1257680" y="1326007"/>
                </a:lnTo>
                <a:lnTo>
                  <a:pt x="1245761" y="1286764"/>
                </a:lnTo>
                <a:lnTo>
                  <a:pt x="1206753" y="1286764"/>
                </a:lnTo>
                <a:lnTo>
                  <a:pt x="1198008" y="1277538"/>
                </a:lnTo>
                <a:close/>
              </a:path>
              <a:path w="1257934" h="1326514">
                <a:moveTo>
                  <a:pt x="1212421" y="1263886"/>
                </a:moveTo>
                <a:lnTo>
                  <a:pt x="1198008" y="1277538"/>
                </a:lnTo>
                <a:lnTo>
                  <a:pt x="1206753" y="1286764"/>
                </a:lnTo>
                <a:lnTo>
                  <a:pt x="1221104" y="1273047"/>
                </a:lnTo>
                <a:lnTo>
                  <a:pt x="1212421" y="1263886"/>
                </a:lnTo>
                <a:close/>
              </a:path>
              <a:path w="1257934" h="1326514">
                <a:moveTo>
                  <a:pt x="1232916" y="1244472"/>
                </a:moveTo>
                <a:lnTo>
                  <a:pt x="1212421" y="1263886"/>
                </a:lnTo>
                <a:lnTo>
                  <a:pt x="1221104" y="1273047"/>
                </a:lnTo>
                <a:lnTo>
                  <a:pt x="1206753" y="1286764"/>
                </a:lnTo>
                <a:lnTo>
                  <a:pt x="1245761" y="1286764"/>
                </a:lnTo>
                <a:lnTo>
                  <a:pt x="1232916" y="1244472"/>
                </a:lnTo>
                <a:close/>
              </a:path>
              <a:path w="1257934" h="1326514">
                <a:moveTo>
                  <a:pt x="14477" y="0"/>
                </a:moveTo>
                <a:lnTo>
                  <a:pt x="0" y="13715"/>
                </a:lnTo>
                <a:lnTo>
                  <a:pt x="1198008" y="1277538"/>
                </a:lnTo>
                <a:lnTo>
                  <a:pt x="1212421" y="1263886"/>
                </a:lnTo>
                <a:lnTo>
                  <a:pt x="144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03592" y="3567684"/>
            <a:ext cx="1616963" cy="1467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33893" y="3608323"/>
            <a:ext cx="1434465" cy="1283970"/>
          </a:xfrm>
          <a:custGeom>
            <a:avLst/>
            <a:gdLst/>
            <a:ahLst/>
            <a:cxnLst/>
            <a:rect l="l" t="t" r="r" b="b"/>
            <a:pathLst>
              <a:path w="1434465" h="1283970">
                <a:moveTo>
                  <a:pt x="31369" y="1204721"/>
                </a:moveTo>
                <a:lnTo>
                  <a:pt x="0" y="1283843"/>
                </a:lnTo>
                <a:lnTo>
                  <a:pt x="82169" y="1261490"/>
                </a:lnTo>
                <a:lnTo>
                  <a:pt x="70917" y="1248918"/>
                </a:lnTo>
                <a:lnTo>
                  <a:pt x="53975" y="1248918"/>
                </a:lnTo>
                <a:lnTo>
                  <a:pt x="40766" y="1234186"/>
                </a:lnTo>
                <a:lnTo>
                  <a:pt x="50192" y="1225756"/>
                </a:lnTo>
                <a:lnTo>
                  <a:pt x="31369" y="1204721"/>
                </a:lnTo>
                <a:close/>
              </a:path>
              <a:path w="1434465" h="1283970">
                <a:moveTo>
                  <a:pt x="50192" y="1225756"/>
                </a:moveTo>
                <a:lnTo>
                  <a:pt x="40766" y="1234186"/>
                </a:lnTo>
                <a:lnTo>
                  <a:pt x="53975" y="1248918"/>
                </a:lnTo>
                <a:lnTo>
                  <a:pt x="63386" y="1240501"/>
                </a:lnTo>
                <a:lnTo>
                  <a:pt x="50192" y="1225756"/>
                </a:lnTo>
                <a:close/>
              </a:path>
              <a:path w="1434465" h="1283970">
                <a:moveTo>
                  <a:pt x="63386" y="1240501"/>
                </a:moveTo>
                <a:lnTo>
                  <a:pt x="53975" y="1248918"/>
                </a:lnTo>
                <a:lnTo>
                  <a:pt x="70917" y="1248918"/>
                </a:lnTo>
                <a:lnTo>
                  <a:pt x="63386" y="1240501"/>
                </a:lnTo>
                <a:close/>
              </a:path>
              <a:path w="1434465" h="1283970">
                <a:moveTo>
                  <a:pt x="1420749" y="0"/>
                </a:moveTo>
                <a:lnTo>
                  <a:pt x="50192" y="1225756"/>
                </a:lnTo>
                <a:lnTo>
                  <a:pt x="63386" y="1240501"/>
                </a:lnTo>
                <a:lnTo>
                  <a:pt x="1433956" y="14731"/>
                </a:lnTo>
                <a:lnTo>
                  <a:pt x="1420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27769" y="19210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827769" y="19210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274556" y="196799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5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43771" y="19385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959722" y="1974341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960357" y="23263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960357" y="23263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445509" y="221919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15995" y="2191511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3" y="307848"/>
                </a:lnTo>
                <a:lnTo>
                  <a:pt x="34442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130676" y="2227960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971788" y="233476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9078214" y="2372486"/>
            <a:ext cx="44958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782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35629" y="255955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35629" y="255955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571494" y="259765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48583" y="2575560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3" y="307848"/>
                </a:lnTo>
                <a:lnTo>
                  <a:pt x="34442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254121" y="2611373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092945" y="27332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092945" y="27332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9527540" y="278726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08947" y="2744723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9215119" y="2780284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JO</a:t>
            </a:r>
            <a:r>
              <a:rPr dirty="0" sz="5000" spc="85"/>
              <a:t>I</a:t>
            </a:r>
            <a:r>
              <a:rPr dirty="0" sz="5000"/>
              <a:t>N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3811904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844785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71103" y="4369816"/>
            <a:ext cx="7086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z</a:t>
            </a:r>
            <a:endParaRPr sz="2000">
              <a:latin typeface="Tw Cen MT"/>
              <a:cs typeface="Tw Cen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745479" y="4680203"/>
          <a:ext cx="2876550" cy="140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660"/>
                <a:gridCol w="358901"/>
                <a:gridCol w="1832609"/>
                <a:gridCol w="327660"/>
              </a:tblGrid>
              <a:tr h="306324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A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915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98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(1,</a:t>
                      </a:r>
                      <a:r>
                        <a:rPr dirty="0" sz="1400" spc="-10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4)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9277"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A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915CCC"/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(1,</a:t>
                      </a:r>
                      <a:r>
                        <a:rPr dirty="0" sz="1400" spc="-10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 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3)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4533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307847"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812535" y="3441191"/>
            <a:ext cx="1136904" cy="11887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65495" y="3482340"/>
            <a:ext cx="953769" cy="1005840"/>
          </a:xfrm>
          <a:custGeom>
            <a:avLst/>
            <a:gdLst/>
            <a:ahLst/>
            <a:cxnLst/>
            <a:rect l="l" t="t" r="r" b="b"/>
            <a:pathLst>
              <a:path w="953770" h="1005839">
                <a:moveTo>
                  <a:pt x="894075" y="956840"/>
                </a:moveTo>
                <a:lnTo>
                  <a:pt x="873632" y="976249"/>
                </a:lnTo>
                <a:lnTo>
                  <a:pt x="953643" y="1005332"/>
                </a:lnTo>
                <a:lnTo>
                  <a:pt x="941723" y="966089"/>
                </a:lnTo>
                <a:lnTo>
                  <a:pt x="902843" y="966089"/>
                </a:lnTo>
                <a:lnTo>
                  <a:pt x="894075" y="956840"/>
                </a:lnTo>
                <a:close/>
              </a:path>
              <a:path w="953770" h="1005839">
                <a:moveTo>
                  <a:pt x="908472" y="943171"/>
                </a:moveTo>
                <a:lnTo>
                  <a:pt x="894075" y="956840"/>
                </a:lnTo>
                <a:lnTo>
                  <a:pt x="902843" y="966089"/>
                </a:lnTo>
                <a:lnTo>
                  <a:pt x="917194" y="952373"/>
                </a:lnTo>
                <a:lnTo>
                  <a:pt x="908472" y="943171"/>
                </a:lnTo>
                <a:close/>
              </a:path>
              <a:path w="953770" h="1005839">
                <a:moveTo>
                  <a:pt x="928877" y="923798"/>
                </a:moveTo>
                <a:lnTo>
                  <a:pt x="908472" y="943171"/>
                </a:lnTo>
                <a:lnTo>
                  <a:pt x="917194" y="952373"/>
                </a:lnTo>
                <a:lnTo>
                  <a:pt x="902843" y="966089"/>
                </a:lnTo>
                <a:lnTo>
                  <a:pt x="941723" y="966089"/>
                </a:lnTo>
                <a:lnTo>
                  <a:pt x="928877" y="923798"/>
                </a:lnTo>
                <a:close/>
              </a:path>
              <a:path w="953770" h="1005839">
                <a:moveTo>
                  <a:pt x="14477" y="0"/>
                </a:moveTo>
                <a:lnTo>
                  <a:pt x="0" y="13715"/>
                </a:lnTo>
                <a:lnTo>
                  <a:pt x="894075" y="956840"/>
                </a:lnTo>
                <a:lnTo>
                  <a:pt x="908472" y="943171"/>
                </a:lnTo>
                <a:lnTo>
                  <a:pt x="144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65264" y="3211067"/>
            <a:ext cx="1837944" cy="1420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95566" y="3251073"/>
            <a:ext cx="1655445" cy="1236980"/>
          </a:xfrm>
          <a:custGeom>
            <a:avLst/>
            <a:gdLst/>
            <a:ahLst/>
            <a:cxnLst/>
            <a:rect l="l" t="t" r="r" b="b"/>
            <a:pathLst>
              <a:path w="1655445" h="1236979">
                <a:moveTo>
                  <a:pt x="38353" y="1160907"/>
                </a:moveTo>
                <a:lnTo>
                  <a:pt x="0" y="1236979"/>
                </a:lnTo>
                <a:lnTo>
                  <a:pt x="83819" y="1221994"/>
                </a:lnTo>
                <a:lnTo>
                  <a:pt x="72666" y="1207008"/>
                </a:lnTo>
                <a:lnTo>
                  <a:pt x="56768" y="1207008"/>
                </a:lnTo>
                <a:lnTo>
                  <a:pt x="44957" y="1191133"/>
                </a:lnTo>
                <a:lnTo>
                  <a:pt x="55179" y="1183513"/>
                </a:lnTo>
                <a:lnTo>
                  <a:pt x="38353" y="1160907"/>
                </a:lnTo>
                <a:close/>
              </a:path>
              <a:path w="1655445" h="1236979">
                <a:moveTo>
                  <a:pt x="55179" y="1183513"/>
                </a:moveTo>
                <a:lnTo>
                  <a:pt x="44957" y="1191133"/>
                </a:lnTo>
                <a:lnTo>
                  <a:pt x="56768" y="1207008"/>
                </a:lnTo>
                <a:lnTo>
                  <a:pt x="66994" y="1199387"/>
                </a:lnTo>
                <a:lnTo>
                  <a:pt x="55179" y="1183513"/>
                </a:lnTo>
                <a:close/>
              </a:path>
              <a:path w="1655445" h="1236979">
                <a:moveTo>
                  <a:pt x="66994" y="1199387"/>
                </a:moveTo>
                <a:lnTo>
                  <a:pt x="56768" y="1207008"/>
                </a:lnTo>
                <a:lnTo>
                  <a:pt x="72666" y="1207008"/>
                </a:lnTo>
                <a:lnTo>
                  <a:pt x="66994" y="1199387"/>
                </a:lnTo>
                <a:close/>
              </a:path>
              <a:path w="1655445" h="1236979">
                <a:moveTo>
                  <a:pt x="1642999" y="0"/>
                </a:moveTo>
                <a:lnTo>
                  <a:pt x="55179" y="1183513"/>
                </a:lnTo>
                <a:lnTo>
                  <a:pt x="66994" y="1199387"/>
                </a:lnTo>
                <a:lnTo>
                  <a:pt x="1654936" y="16001"/>
                </a:lnTo>
                <a:lnTo>
                  <a:pt x="1642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827769" y="19210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27769" y="19210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274556" y="196799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5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43771" y="19385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8959722" y="1974341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960357" y="23263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960357" y="23263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445509" y="221919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15995" y="2191511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3" y="307848"/>
                </a:lnTo>
                <a:lnTo>
                  <a:pt x="34442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130676" y="2227960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71788" y="233476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9078214" y="2372486"/>
            <a:ext cx="44958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782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35629" y="255955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35629" y="255955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571494" y="259765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48583" y="2575560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3" y="307848"/>
                </a:lnTo>
                <a:lnTo>
                  <a:pt x="34442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254121" y="2611373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92945" y="27332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092945" y="27332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527540" y="278726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108947" y="2744723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215119" y="2780284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JO</a:t>
            </a:r>
            <a:r>
              <a:rPr dirty="0" sz="5000" spc="85"/>
              <a:t>I</a:t>
            </a:r>
            <a:r>
              <a:rPr dirty="0" sz="5000"/>
              <a:t>N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3811904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844785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70397" y="437921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70397" y="437921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16878" y="4416425"/>
            <a:ext cx="407034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(2,</a:t>
            </a:r>
            <a:r>
              <a:rPr dirty="0" sz="1400" spc="-105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5)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571103" y="4369816"/>
            <a:ext cx="7086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z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80303" y="4389120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7"/>
                </a:moveTo>
                <a:lnTo>
                  <a:pt x="344424" y="307847"/>
                </a:lnTo>
                <a:lnTo>
                  <a:pt x="344424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595365" y="4425569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5385" y="46901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1" y="1078992"/>
                </a:lnTo>
                <a:lnTo>
                  <a:pt x="2519171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55385" y="46901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1" y="1078992"/>
                </a:lnTo>
                <a:lnTo>
                  <a:pt x="2519171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300342" y="4724272"/>
            <a:ext cx="407034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(1,</a:t>
            </a:r>
            <a:r>
              <a:rPr dirty="0" sz="1400" spc="-105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4)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66815" y="4701540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873877" y="4738623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83046" y="49964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83046" y="49964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626479" y="5033009"/>
            <a:ext cx="407034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(1,</a:t>
            </a:r>
            <a:r>
              <a:rPr dirty="0" sz="1400" spc="-105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3)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97523" y="5007864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204330" y="5044313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827769" y="19210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827769" y="19210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9274556" y="196799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5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843771" y="19385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959722" y="1974341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960357" y="23263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960357" y="23263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445509" y="221919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015995" y="2191511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3" y="307848"/>
                </a:lnTo>
                <a:lnTo>
                  <a:pt x="34442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130676" y="2227960"/>
            <a:ext cx="11493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971788" y="233476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078214" y="2372486"/>
            <a:ext cx="44958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782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35629" y="255955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35629" y="255955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571494" y="259765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48583" y="2575560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3" y="307848"/>
                </a:lnTo>
                <a:lnTo>
                  <a:pt x="34442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254121" y="2611373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092945" y="27332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092945" y="27332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9527540" y="278726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108947" y="2744723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9215119" y="2780284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699759" y="2374392"/>
            <a:ext cx="1382267" cy="1938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753353" y="2415285"/>
            <a:ext cx="1198880" cy="1754505"/>
          </a:xfrm>
          <a:custGeom>
            <a:avLst/>
            <a:gdLst/>
            <a:ahLst/>
            <a:cxnLst/>
            <a:rect l="l" t="t" r="r" b="b"/>
            <a:pathLst>
              <a:path w="1198879" h="1754504">
                <a:moveTo>
                  <a:pt x="1147252" y="1696842"/>
                </a:moveTo>
                <a:lnTo>
                  <a:pt x="1123950" y="1712721"/>
                </a:lnTo>
                <a:lnTo>
                  <a:pt x="1198372" y="1754251"/>
                </a:lnTo>
                <a:lnTo>
                  <a:pt x="1192029" y="1707388"/>
                </a:lnTo>
                <a:lnTo>
                  <a:pt x="1154429" y="1707388"/>
                </a:lnTo>
                <a:lnTo>
                  <a:pt x="1147252" y="1696842"/>
                </a:lnTo>
                <a:close/>
              </a:path>
              <a:path w="1198879" h="1754504">
                <a:moveTo>
                  <a:pt x="1163640" y="1685674"/>
                </a:moveTo>
                <a:lnTo>
                  <a:pt x="1147252" y="1696842"/>
                </a:lnTo>
                <a:lnTo>
                  <a:pt x="1154429" y="1707388"/>
                </a:lnTo>
                <a:lnTo>
                  <a:pt x="1170813" y="1696212"/>
                </a:lnTo>
                <a:lnTo>
                  <a:pt x="1163640" y="1685674"/>
                </a:lnTo>
                <a:close/>
              </a:path>
              <a:path w="1198879" h="1754504">
                <a:moveTo>
                  <a:pt x="1186942" y="1669795"/>
                </a:moveTo>
                <a:lnTo>
                  <a:pt x="1163640" y="1685674"/>
                </a:lnTo>
                <a:lnTo>
                  <a:pt x="1170813" y="1696212"/>
                </a:lnTo>
                <a:lnTo>
                  <a:pt x="1154429" y="1707388"/>
                </a:lnTo>
                <a:lnTo>
                  <a:pt x="1192029" y="1707388"/>
                </a:lnTo>
                <a:lnTo>
                  <a:pt x="1186942" y="1669795"/>
                </a:lnTo>
                <a:close/>
              </a:path>
              <a:path w="1198879" h="1754504">
                <a:moveTo>
                  <a:pt x="16256" y="0"/>
                </a:moveTo>
                <a:lnTo>
                  <a:pt x="0" y="11175"/>
                </a:lnTo>
                <a:lnTo>
                  <a:pt x="1147252" y="1696842"/>
                </a:lnTo>
                <a:lnTo>
                  <a:pt x="1163640" y="1685674"/>
                </a:lnTo>
                <a:lnTo>
                  <a:pt x="162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85076" y="2237232"/>
            <a:ext cx="1556003" cy="2074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215378" y="2277872"/>
            <a:ext cx="1372235" cy="1890395"/>
          </a:xfrm>
          <a:custGeom>
            <a:avLst/>
            <a:gdLst/>
            <a:ahLst/>
            <a:cxnLst/>
            <a:rect l="l" t="t" r="r" b="b"/>
            <a:pathLst>
              <a:path w="1372234" h="1890395">
                <a:moveTo>
                  <a:pt x="13843" y="1806320"/>
                </a:moveTo>
                <a:lnTo>
                  <a:pt x="0" y="1890395"/>
                </a:lnTo>
                <a:lnTo>
                  <a:pt x="75565" y="1850897"/>
                </a:lnTo>
                <a:lnTo>
                  <a:pt x="66948" y="1844675"/>
                </a:lnTo>
                <a:lnTo>
                  <a:pt x="45212" y="1844675"/>
                </a:lnTo>
                <a:lnTo>
                  <a:pt x="29210" y="1833117"/>
                </a:lnTo>
                <a:lnTo>
                  <a:pt x="36670" y="1822807"/>
                </a:lnTo>
                <a:lnTo>
                  <a:pt x="13843" y="1806320"/>
                </a:lnTo>
                <a:close/>
              </a:path>
              <a:path w="1372234" h="1890395">
                <a:moveTo>
                  <a:pt x="36670" y="1822807"/>
                </a:moveTo>
                <a:lnTo>
                  <a:pt x="29210" y="1833117"/>
                </a:lnTo>
                <a:lnTo>
                  <a:pt x="45212" y="1844675"/>
                </a:lnTo>
                <a:lnTo>
                  <a:pt x="52673" y="1834365"/>
                </a:lnTo>
                <a:lnTo>
                  <a:pt x="36670" y="1822807"/>
                </a:lnTo>
                <a:close/>
              </a:path>
              <a:path w="1372234" h="1890395">
                <a:moveTo>
                  <a:pt x="52673" y="1834365"/>
                </a:moveTo>
                <a:lnTo>
                  <a:pt x="45212" y="1844675"/>
                </a:lnTo>
                <a:lnTo>
                  <a:pt x="66948" y="1844675"/>
                </a:lnTo>
                <a:lnTo>
                  <a:pt x="52673" y="1834365"/>
                </a:lnTo>
                <a:close/>
              </a:path>
              <a:path w="1372234" h="1890395">
                <a:moveTo>
                  <a:pt x="1355598" y="0"/>
                </a:moveTo>
                <a:lnTo>
                  <a:pt x="36670" y="1822807"/>
                </a:lnTo>
                <a:lnTo>
                  <a:pt x="52673" y="1834365"/>
                </a:lnTo>
                <a:lnTo>
                  <a:pt x="1371727" y="11683"/>
                </a:lnTo>
                <a:lnTo>
                  <a:pt x="1355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6563" y="3079241"/>
            <a:ext cx="3051810" cy="6292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700020" algn="l"/>
              </a:tabLst>
            </a:pPr>
            <a:r>
              <a:rPr dirty="0" sz="4000" spc="-5">
                <a:latin typeface="Tw Cen MT"/>
                <a:cs typeface="Tw Cen MT"/>
              </a:rPr>
              <a:t>Ope</a:t>
            </a:r>
            <a:r>
              <a:rPr dirty="0" sz="4000" spc="-30">
                <a:latin typeface="Tw Cen MT"/>
                <a:cs typeface="Tw Cen MT"/>
              </a:rPr>
              <a:t>r</a:t>
            </a:r>
            <a:r>
              <a:rPr dirty="0" sz="4000" spc="-5">
                <a:latin typeface="Tw Cen MT"/>
                <a:cs typeface="Tw Cen MT"/>
              </a:rPr>
              <a:t>ations</a:t>
            </a:r>
            <a:r>
              <a:rPr dirty="0" sz="4000">
                <a:latin typeface="Tw Cen MT"/>
                <a:cs typeface="Tw Cen MT"/>
              </a:rPr>
              <a:t>	</a:t>
            </a:r>
            <a:r>
              <a:rPr dirty="0" sz="4000" spc="-5">
                <a:latin typeface="Tw Cen MT"/>
                <a:cs typeface="Tw Cen MT"/>
              </a:rPr>
              <a:t>=</a:t>
            </a:r>
            <a:endParaRPr sz="4000">
              <a:latin typeface="Tw Cen MT"/>
              <a:cs typeface="Tw Cen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50481" y="2141473"/>
            <a:ext cx="3766820" cy="7620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0"/>
              <a:t>TRANSFORMATIONS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6694931" y="1517903"/>
            <a:ext cx="3520439" cy="839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18959" y="4030979"/>
            <a:ext cx="1184148" cy="105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272398" y="3191255"/>
            <a:ext cx="1765300" cy="17519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>
                <a:latin typeface="Tw Cen MT"/>
                <a:cs typeface="Tw Cen MT"/>
              </a:rPr>
              <a:t>+</a:t>
            </a:r>
            <a:endParaRPr sz="3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dirty="0" sz="5000" spc="-25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C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T</a:t>
            </a: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I</a:t>
            </a: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ON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S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5380" y="2866644"/>
            <a:ext cx="1580388" cy="839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JO</a:t>
            </a:r>
            <a:r>
              <a:rPr dirty="0" sz="5000" spc="85"/>
              <a:t>I</a:t>
            </a:r>
            <a:r>
              <a:rPr dirty="0" sz="5000"/>
              <a:t>N</a:t>
            </a:r>
            <a:endParaRPr sz="5000"/>
          </a:p>
        </p:txBody>
      </p:sp>
      <p:sp>
        <p:nvSpPr>
          <p:cNvPr id="3" name="object 3"/>
          <p:cNvSpPr txBox="1"/>
          <p:nvPr/>
        </p:nvSpPr>
        <p:spPr>
          <a:xfrm>
            <a:off x="1087627" y="3585591"/>
            <a:ext cx="4945380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sc.parallelize([("a", 1), ("b",</a:t>
            </a:r>
            <a:r>
              <a:rPr dirty="0" sz="1400" spc="7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2)])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sc.parallelize([("a", 3), ("a", </a:t>
            </a:r>
            <a:r>
              <a:rPr dirty="0" sz="1400" spc="5">
                <a:latin typeface="Consolas"/>
                <a:cs typeface="Consolas"/>
              </a:rPr>
              <a:t>4), </a:t>
            </a:r>
            <a:r>
              <a:rPr dirty="0" sz="1400">
                <a:latin typeface="Consolas"/>
                <a:cs typeface="Consolas"/>
              </a:rPr>
              <a:t>("b",</a:t>
            </a:r>
            <a:r>
              <a:rPr dirty="0" sz="1400" spc="9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5)])</a:t>
            </a:r>
            <a:endParaRPr sz="1400">
              <a:latin typeface="Consolas"/>
              <a:cs typeface="Consolas"/>
            </a:endParaRPr>
          </a:p>
          <a:p>
            <a:pPr marL="12700" marR="315341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z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.join(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  </a:t>
            </a:r>
            <a:r>
              <a:rPr dirty="0" sz="1400">
                <a:latin typeface="Consolas"/>
                <a:cs typeface="Consolas"/>
              </a:rPr>
              <a:t>pri</a:t>
            </a:r>
            <a:r>
              <a:rPr dirty="0" sz="1400" spc="5">
                <a:latin typeface="Consolas"/>
                <a:cs typeface="Consolas"/>
              </a:rPr>
              <a:t>n</a:t>
            </a:r>
            <a:r>
              <a:rPr dirty="0" sz="1400">
                <a:latin typeface="Consolas"/>
                <a:cs typeface="Consolas"/>
              </a:rPr>
              <a:t>t</a:t>
            </a:r>
            <a:r>
              <a:rPr dirty="0" sz="1400" spc="5">
                <a:latin typeface="Consolas"/>
                <a:cs typeface="Consolas"/>
              </a:rPr>
              <a:t>(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z</a:t>
            </a:r>
            <a:r>
              <a:rPr dirty="0" sz="1400">
                <a:latin typeface="Consolas"/>
                <a:cs typeface="Consolas"/>
              </a:rPr>
              <a:t>.co</a:t>
            </a:r>
            <a:r>
              <a:rPr dirty="0" sz="1400" spc="5">
                <a:latin typeface="Consolas"/>
                <a:cs typeface="Consolas"/>
              </a:rPr>
              <a:t>ll</a:t>
            </a:r>
            <a:r>
              <a:rPr dirty="0" sz="1400">
                <a:latin typeface="Consolas"/>
                <a:cs typeface="Consolas"/>
              </a:rPr>
              <a:t>ec</a:t>
            </a:r>
            <a:r>
              <a:rPr dirty="0" sz="1400" spc="10">
                <a:latin typeface="Consolas"/>
                <a:cs typeface="Consolas"/>
              </a:rPr>
              <a:t>t</a:t>
            </a:r>
            <a:r>
              <a:rPr dirty="0" sz="1400">
                <a:latin typeface="Consolas"/>
                <a:cs typeface="Consolas"/>
              </a:rPr>
              <a:t>())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3292" y="4136644"/>
            <a:ext cx="199517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[("a", 1), </a:t>
            </a:r>
            <a:r>
              <a:rPr dirty="0" sz="1400" spc="5">
                <a:latin typeface="Consolas"/>
                <a:cs typeface="Consolas"/>
              </a:rPr>
              <a:t>("b",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2)]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3292" y="4990338"/>
            <a:ext cx="445198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[('a', (1, 3)), ('a', (1, 4)), ('b', (2,</a:t>
            </a:r>
            <a:r>
              <a:rPr dirty="0" sz="1400" spc="7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5))]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91247" y="4115561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1916" y="4538217"/>
            <a:ext cx="3321050" cy="265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[("a", 3), </a:t>
            </a:r>
            <a:r>
              <a:rPr dirty="0" sz="1400" spc="5">
                <a:latin typeface="Consolas"/>
                <a:cs typeface="Consolas"/>
              </a:rPr>
              <a:t>("a", </a:t>
            </a:r>
            <a:r>
              <a:rPr dirty="0" sz="1400">
                <a:latin typeface="Consolas"/>
                <a:cs typeface="Consolas"/>
              </a:rPr>
              <a:t>4), ("b",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5)]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28390" y="2596007"/>
            <a:ext cx="8309609" cy="592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containing all pairs of elements </a:t>
            </a:r>
            <a:r>
              <a:rPr dirty="0" sz="1800" spc="-5">
                <a:latin typeface="Tw Cen MT"/>
                <a:cs typeface="Tw Cen MT"/>
              </a:rPr>
              <a:t>having </a:t>
            </a:r>
            <a:r>
              <a:rPr dirty="0" sz="1800">
                <a:latin typeface="Tw Cen MT"/>
                <a:cs typeface="Tw Cen MT"/>
              </a:rPr>
              <a:t>the same </a:t>
            </a:r>
            <a:r>
              <a:rPr dirty="0" sz="1800" spc="-40">
                <a:latin typeface="Tw Cen MT"/>
                <a:cs typeface="Tw Cen MT"/>
              </a:rPr>
              <a:t>key </a:t>
            </a:r>
            <a:r>
              <a:rPr dirty="0" sz="1800" spc="-5">
                <a:latin typeface="Tw Cen MT"/>
                <a:cs typeface="Tw Cen MT"/>
              </a:rPr>
              <a:t>in </a:t>
            </a:r>
            <a:r>
              <a:rPr dirty="0" sz="1800">
                <a:latin typeface="Tw Cen MT"/>
                <a:cs typeface="Tw Cen MT"/>
              </a:rPr>
              <a:t>the original</a:t>
            </a:r>
            <a:r>
              <a:rPr dirty="0" sz="1800" spc="3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RDDs</a:t>
            </a:r>
            <a:endParaRPr sz="1800">
              <a:latin typeface="Tw Cen MT"/>
              <a:cs typeface="Tw Cen MT"/>
            </a:endParaRPr>
          </a:p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1400" b="1">
                <a:latin typeface="Consolas"/>
                <a:cs typeface="Consolas"/>
              </a:rPr>
              <a:t>union(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otherRDD,</a:t>
            </a:r>
            <a:r>
              <a:rPr dirty="0" sz="1400" spc="50" b="1" i="1">
                <a:solidFill>
                  <a:srgbClr val="915CCC"/>
                </a:solidFill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numPartitions=None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7627" y="5275960"/>
            <a:ext cx="5831205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sc.parallelize(Array(("a", </a:t>
            </a:r>
            <a:r>
              <a:rPr dirty="0" sz="1400" spc="5">
                <a:latin typeface="Consolas"/>
                <a:cs typeface="Consolas"/>
              </a:rPr>
              <a:t>1), </a:t>
            </a:r>
            <a:r>
              <a:rPr dirty="0" sz="1400">
                <a:latin typeface="Consolas"/>
                <a:cs typeface="Consolas"/>
              </a:rPr>
              <a:t>("b",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2)))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sc.parallelize(Array(("a", </a:t>
            </a:r>
            <a:r>
              <a:rPr dirty="0" sz="1400" spc="5">
                <a:latin typeface="Consolas"/>
                <a:cs typeface="Consolas"/>
              </a:rPr>
              <a:t>3), </a:t>
            </a:r>
            <a:r>
              <a:rPr dirty="0" sz="1400">
                <a:latin typeface="Consolas"/>
                <a:cs typeface="Consolas"/>
              </a:rPr>
              <a:t>("a", 4), ("b", 5)))  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z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.join(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z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01916" y="4993004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z: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652771" y="455676"/>
          <a:ext cx="1369695" cy="680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02870"/>
                <a:gridCol w="931926"/>
                <a:gridCol w="152400"/>
              </a:tblGrid>
              <a:tr h="152400">
                <a:tc rowSpan="3">
                  <a:txBody>
                    <a:bodyPr/>
                    <a:lstStyle/>
                    <a:p>
                      <a:pPr/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572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22936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/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/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16991" y="5460491"/>
            <a:ext cx="385572" cy="566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7075" y="3816096"/>
            <a:ext cx="565404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65097" y="4876038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31807" y="3435096"/>
            <a:ext cx="542544" cy="542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027414" y="461009"/>
            <a:ext cx="1186180" cy="509270"/>
          </a:xfrm>
          <a:custGeom>
            <a:avLst/>
            <a:gdLst/>
            <a:ahLst/>
            <a:cxnLst/>
            <a:rect l="l" t="t" r="r" b="b"/>
            <a:pathLst>
              <a:path w="1186179" h="509269">
                <a:moveTo>
                  <a:pt x="0" y="509015"/>
                </a:moveTo>
                <a:lnTo>
                  <a:pt x="1185672" y="509015"/>
                </a:lnTo>
                <a:lnTo>
                  <a:pt x="1185672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027414" y="461009"/>
            <a:ext cx="1186180" cy="509270"/>
          </a:xfrm>
          <a:custGeom>
            <a:avLst/>
            <a:gdLst/>
            <a:ahLst/>
            <a:cxnLst/>
            <a:rect l="l" t="t" r="r" b="b"/>
            <a:pathLst>
              <a:path w="1186179" h="509269">
                <a:moveTo>
                  <a:pt x="0" y="509015"/>
                </a:moveTo>
                <a:lnTo>
                  <a:pt x="1185672" y="509015"/>
                </a:lnTo>
                <a:lnTo>
                  <a:pt x="1185672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9814" y="613409"/>
            <a:ext cx="1186180" cy="509270"/>
          </a:xfrm>
          <a:custGeom>
            <a:avLst/>
            <a:gdLst/>
            <a:ahLst/>
            <a:cxnLst/>
            <a:rect l="l" t="t" r="r" b="b"/>
            <a:pathLst>
              <a:path w="1186179" h="509269">
                <a:moveTo>
                  <a:pt x="0" y="509015"/>
                </a:moveTo>
                <a:lnTo>
                  <a:pt x="1185672" y="509015"/>
                </a:lnTo>
                <a:lnTo>
                  <a:pt x="1185672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179814" y="613409"/>
            <a:ext cx="1186180" cy="509270"/>
          </a:xfrm>
          <a:custGeom>
            <a:avLst/>
            <a:gdLst/>
            <a:ahLst/>
            <a:cxnLst/>
            <a:rect l="l" t="t" r="r" b="b"/>
            <a:pathLst>
              <a:path w="1186179" h="509269">
                <a:moveTo>
                  <a:pt x="0" y="509015"/>
                </a:moveTo>
                <a:lnTo>
                  <a:pt x="1185672" y="509015"/>
                </a:lnTo>
                <a:lnTo>
                  <a:pt x="1185672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338" y="13022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95338" y="13022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47738" y="14546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47738" y="14546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00138" y="16070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00138" y="16070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68995" y="774191"/>
            <a:ext cx="812292" cy="519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99297" y="814958"/>
            <a:ext cx="628650" cy="335915"/>
          </a:xfrm>
          <a:custGeom>
            <a:avLst/>
            <a:gdLst/>
            <a:ahLst/>
            <a:cxnLst/>
            <a:rect l="l" t="t" r="r" b="b"/>
            <a:pathLst>
              <a:path w="628650" h="335915">
                <a:moveTo>
                  <a:pt x="49783" y="266445"/>
                </a:moveTo>
                <a:lnTo>
                  <a:pt x="0" y="335533"/>
                </a:lnTo>
                <a:lnTo>
                  <a:pt x="85217" y="333882"/>
                </a:lnTo>
                <a:lnTo>
                  <a:pt x="75207" y="314832"/>
                </a:lnTo>
                <a:lnTo>
                  <a:pt x="60832" y="314832"/>
                </a:lnTo>
                <a:lnTo>
                  <a:pt x="51688" y="297306"/>
                </a:lnTo>
                <a:lnTo>
                  <a:pt x="62910" y="291428"/>
                </a:lnTo>
                <a:lnTo>
                  <a:pt x="49783" y="266445"/>
                </a:lnTo>
                <a:close/>
              </a:path>
              <a:path w="628650" h="335915">
                <a:moveTo>
                  <a:pt x="62910" y="291428"/>
                </a:moveTo>
                <a:lnTo>
                  <a:pt x="51688" y="297306"/>
                </a:lnTo>
                <a:lnTo>
                  <a:pt x="60832" y="314832"/>
                </a:lnTo>
                <a:lnTo>
                  <a:pt x="72105" y="308928"/>
                </a:lnTo>
                <a:lnTo>
                  <a:pt x="62910" y="291428"/>
                </a:lnTo>
                <a:close/>
              </a:path>
              <a:path w="628650" h="335915">
                <a:moveTo>
                  <a:pt x="72105" y="308928"/>
                </a:moveTo>
                <a:lnTo>
                  <a:pt x="60832" y="314832"/>
                </a:lnTo>
                <a:lnTo>
                  <a:pt x="75207" y="314832"/>
                </a:lnTo>
                <a:lnTo>
                  <a:pt x="72105" y="308928"/>
                </a:lnTo>
                <a:close/>
              </a:path>
              <a:path w="628650" h="335915">
                <a:moveTo>
                  <a:pt x="619251" y="0"/>
                </a:moveTo>
                <a:lnTo>
                  <a:pt x="62910" y="291428"/>
                </a:lnTo>
                <a:lnTo>
                  <a:pt x="72105" y="308928"/>
                </a:lnTo>
                <a:lnTo>
                  <a:pt x="628396" y="17525"/>
                </a:lnTo>
                <a:lnTo>
                  <a:pt x="619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4308" y="845819"/>
            <a:ext cx="646176" cy="449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28155" y="886713"/>
            <a:ext cx="461645" cy="266065"/>
          </a:xfrm>
          <a:custGeom>
            <a:avLst/>
            <a:gdLst/>
            <a:ahLst/>
            <a:cxnLst/>
            <a:rect l="l" t="t" r="r" b="b"/>
            <a:pathLst>
              <a:path w="461645" h="266065">
                <a:moveTo>
                  <a:pt x="390399" y="236864"/>
                </a:moveTo>
                <a:lnTo>
                  <a:pt x="376554" y="261493"/>
                </a:lnTo>
                <a:lnTo>
                  <a:pt x="461645" y="265557"/>
                </a:lnTo>
                <a:lnTo>
                  <a:pt x="446415" y="243077"/>
                </a:lnTo>
                <a:lnTo>
                  <a:pt x="401447" y="243077"/>
                </a:lnTo>
                <a:lnTo>
                  <a:pt x="390399" y="236864"/>
                </a:lnTo>
                <a:close/>
              </a:path>
              <a:path w="461645" h="266065">
                <a:moveTo>
                  <a:pt x="400095" y="219616"/>
                </a:moveTo>
                <a:lnTo>
                  <a:pt x="390399" y="236864"/>
                </a:lnTo>
                <a:lnTo>
                  <a:pt x="401447" y="243077"/>
                </a:lnTo>
                <a:lnTo>
                  <a:pt x="411099" y="225806"/>
                </a:lnTo>
                <a:lnTo>
                  <a:pt x="400095" y="219616"/>
                </a:lnTo>
                <a:close/>
              </a:path>
              <a:path w="461645" h="266065">
                <a:moveTo>
                  <a:pt x="413893" y="195072"/>
                </a:moveTo>
                <a:lnTo>
                  <a:pt x="400095" y="219616"/>
                </a:lnTo>
                <a:lnTo>
                  <a:pt x="411099" y="225806"/>
                </a:lnTo>
                <a:lnTo>
                  <a:pt x="401447" y="243077"/>
                </a:lnTo>
                <a:lnTo>
                  <a:pt x="446415" y="243077"/>
                </a:lnTo>
                <a:lnTo>
                  <a:pt x="413893" y="195072"/>
                </a:lnTo>
                <a:close/>
              </a:path>
              <a:path w="461645" h="266065">
                <a:moveTo>
                  <a:pt x="9652" y="0"/>
                </a:moveTo>
                <a:lnTo>
                  <a:pt x="0" y="17272"/>
                </a:lnTo>
                <a:lnTo>
                  <a:pt x="390399" y="236864"/>
                </a:lnTo>
                <a:lnTo>
                  <a:pt x="400095" y="219616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037319" y="473963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5" h="121920">
                <a:moveTo>
                  <a:pt x="0" y="121920"/>
                </a:moveTo>
                <a:lnTo>
                  <a:pt x="94488" y="121920"/>
                </a:lnTo>
                <a:lnTo>
                  <a:pt x="94488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186671" y="620268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20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330690" y="7703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330690" y="7703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342119" y="777240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19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03719" y="1312163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5" h="121919">
                <a:moveTo>
                  <a:pt x="0" y="121920"/>
                </a:moveTo>
                <a:lnTo>
                  <a:pt x="94488" y="121920"/>
                </a:lnTo>
                <a:lnTo>
                  <a:pt x="94488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54595" y="1466088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5" h="121919">
                <a:moveTo>
                  <a:pt x="0" y="121920"/>
                </a:moveTo>
                <a:lnTo>
                  <a:pt x="94488" y="121920"/>
                </a:lnTo>
                <a:lnTo>
                  <a:pt x="94488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205471" y="1615439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5" h="121919">
                <a:moveTo>
                  <a:pt x="0" y="121920"/>
                </a:moveTo>
                <a:lnTo>
                  <a:pt x="94488" y="121920"/>
                </a:lnTo>
                <a:lnTo>
                  <a:pt x="94488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5"/>
              <a:t>DISTINCT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65298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65298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5028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5028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7794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7794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7817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7817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7687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7687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870073" y="1695450"/>
            <a:ext cx="1508125" cy="2100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9883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marL="295910">
              <a:lnSpc>
                <a:spcPct val="100000"/>
              </a:lnSpc>
              <a:spcBef>
                <a:spcPts val="74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  <a:p>
            <a:pPr algn="ctr" marR="156845">
              <a:lnSpc>
                <a:spcPct val="100000"/>
              </a:lnSpc>
              <a:spcBef>
                <a:spcPts val="75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  <a:p>
            <a:pPr marL="910590">
              <a:lnSpc>
                <a:spcPct val="100000"/>
              </a:lnSpc>
              <a:spcBef>
                <a:spcPts val="77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  <a:p>
            <a:pPr algn="r" marR="198120">
              <a:lnSpc>
                <a:spcPct val="100000"/>
              </a:lnSpc>
              <a:spcBef>
                <a:spcPts val="56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5"/>
              <a:t>DISTINCT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3656838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65298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65298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5028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5028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7794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7794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7817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7817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7687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7687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70073" y="235381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53536" y="266166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79672" y="2970529"/>
            <a:ext cx="12446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68090" y="3281934"/>
            <a:ext cx="12446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60952" y="356730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52766" y="228066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52766" y="228066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37754" y="2591561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37754" y="2591561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65414" y="28978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65414" y="28978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64118" y="3207257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64118" y="3207257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864345" y="3493770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864345" y="3493770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757541" y="233832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41005" y="2646171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67521" y="2954909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55557" y="326644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48419" y="3551428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30843" y="1718055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5"/>
              <a:t>DISTINCT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3656838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65298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65298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5028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5028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7794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7794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7817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7817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7687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7687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70073" y="2353817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53536" y="266166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79672" y="2970529"/>
            <a:ext cx="12446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68090" y="3281934"/>
            <a:ext cx="12446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60952" y="356730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52766" y="228066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52766" y="228066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37754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37754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236457" y="2916173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36457" y="2916173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536685" y="320268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536685" y="320268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757541" y="233832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39227" y="266382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27263" y="297535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20506" y="3260344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530843" y="1718055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177482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75">
                <a:solidFill>
                  <a:srgbClr val="0D0D0D"/>
                </a:solidFill>
                <a:latin typeface="Tw Cen MT Condensed"/>
                <a:cs typeface="Tw Cen MT Condensed"/>
              </a:rPr>
              <a:t>DISTINCT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6003" y="5315711"/>
            <a:ext cx="384047" cy="566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66088" y="3956303"/>
            <a:ext cx="563880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02585" y="4876038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326004" y="3725417"/>
            <a:ext cx="307657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sc.parallelize([1,2,3,3,4])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.distinct()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004" y="4365879"/>
            <a:ext cx="179705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print(y.collect())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21140" y="3816096"/>
            <a:ext cx="542544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414384" y="4500498"/>
            <a:ext cx="185229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baseline="1984" sz="2100">
                <a:latin typeface="Consolas"/>
                <a:cs typeface="Consolas"/>
              </a:rPr>
              <a:t>[1, 2, 3, 3,</a:t>
            </a:r>
            <a:r>
              <a:rPr dirty="0" baseline="1984" sz="2100" spc="127">
                <a:latin typeface="Consolas"/>
                <a:cs typeface="Consolas"/>
              </a:rPr>
              <a:t> </a:t>
            </a:r>
            <a:r>
              <a:rPr dirty="0" baseline="1984" sz="2100">
                <a:latin typeface="Consolas"/>
                <a:cs typeface="Consolas"/>
              </a:rPr>
              <a:t>4]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25053" y="4923282"/>
            <a:ext cx="1546860" cy="265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[1, 2, 3,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4]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28390" y="2596007"/>
            <a:ext cx="8043545" cy="592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containing </a:t>
            </a:r>
            <a:r>
              <a:rPr dirty="0" sz="1800" spc="-5">
                <a:latin typeface="Tw Cen MT"/>
                <a:cs typeface="Tw Cen MT"/>
              </a:rPr>
              <a:t>distinct items </a:t>
            </a:r>
            <a:r>
              <a:rPr dirty="0" sz="1800" spc="-15">
                <a:latin typeface="Tw Cen MT"/>
                <a:cs typeface="Tw Cen MT"/>
              </a:rPr>
              <a:t>from </a:t>
            </a:r>
            <a:r>
              <a:rPr dirty="0" sz="1800">
                <a:latin typeface="Tw Cen MT"/>
                <a:cs typeface="Tw Cen MT"/>
              </a:rPr>
              <a:t>the </a:t>
            </a:r>
            <a:r>
              <a:rPr dirty="0" sz="1800" spc="-5">
                <a:latin typeface="Tw Cen MT"/>
                <a:cs typeface="Tw Cen MT"/>
              </a:rPr>
              <a:t>original </a:t>
            </a:r>
            <a:r>
              <a:rPr dirty="0" sz="1800">
                <a:latin typeface="Tw Cen MT"/>
                <a:cs typeface="Tw Cen MT"/>
              </a:rPr>
              <a:t>RDD </a:t>
            </a:r>
            <a:r>
              <a:rPr dirty="0" sz="1800" spc="-5">
                <a:latin typeface="Tw Cen MT"/>
                <a:cs typeface="Tw Cen MT"/>
              </a:rPr>
              <a:t>(omitting </a:t>
            </a:r>
            <a:r>
              <a:rPr dirty="0" sz="1800">
                <a:latin typeface="Tw Cen MT"/>
                <a:cs typeface="Tw Cen MT"/>
              </a:rPr>
              <a:t>all</a:t>
            </a:r>
            <a:r>
              <a:rPr dirty="0" sz="1800" spc="7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duplicates)</a:t>
            </a:r>
            <a:endParaRPr sz="1800">
              <a:latin typeface="Tw Cen MT"/>
              <a:cs typeface="Tw Cen MT"/>
            </a:endParaRPr>
          </a:p>
          <a:p>
            <a:pPr marL="2430780">
              <a:lnSpc>
                <a:spcPct val="100000"/>
              </a:lnSpc>
              <a:spcBef>
                <a:spcPts val="640"/>
              </a:spcBef>
            </a:pPr>
            <a:r>
              <a:rPr dirty="0" sz="1400" b="1">
                <a:latin typeface="Consolas"/>
                <a:cs typeface="Consolas"/>
              </a:rPr>
              <a:t>distinct(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numPartitions=None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26004" y="5131816"/>
            <a:ext cx="396176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sc.parallelize(Array(1,2,3,3,4))  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65">
                <a:latin typeface="Consolas"/>
                <a:cs typeface="Consolas"/>
              </a:rPr>
              <a:t>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.distinct()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6004" y="5771896"/>
            <a:ext cx="347027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19265" y="473201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5" y="509015"/>
                </a:lnTo>
                <a:lnTo>
                  <a:pt x="1187195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19265" y="473201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5" y="509015"/>
                </a:lnTo>
                <a:lnTo>
                  <a:pt x="1187195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71665" y="625601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5" y="509015"/>
                </a:lnTo>
                <a:lnTo>
                  <a:pt x="1187195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71665" y="625601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5" y="509015"/>
                </a:lnTo>
                <a:lnTo>
                  <a:pt x="1187195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24066" y="778001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24066" y="778001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657213" y="761746"/>
            <a:ext cx="12573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Tw Cen MT"/>
                <a:cs typeface="Tw Cen MT"/>
              </a:rPr>
              <a:t>*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53683" y="455676"/>
            <a:ext cx="283845" cy="385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180">
                <a:solidFill>
                  <a:srgbClr val="FFFFFF"/>
                </a:solidFill>
                <a:latin typeface="Tw Cen MT"/>
                <a:cs typeface="Tw Cen MT"/>
              </a:rPr>
              <a:t>*</a:t>
            </a:r>
            <a:r>
              <a:rPr dirty="0" baseline="-27777" sz="2400" spc="-7">
                <a:solidFill>
                  <a:srgbClr val="FFFFFF"/>
                </a:solidFill>
                <a:latin typeface="Tw Cen MT"/>
                <a:cs typeface="Tw Cen MT"/>
              </a:rPr>
              <a:t>¤</a:t>
            </a:r>
            <a:endParaRPr baseline="-27777" sz="2400">
              <a:latin typeface="Tw Cen MT"/>
              <a:cs typeface="Tw Cen MT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9159240" y="611123"/>
          <a:ext cx="1378585" cy="676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544"/>
                <a:gridCol w="1025651"/>
                <a:gridCol w="161544"/>
              </a:tblGrid>
              <a:tr h="149351">
                <a:tc gridSpan="2">
                  <a:txBody>
                    <a:bodyPr/>
                    <a:lstStyle/>
                    <a:p>
                      <a:pPr marL="33020">
                        <a:lnSpc>
                          <a:spcPts val="1300"/>
                        </a:lnSpc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*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9663">
                <a:tc>
                  <a:txBody>
                    <a:bodyPr/>
                    <a:lstStyle/>
                    <a:p>
                      <a:pPr/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425"/>
                        </a:lnSpc>
                      </a:pPr>
                      <a:r>
                        <a:rPr dirty="0" sz="16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¤</a:t>
                      </a:r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147827">
                <a:tc>
                  <a:txBody>
                    <a:bodyPr/>
                    <a:lstStyle/>
                    <a:p>
                      <a:pPr/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6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8144256" y="733044"/>
            <a:ext cx="775716" cy="2773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96960" y="774319"/>
            <a:ext cx="593090" cy="121285"/>
          </a:xfrm>
          <a:custGeom>
            <a:avLst/>
            <a:gdLst/>
            <a:ahLst/>
            <a:cxnLst/>
            <a:rect l="l" t="t" r="r" b="b"/>
            <a:pathLst>
              <a:path w="593090" h="121284">
                <a:moveTo>
                  <a:pt x="516064" y="92945"/>
                </a:moveTo>
                <a:lnTo>
                  <a:pt x="512064" y="120903"/>
                </a:lnTo>
                <a:lnTo>
                  <a:pt x="590673" y="94741"/>
                </a:lnTo>
                <a:lnTo>
                  <a:pt x="528701" y="94741"/>
                </a:lnTo>
                <a:lnTo>
                  <a:pt x="516064" y="92945"/>
                </a:lnTo>
                <a:close/>
              </a:path>
              <a:path w="593090" h="121284">
                <a:moveTo>
                  <a:pt x="518863" y="73387"/>
                </a:moveTo>
                <a:lnTo>
                  <a:pt x="516064" y="92945"/>
                </a:lnTo>
                <a:lnTo>
                  <a:pt x="528701" y="94741"/>
                </a:lnTo>
                <a:lnTo>
                  <a:pt x="531495" y="75183"/>
                </a:lnTo>
                <a:lnTo>
                  <a:pt x="518863" y="73387"/>
                </a:lnTo>
                <a:close/>
              </a:path>
              <a:path w="593090" h="121284">
                <a:moveTo>
                  <a:pt x="522859" y="45465"/>
                </a:moveTo>
                <a:lnTo>
                  <a:pt x="518863" y="73387"/>
                </a:lnTo>
                <a:lnTo>
                  <a:pt x="531495" y="75183"/>
                </a:lnTo>
                <a:lnTo>
                  <a:pt x="528701" y="94741"/>
                </a:lnTo>
                <a:lnTo>
                  <a:pt x="590673" y="94741"/>
                </a:lnTo>
                <a:lnTo>
                  <a:pt x="592963" y="93979"/>
                </a:lnTo>
                <a:lnTo>
                  <a:pt x="522859" y="45465"/>
                </a:lnTo>
                <a:close/>
              </a:path>
              <a:path w="593090" h="121284">
                <a:moveTo>
                  <a:pt x="2794" y="0"/>
                </a:moveTo>
                <a:lnTo>
                  <a:pt x="0" y="19557"/>
                </a:lnTo>
                <a:lnTo>
                  <a:pt x="516064" y="92945"/>
                </a:lnTo>
                <a:lnTo>
                  <a:pt x="518863" y="73387"/>
                </a:lnTo>
                <a:lnTo>
                  <a:pt x="2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152631" y="155447"/>
            <a:ext cx="836676" cy="836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55"/>
              <a:t>COALESCE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3954017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7405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7405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02329" y="393420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48736" y="3597402"/>
            <a:ext cx="1080135" cy="1122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C</a:t>
            </a:r>
            <a:endParaRPr sz="1600">
              <a:latin typeface="Tw Cen MT"/>
              <a:cs typeface="Tw Cen MT"/>
            </a:endParaRPr>
          </a:p>
          <a:p>
            <a:pPr algn="ctr" marL="78105">
              <a:lnSpc>
                <a:spcPct val="100000"/>
              </a:lnSpc>
              <a:spcBef>
                <a:spcPts val="1430"/>
              </a:spcBef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95788" y="190500"/>
            <a:ext cx="504444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88168" y="182879"/>
            <a:ext cx="520065" cy="688975"/>
          </a:xfrm>
          <a:custGeom>
            <a:avLst/>
            <a:gdLst/>
            <a:ahLst/>
            <a:cxnLst/>
            <a:rect l="l" t="t" r="r" b="b"/>
            <a:pathLst>
              <a:path w="520065" h="688975">
                <a:moveTo>
                  <a:pt x="0" y="688848"/>
                </a:moveTo>
                <a:lnTo>
                  <a:pt x="519683" y="688848"/>
                </a:lnTo>
                <a:lnTo>
                  <a:pt x="519683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077956" y="50292"/>
            <a:ext cx="191770" cy="904240"/>
          </a:xfrm>
          <a:custGeom>
            <a:avLst/>
            <a:gdLst/>
            <a:ahLst/>
            <a:cxnLst/>
            <a:rect l="l" t="t" r="r" b="b"/>
            <a:pathLst>
              <a:path w="191770" h="904240">
                <a:moveTo>
                  <a:pt x="191770" y="0"/>
                </a:moveTo>
                <a:lnTo>
                  <a:pt x="0" y="904239"/>
                </a:lnTo>
              </a:path>
            </a:pathLst>
          </a:custGeom>
          <a:ln w="15240">
            <a:solidFill>
              <a:srgbClr val="1CAC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28366" y="3454146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5" h="324485">
                <a:moveTo>
                  <a:pt x="0" y="0"/>
                </a:moveTo>
                <a:lnTo>
                  <a:pt x="306196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04665" y="4327397"/>
            <a:ext cx="372745" cy="394335"/>
          </a:xfrm>
          <a:custGeom>
            <a:avLst/>
            <a:gdLst/>
            <a:ahLst/>
            <a:cxnLst/>
            <a:rect l="l" t="t" r="r" b="b"/>
            <a:pathLst>
              <a:path w="372745" h="394335">
                <a:moveTo>
                  <a:pt x="0" y="0"/>
                </a:moveTo>
                <a:lnTo>
                  <a:pt x="372237" y="39382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55"/>
              <a:t>COALESCE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3954017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28366" y="3454146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5" h="324485">
                <a:moveTo>
                  <a:pt x="0" y="0"/>
                </a:moveTo>
                <a:lnTo>
                  <a:pt x="306196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95788" y="190500"/>
            <a:ext cx="504444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88168" y="182879"/>
            <a:ext cx="520065" cy="688975"/>
          </a:xfrm>
          <a:custGeom>
            <a:avLst/>
            <a:gdLst/>
            <a:ahLst/>
            <a:cxnLst/>
            <a:rect l="l" t="t" r="r" b="b"/>
            <a:pathLst>
              <a:path w="520065" h="688975">
                <a:moveTo>
                  <a:pt x="0" y="688848"/>
                </a:moveTo>
                <a:lnTo>
                  <a:pt x="519683" y="688848"/>
                </a:lnTo>
                <a:lnTo>
                  <a:pt x="519683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077956" y="50292"/>
            <a:ext cx="191770" cy="904240"/>
          </a:xfrm>
          <a:custGeom>
            <a:avLst/>
            <a:gdLst/>
            <a:ahLst/>
            <a:cxnLst/>
            <a:rect l="l" t="t" r="r" b="b"/>
            <a:pathLst>
              <a:path w="191770" h="904240">
                <a:moveTo>
                  <a:pt x="191770" y="0"/>
                </a:moveTo>
                <a:lnTo>
                  <a:pt x="0" y="904239"/>
                </a:lnTo>
              </a:path>
            </a:pathLst>
          </a:custGeom>
          <a:ln w="15240">
            <a:solidFill>
              <a:srgbClr val="1CAC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237980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7405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7405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04665" y="4327397"/>
            <a:ext cx="372745" cy="394335"/>
          </a:xfrm>
          <a:custGeom>
            <a:avLst/>
            <a:gdLst/>
            <a:ahLst/>
            <a:cxnLst/>
            <a:rect l="l" t="t" r="r" b="b"/>
            <a:pathLst>
              <a:path w="372745" h="394335">
                <a:moveTo>
                  <a:pt x="0" y="0"/>
                </a:moveTo>
                <a:lnTo>
                  <a:pt x="372237" y="39382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02329" y="393420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848736" y="3597402"/>
            <a:ext cx="1080135" cy="1122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C</a:t>
            </a:r>
            <a:endParaRPr sz="1600">
              <a:latin typeface="Tw Cen MT"/>
              <a:cs typeface="Tw Cen MT"/>
            </a:endParaRPr>
          </a:p>
          <a:p>
            <a:pPr algn="ctr" marL="78105">
              <a:lnSpc>
                <a:spcPct val="100000"/>
              </a:lnSpc>
              <a:spcBef>
                <a:spcPts val="1430"/>
              </a:spcBef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558021" y="2913126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558021" y="2913126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56726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856726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156954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156954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355330" y="4016502"/>
            <a:ext cx="723900" cy="715010"/>
          </a:xfrm>
          <a:custGeom>
            <a:avLst/>
            <a:gdLst/>
            <a:ahLst/>
            <a:cxnLst/>
            <a:rect l="l" t="t" r="r" b="b"/>
            <a:pathLst>
              <a:path w="723900" h="715010">
                <a:moveTo>
                  <a:pt x="0" y="0"/>
                </a:moveTo>
                <a:lnTo>
                  <a:pt x="723646" y="71501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412860" y="4334636"/>
            <a:ext cx="24828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latin typeface="Tw Cen MT"/>
                <a:cs typeface="Tw Cen MT"/>
              </a:rPr>
              <a:t>AB</a:t>
            </a:r>
            <a:endParaRPr sz="1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5666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95666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80654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80654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61554" y="3454146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4" h="324485">
                <a:moveTo>
                  <a:pt x="0" y="0"/>
                </a:moveTo>
                <a:lnTo>
                  <a:pt x="306197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782306" y="3597402"/>
            <a:ext cx="148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C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55"/>
              <a:t>COALESCE</a:t>
            </a:r>
            <a:endParaRPr sz="5000"/>
          </a:p>
        </p:txBody>
      </p:sp>
      <p:sp>
        <p:nvSpPr>
          <p:cNvPr id="10" name="object 10"/>
          <p:cNvSpPr txBox="1"/>
          <p:nvPr/>
        </p:nvSpPr>
        <p:spPr>
          <a:xfrm>
            <a:off x="3954017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364229" y="4022852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28366" y="3454146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5" h="324485">
                <a:moveTo>
                  <a:pt x="0" y="0"/>
                </a:moveTo>
                <a:lnTo>
                  <a:pt x="306196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848736" y="3597402"/>
            <a:ext cx="148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C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95788" y="190500"/>
            <a:ext cx="504444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488168" y="182879"/>
            <a:ext cx="520065" cy="688975"/>
          </a:xfrm>
          <a:custGeom>
            <a:avLst/>
            <a:gdLst/>
            <a:ahLst/>
            <a:cxnLst/>
            <a:rect l="l" t="t" r="r" b="b"/>
            <a:pathLst>
              <a:path w="520065" h="688975">
                <a:moveTo>
                  <a:pt x="0" y="688848"/>
                </a:moveTo>
                <a:lnTo>
                  <a:pt x="519683" y="688848"/>
                </a:lnTo>
                <a:lnTo>
                  <a:pt x="519683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077956" y="50292"/>
            <a:ext cx="191770" cy="904240"/>
          </a:xfrm>
          <a:custGeom>
            <a:avLst/>
            <a:gdLst/>
            <a:ahLst/>
            <a:cxnLst/>
            <a:rect l="l" t="t" r="r" b="b"/>
            <a:pathLst>
              <a:path w="191770" h="904240">
                <a:moveTo>
                  <a:pt x="191770" y="0"/>
                </a:moveTo>
                <a:lnTo>
                  <a:pt x="0" y="904239"/>
                </a:lnTo>
              </a:path>
            </a:pathLst>
          </a:custGeom>
          <a:ln w="15240">
            <a:solidFill>
              <a:srgbClr val="1CAC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237980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7405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74058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02329" y="393420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780535" y="4459985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558021" y="2913126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58021" y="2913126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856726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856726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156954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156954" y="35090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355330" y="4016502"/>
            <a:ext cx="723900" cy="715010"/>
          </a:xfrm>
          <a:custGeom>
            <a:avLst/>
            <a:gdLst/>
            <a:ahLst/>
            <a:cxnLst/>
            <a:rect l="l" t="t" r="r" b="b"/>
            <a:pathLst>
              <a:path w="723900" h="715010">
                <a:moveTo>
                  <a:pt x="0" y="0"/>
                </a:moveTo>
                <a:lnTo>
                  <a:pt x="723646" y="71501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8412860" y="4334636"/>
            <a:ext cx="24828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latin typeface="Tw Cen MT"/>
                <a:cs typeface="Tw Cen MT"/>
              </a:rPr>
              <a:t>AB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04665" y="4327397"/>
            <a:ext cx="372745" cy="394335"/>
          </a:xfrm>
          <a:custGeom>
            <a:avLst/>
            <a:gdLst/>
            <a:ahLst/>
            <a:cxnLst/>
            <a:rect l="l" t="t" r="r" b="b"/>
            <a:pathLst>
              <a:path w="372745" h="394335">
                <a:moveTo>
                  <a:pt x="0" y="0"/>
                </a:moveTo>
                <a:lnTo>
                  <a:pt x="372237" y="39382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1928495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55">
                <a:solidFill>
                  <a:srgbClr val="0D0D0D"/>
                </a:solidFill>
                <a:latin typeface="Tw Cen MT Condensed"/>
                <a:cs typeface="Tw Cen MT Condensed"/>
              </a:rPr>
              <a:t>COALESCE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3939" y="5460491"/>
            <a:ext cx="384047" cy="566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4024" y="3816096"/>
            <a:ext cx="563880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90522" y="4876038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13876" y="3816096"/>
            <a:ext cx="542544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982971" y="2298827"/>
            <a:ext cx="6259830" cy="655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</a:t>
            </a:r>
            <a:r>
              <a:rPr dirty="0" sz="1800" spc="15">
                <a:latin typeface="Tw Cen MT"/>
                <a:cs typeface="Tw Cen MT"/>
              </a:rPr>
              <a:t>which </a:t>
            </a:r>
            <a:r>
              <a:rPr dirty="0" sz="1800" spc="-5">
                <a:latin typeface="Tw Cen MT"/>
                <a:cs typeface="Tw Cen MT"/>
              </a:rPr>
              <a:t>is </a:t>
            </a:r>
            <a:r>
              <a:rPr dirty="0" sz="1800">
                <a:latin typeface="Tw Cen MT"/>
                <a:cs typeface="Tw Cen MT"/>
              </a:rPr>
              <a:t>reduced to a smaller number of</a:t>
            </a:r>
            <a:r>
              <a:rPr dirty="0" sz="1800" spc="-1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partitions</a:t>
            </a:r>
            <a:endParaRPr sz="1800">
              <a:latin typeface="Tw Cen MT"/>
              <a:cs typeface="Tw Cen MT"/>
            </a:endParaRPr>
          </a:p>
          <a:p>
            <a:pPr marL="1141095">
              <a:lnSpc>
                <a:spcPct val="100000"/>
              </a:lnSpc>
              <a:spcBef>
                <a:spcPts val="1135"/>
              </a:spcBef>
            </a:pPr>
            <a:r>
              <a:rPr dirty="0" sz="1400" spc="5" b="1">
                <a:latin typeface="Consolas"/>
                <a:cs typeface="Consolas"/>
              </a:rPr>
              <a:t>coalesce(</a:t>
            </a:r>
            <a:r>
              <a:rPr dirty="0" sz="1400" spc="5" b="1" i="1">
                <a:solidFill>
                  <a:srgbClr val="915CCC"/>
                </a:solidFill>
                <a:latin typeface="Consolas"/>
                <a:cs typeface="Consolas"/>
              </a:rPr>
              <a:t>numPartitions,</a:t>
            </a:r>
            <a:r>
              <a:rPr dirty="0" sz="1400" spc="-100" b="1" i="1">
                <a:solidFill>
                  <a:srgbClr val="915CCC"/>
                </a:solidFill>
                <a:latin typeface="Consolas"/>
                <a:cs typeface="Consolas"/>
              </a:rPr>
              <a:t> </a:t>
            </a:r>
            <a:r>
              <a:rPr dirty="0" sz="1400" spc="5" b="1" i="1">
                <a:solidFill>
                  <a:srgbClr val="915CCC"/>
                </a:solidFill>
                <a:latin typeface="Consolas"/>
                <a:cs typeface="Consolas"/>
              </a:rPr>
              <a:t>shuffle=False</a:t>
            </a:r>
            <a:r>
              <a:rPr dirty="0" sz="1400" spc="5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14322" y="3585591"/>
            <a:ext cx="8526145" cy="2567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4765675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sc.parallelize([1, 2, 3, </a:t>
            </a:r>
            <a:r>
              <a:rPr dirty="0" sz="1400" spc="5">
                <a:latin typeface="Consolas"/>
                <a:cs typeface="Consolas"/>
              </a:rPr>
              <a:t>4, </a:t>
            </a:r>
            <a:r>
              <a:rPr dirty="0" sz="1400">
                <a:latin typeface="Consolas"/>
                <a:cs typeface="Consolas"/>
              </a:rPr>
              <a:t>5], </a:t>
            </a:r>
            <a:r>
              <a:rPr dirty="0" sz="1400" spc="5">
                <a:latin typeface="Consolas"/>
                <a:cs typeface="Consolas"/>
              </a:rPr>
              <a:t>3) 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.coalesce(2)  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.glom().collect())</a:t>
            </a:r>
            <a:endParaRPr sz="1400">
              <a:latin typeface="Consolas"/>
              <a:cs typeface="Consolas"/>
            </a:endParaRPr>
          </a:p>
          <a:p>
            <a:pPr algn="r" marR="5080">
              <a:lnSpc>
                <a:spcPct val="100000"/>
              </a:lnSpc>
              <a:spcBef>
                <a:spcPts val="450"/>
              </a:spcBef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baseline="1984" sz="2100">
                <a:latin typeface="Consolas"/>
                <a:cs typeface="Consolas"/>
              </a:rPr>
              <a:t>[[1], [2, </a:t>
            </a:r>
            <a:r>
              <a:rPr dirty="0" baseline="1984" sz="2100" spc="7">
                <a:latin typeface="Consolas"/>
                <a:cs typeface="Consolas"/>
              </a:rPr>
              <a:t>3], </a:t>
            </a:r>
            <a:r>
              <a:rPr dirty="0" baseline="1984" sz="2100">
                <a:latin typeface="Consolas"/>
                <a:cs typeface="Consolas"/>
              </a:rPr>
              <a:t>[4,</a:t>
            </a:r>
            <a:r>
              <a:rPr dirty="0" baseline="1984" sz="2100" spc="-142">
                <a:latin typeface="Consolas"/>
                <a:cs typeface="Consolas"/>
              </a:rPr>
              <a:t> </a:t>
            </a:r>
            <a:r>
              <a:rPr dirty="0" baseline="1984" sz="2100">
                <a:latin typeface="Consolas"/>
                <a:cs typeface="Consolas"/>
              </a:rPr>
              <a:t>5]]</a:t>
            </a:r>
            <a:endParaRPr baseline="1984" sz="2100">
              <a:latin typeface="Consolas"/>
              <a:cs typeface="Consolas"/>
            </a:endParaRPr>
          </a:p>
          <a:p>
            <a:pPr algn="r" marR="201295">
              <a:lnSpc>
                <a:spcPct val="100000"/>
              </a:lnSpc>
              <a:spcBef>
                <a:spcPts val="1405"/>
              </a:spcBef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[[1], [2, 3, 4,</a:t>
            </a:r>
            <a:r>
              <a:rPr dirty="0" sz="1400" spc="-14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5]]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sc.parallelize(Array(1, </a:t>
            </a:r>
            <a:r>
              <a:rPr dirty="0" sz="1400" spc="-5">
                <a:latin typeface="Consolas"/>
                <a:cs typeface="Consolas"/>
              </a:rPr>
              <a:t>2, </a:t>
            </a:r>
            <a:r>
              <a:rPr dirty="0" sz="1400" spc="5">
                <a:latin typeface="Consolas"/>
                <a:cs typeface="Consolas"/>
              </a:rPr>
              <a:t>3, 4, </a:t>
            </a:r>
            <a:r>
              <a:rPr dirty="0" sz="1400">
                <a:latin typeface="Consolas"/>
                <a:cs typeface="Consolas"/>
              </a:rPr>
              <a:t>5),</a:t>
            </a:r>
            <a:r>
              <a:rPr dirty="0" sz="1400" spc="40">
                <a:latin typeface="Consolas"/>
                <a:cs typeface="Consolas"/>
              </a:rPr>
              <a:t> </a:t>
            </a:r>
            <a:r>
              <a:rPr dirty="0" sz="1400" spc="-5">
                <a:latin typeface="Consolas"/>
                <a:cs typeface="Consolas"/>
              </a:rPr>
              <a:t>3)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1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.coalesce(2)</a:t>
            </a:r>
            <a:endParaRPr sz="1400">
              <a:latin typeface="Consolas"/>
              <a:cs typeface="Consolas"/>
            </a:endParaRPr>
          </a:p>
          <a:p>
            <a:pPr marL="12700" marR="56515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xOut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  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yOut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.glom().collect()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82050" y="317754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4" h="324484">
                <a:moveTo>
                  <a:pt x="0" y="0"/>
                </a:moveTo>
                <a:lnTo>
                  <a:pt x="306197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702802" y="460375"/>
            <a:ext cx="14859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C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6004" y="1023873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00521" y="456437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4" h="324484">
                <a:moveTo>
                  <a:pt x="0" y="0"/>
                </a:moveTo>
                <a:lnTo>
                  <a:pt x="306197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20639" y="598423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C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72961" y="93649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52056" y="1461008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26118" y="874013"/>
            <a:ext cx="723900" cy="715010"/>
          </a:xfrm>
          <a:custGeom>
            <a:avLst/>
            <a:gdLst/>
            <a:ahLst/>
            <a:cxnLst/>
            <a:rect l="l" t="t" r="r" b="b"/>
            <a:pathLst>
              <a:path w="723900" h="715010">
                <a:moveTo>
                  <a:pt x="0" y="0"/>
                </a:moveTo>
                <a:lnTo>
                  <a:pt x="723646" y="71501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333738" y="1197609"/>
            <a:ext cx="24828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5">
                <a:latin typeface="Tw Cen MT"/>
                <a:cs typeface="Tw Cen MT"/>
              </a:rPr>
              <a:t>AB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75297" y="1328166"/>
            <a:ext cx="372745" cy="394335"/>
          </a:xfrm>
          <a:custGeom>
            <a:avLst/>
            <a:gdLst/>
            <a:ahLst/>
            <a:cxnLst/>
            <a:rect l="l" t="t" r="r" b="b"/>
            <a:pathLst>
              <a:path w="372745" h="394335">
                <a:moveTo>
                  <a:pt x="0" y="0"/>
                </a:moveTo>
                <a:lnTo>
                  <a:pt x="372236" y="39382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14031" y="1164336"/>
            <a:ext cx="1876044" cy="259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68006" y="1242694"/>
            <a:ext cx="1692275" cy="76200"/>
          </a:xfrm>
          <a:custGeom>
            <a:avLst/>
            <a:gdLst/>
            <a:ahLst/>
            <a:cxnLst/>
            <a:rect l="l" t="t" r="r" b="b"/>
            <a:pathLst>
              <a:path w="1692275" h="76200">
                <a:moveTo>
                  <a:pt x="1616075" y="0"/>
                </a:moveTo>
                <a:lnTo>
                  <a:pt x="1615886" y="28226"/>
                </a:lnTo>
                <a:lnTo>
                  <a:pt x="1628521" y="28320"/>
                </a:lnTo>
                <a:lnTo>
                  <a:pt x="1628394" y="48132"/>
                </a:lnTo>
                <a:lnTo>
                  <a:pt x="1615754" y="48132"/>
                </a:lnTo>
                <a:lnTo>
                  <a:pt x="1615567" y="76200"/>
                </a:lnTo>
                <a:lnTo>
                  <a:pt x="1672649" y="48132"/>
                </a:lnTo>
                <a:lnTo>
                  <a:pt x="1628394" y="48132"/>
                </a:lnTo>
                <a:lnTo>
                  <a:pt x="1672841" y="48038"/>
                </a:lnTo>
                <a:lnTo>
                  <a:pt x="1692021" y="38607"/>
                </a:lnTo>
                <a:lnTo>
                  <a:pt x="1616075" y="0"/>
                </a:lnTo>
                <a:close/>
              </a:path>
              <a:path w="1692275" h="76200">
                <a:moveTo>
                  <a:pt x="1615886" y="28226"/>
                </a:moveTo>
                <a:lnTo>
                  <a:pt x="1615754" y="48038"/>
                </a:lnTo>
                <a:lnTo>
                  <a:pt x="1628394" y="48132"/>
                </a:lnTo>
                <a:lnTo>
                  <a:pt x="1628521" y="28320"/>
                </a:lnTo>
                <a:lnTo>
                  <a:pt x="1615886" y="28226"/>
                </a:lnTo>
                <a:close/>
              </a:path>
              <a:path w="1692275" h="76200">
                <a:moveTo>
                  <a:pt x="253" y="16128"/>
                </a:moveTo>
                <a:lnTo>
                  <a:pt x="0" y="35940"/>
                </a:lnTo>
                <a:lnTo>
                  <a:pt x="1615754" y="48038"/>
                </a:lnTo>
                <a:lnTo>
                  <a:pt x="1615886" y="28226"/>
                </a:lnTo>
                <a:lnTo>
                  <a:pt x="253" y="16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76415" y="484631"/>
            <a:ext cx="1876043" cy="2590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30390" y="562991"/>
            <a:ext cx="1692275" cy="76200"/>
          </a:xfrm>
          <a:custGeom>
            <a:avLst/>
            <a:gdLst/>
            <a:ahLst/>
            <a:cxnLst/>
            <a:rect l="l" t="t" r="r" b="b"/>
            <a:pathLst>
              <a:path w="1692275" h="76200">
                <a:moveTo>
                  <a:pt x="1616075" y="0"/>
                </a:moveTo>
                <a:lnTo>
                  <a:pt x="1615886" y="28226"/>
                </a:lnTo>
                <a:lnTo>
                  <a:pt x="1628520" y="28321"/>
                </a:lnTo>
                <a:lnTo>
                  <a:pt x="1628393" y="48133"/>
                </a:lnTo>
                <a:lnTo>
                  <a:pt x="1615754" y="48133"/>
                </a:lnTo>
                <a:lnTo>
                  <a:pt x="1615566" y="76200"/>
                </a:lnTo>
                <a:lnTo>
                  <a:pt x="1672649" y="48133"/>
                </a:lnTo>
                <a:lnTo>
                  <a:pt x="1628393" y="48133"/>
                </a:lnTo>
                <a:lnTo>
                  <a:pt x="1672841" y="48038"/>
                </a:lnTo>
                <a:lnTo>
                  <a:pt x="1692020" y="38608"/>
                </a:lnTo>
                <a:lnTo>
                  <a:pt x="1616075" y="0"/>
                </a:lnTo>
                <a:close/>
              </a:path>
              <a:path w="1692275" h="76200">
                <a:moveTo>
                  <a:pt x="1615886" y="28226"/>
                </a:moveTo>
                <a:lnTo>
                  <a:pt x="1615754" y="48038"/>
                </a:lnTo>
                <a:lnTo>
                  <a:pt x="1628393" y="48133"/>
                </a:lnTo>
                <a:lnTo>
                  <a:pt x="1628520" y="28321"/>
                </a:lnTo>
                <a:lnTo>
                  <a:pt x="1615886" y="28226"/>
                </a:lnTo>
                <a:close/>
              </a:path>
              <a:path w="1692275" h="76200">
                <a:moveTo>
                  <a:pt x="254" y="16129"/>
                </a:moveTo>
                <a:lnTo>
                  <a:pt x="0" y="35941"/>
                </a:lnTo>
                <a:lnTo>
                  <a:pt x="1615754" y="48038"/>
                </a:lnTo>
                <a:lnTo>
                  <a:pt x="1615886" y="28226"/>
                </a:lnTo>
                <a:lnTo>
                  <a:pt x="254" y="16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495788" y="190500"/>
            <a:ext cx="504444" cy="6736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488168" y="182879"/>
            <a:ext cx="520065" cy="688975"/>
          </a:xfrm>
          <a:custGeom>
            <a:avLst/>
            <a:gdLst/>
            <a:ahLst/>
            <a:cxnLst/>
            <a:rect l="l" t="t" r="r" b="b"/>
            <a:pathLst>
              <a:path w="520065" h="688975">
                <a:moveTo>
                  <a:pt x="0" y="688848"/>
                </a:moveTo>
                <a:lnTo>
                  <a:pt x="519683" y="688848"/>
                </a:lnTo>
                <a:lnTo>
                  <a:pt x="519683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77956" y="50292"/>
            <a:ext cx="191770" cy="904240"/>
          </a:xfrm>
          <a:custGeom>
            <a:avLst/>
            <a:gdLst/>
            <a:ahLst/>
            <a:cxnLst/>
            <a:rect l="l" t="t" r="r" b="b"/>
            <a:pathLst>
              <a:path w="191770" h="904240">
                <a:moveTo>
                  <a:pt x="191770" y="0"/>
                </a:moveTo>
                <a:lnTo>
                  <a:pt x="0" y="904239"/>
                </a:lnTo>
              </a:path>
            </a:pathLst>
          </a:custGeom>
          <a:ln w="15240">
            <a:solidFill>
              <a:srgbClr val="1CACE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KE</a:t>
            </a:r>
            <a:r>
              <a:rPr dirty="0" sz="5000" spc="85"/>
              <a:t>YB</a:t>
            </a:r>
            <a:r>
              <a:rPr dirty="0" sz="5000"/>
              <a:t>Y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93975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69279" y="4314444"/>
            <a:ext cx="2377439" cy="396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22492" y="4355591"/>
            <a:ext cx="2195195" cy="243204"/>
          </a:xfrm>
          <a:custGeom>
            <a:avLst/>
            <a:gdLst/>
            <a:ahLst/>
            <a:cxnLst/>
            <a:rect l="l" t="t" r="r" b="b"/>
            <a:pathLst>
              <a:path w="2195195" h="243204">
                <a:moveTo>
                  <a:pt x="2122424" y="167131"/>
                </a:moveTo>
                <a:lnTo>
                  <a:pt x="2119840" y="195179"/>
                </a:lnTo>
                <a:lnTo>
                  <a:pt x="2132457" y="196341"/>
                </a:lnTo>
                <a:lnTo>
                  <a:pt x="2130679" y="216026"/>
                </a:lnTo>
                <a:lnTo>
                  <a:pt x="2117919" y="216026"/>
                </a:lnTo>
                <a:lnTo>
                  <a:pt x="2115439" y="242950"/>
                </a:lnTo>
                <a:lnTo>
                  <a:pt x="2184687" y="216026"/>
                </a:lnTo>
                <a:lnTo>
                  <a:pt x="2130679" y="216026"/>
                </a:lnTo>
                <a:lnTo>
                  <a:pt x="2118026" y="214861"/>
                </a:lnTo>
                <a:lnTo>
                  <a:pt x="2187684" y="214861"/>
                </a:lnTo>
                <a:lnTo>
                  <a:pt x="2194814" y="212089"/>
                </a:lnTo>
                <a:lnTo>
                  <a:pt x="2122424" y="167131"/>
                </a:lnTo>
                <a:close/>
              </a:path>
              <a:path w="2195195" h="243204">
                <a:moveTo>
                  <a:pt x="2119840" y="195179"/>
                </a:moveTo>
                <a:lnTo>
                  <a:pt x="2118026" y="214861"/>
                </a:lnTo>
                <a:lnTo>
                  <a:pt x="2130679" y="216026"/>
                </a:lnTo>
                <a:lnTo>
                  <a:pt x="2132457" y="196341"/>
                </a:lnTo>
                <a:lnTo>
                  <a:pt x="2119840" y="195179"/>
                </a:lnTo>
                <a:close/>
              </a:path>
              <a:path w="2195195" h="243204">
                <a:moveTo>
                  <a:pt x="1778" y="0"/>
                </a:moveTo>
                <a:lnTo>
                  <a:pt x="0" y="19811"/>
                </a:lnTo>
                <a:lnTo>
                  <a:pt x="2118026" y="214861"/>
                </a:lnTo>
                <a:lnTo>
                  <a:pt x="2119840" y="195179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813305" y="2905252"/>
            <a:ext cx="1503045" cy="1345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James</a:t>
            </a:r>
            <a:endParaRPr sz="1400">
              <a:latin typeface="Tw Cen MT"/>
              <a:cs typeface="Tw Cen MT"/>
            </a:endParaRPr>
          </a:p>
          <a:p>
            <a:pPr marL="405130">
              <a:lnSpc>
                <a:spcPct val="100000"/>
              </a:lnSpc>
              <a:spcBef>
                <a:spcPts val="116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</a:t>
            </a:r>
            <a:endParaRPr sz="1400">
              <a:latin typeface="Tw Cen MT"/>
              <a:cs typeface="Tw Cen MT"/>
            </a:endParaRPr>
          </a:p>
          <a:p>
            <a:pPr marL="824230">
              <a:lnSpc>
                <a:spcPct val="100000"/>
              </a:lnSpc>
              <a:spcBef>
                <a:spcPts val="970"/>
              </a:spcBef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Fred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ohn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37981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37981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52459" y="3954779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378443" y="3991229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81466" y="3984244"/>
            <a:ext cx="47498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</a:t>
            </a:r>
            <a:r>
              <a:rPr dirty="0" sz="1400" spc="-10">
                <a:solidFill>
                  <a:srgbClr val="FFFFFF"/>
                </a:solidFill>
                <a:latin typeface="Tw Cen MT"/>
                <a:cs typeface="Tw Cen MT"/>
              </a:rPr>
              <a:t>n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48533" y="3818382"/>
            <a:ext cx="2778760" cy="1309370"/>
          </a:xfrm>
          <a:custGeom>
            <a:avLst/>
            <a:gdLst/>
            <a:ahLst/>
            <a:cxnLst/>
            <a:rect l="l" t="t" r="r" b="b"/>
            <a:pathLst>
              <a:path w="2778760" h="1309370">
                <a:moveTo>
                  <a:pt x="0" y="218186"/>
                </a:moveTo>
                <a:lnTo>
                  <a:pt x="5761" y="168150"/>
                </a:lnTo>
                <a:lnTo>
                  <a:pt x="22172" y="122223"/>
                </a:lnTo>
                <a:lnTo>
                  <a:pt x="47926" y="81712"/>
                </a:lnTo>
                <a:lnTo>
                  <a:pt x="81712" y="47926"/>
                </a:lnTo>
                <a:lnTo>
                  <a:pt x="122223" y="22172"/>
                </a:lnTo>
                <a:lnTo>
                  <a:pt x="168150" y="5761"/>
                </a:lnTo>
                <a:lnTo>
                  <a:pt x="218186" y="0"/>
                </a:lnTo>
                <a:lnTo>
                  <a:pt x="2560066" y="0"/>
                </a:lnTo>
                <a:lnTo>
                  <a:pt x="2610101" y="5761"/>
                </a:lnTo>
                <a:lnTo>
                  <a:pt x="2656028" y="22172"/>
                </a:lnTo>
                <a:lnTo>
                  <a:pt x="2696539" y="47926"/>
                </a:lnTo>
                <a:lnTo>
                  <a:pt x="2730325" y="81712"/>
                </a:lnTo>
                <a:lnTo>
                  <a:pt x="2756079" y="122223"/>
                </a:lnTo>
                <a:lnTo>
                  <a:pt x="2772490" y="168150"/>
                </a:lnTo>
                <a:lnTo>
                  <a:pt x="2778252" y="218186"/>
                </a:lnTo>
                <a:lnTo>
                  <a:pt x="2778252" y="1090930"/>
                </a:lnTo>
                <a:lnTo>
                  <a:pt x="2772490" y="1140965"/>
                </a:lnTo>
                <a:lnTo>
                  <a:pt x="2756079" y="1186892"/>
                </a:lnTo>
                <a:lnTo>
                  <a:pt x="2730325" y="1227403"/>
                </a:lnTo>
                <a:lnTo>
                  <a:pt x="2696539" y="1261189"/>
                </a:lnTo>
                <a:lnTo>
                  <a:pt x="2656028" y="1286943"/>
                </a:lnTo>
                <a:lnTo>
                  <a:pt x="2610101" y="1303354"/>
                </a:lnTo>
                <a:lnTo>
                  <a:pt x="2560066" y="1309116"/>
                </a:lnTo>
                <a:lnTo>
                  <a:pt x="218186" y="1309116"/>
                </a:lnTo>
                <a:lnTo>
                  <a:pt x="168150" y="1303354"/>
                </a:lnTo>
                <a:lnTo>
                  <a:pt x="122223" y="1286943"/>
                </a:lnTo>
                <a:lnTo>
                  <a:pt x="81712" y="1261189"/>
                </a:lnTo>
                <a:lnTo>
                  <a:pt x="47926" y="1227403"/>
                </a:lnTo>
                <a:lnTo>
                  <a:pt x="22172" y="1186892"/>
                </a:lnTo>
                <a:lnTo>
                  <a:pt x="5761" y="1140965"/>
                </a:lnTo>
                <a:lnTo>
                  <a:pt x="0" y="1090930"/>
                </a:lnTo>
                <a:lnTo>
                  <a:pt x="0" y="218186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255011" y="4987417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32076" y="4940808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7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891664" y="4810505"/>
            <a:ext cx="23495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‘J’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7388" y="1798320"/>
            <a:ext cx="1614170" cy="169545"/>
          </a:xfrm>
          <a:custGeom>
            <a:avLst/>
            <a:gdLst/>
            <a:ahLst/>
            <a:cxnLst/>
            <a:rect l="l" t="t" r="r" b="b"/>
            <a:pathLst>
              <a:path w="1614170" h="169544">
                <a:moveTo>
                  <a:pt x="1585721" y="0"/>
                </a:moveTo>
                <a:lnTo>
                  <a:pt x="28193" y="0"/>
                </a:lnTo>
                <a:lnTo>
                  <a:pt x="17198" y="2208"/>
                </a:lnTo>
                <a:lnTo>
                  <a:pt x="8239" y="8239"/>
                </a:lnTo>
                <a:lnTo>
                  <a:pt x="2208" y="17198"/>
                </a:lnTo>
                <a:lnTo>
                  <a:pt x="0" y="28193"/>
                </a:lnTo>
                <a:lnTo>
                  <a:pt x="0" y="140969"/>
                </a:lnTo>
                <a:lnTo>
                  <a:pt x="2208" y="151965"/>
                </a:lnTo>
                <a:lnTo>
                  <a:pt x="8239" y="160924"/>
                </a:lnTo>
                <a:lnTo>
                  <a:pt x="17198" y="166955"/>
                </a:lnTo>
                <a:lnTo>
                  <a:pt x="28193" y="169163"/>
                </a:lnTo>
                <a:lnTo>
                  <a:pt x="1585721" y="169163"/>
                </a:lnTo>
                <a:lnTo>
                  <a:pt x="1596717" y="166955"/>
                </a:lnTo>
                <a:lnTo>
                  <a:pt x="1605676" y="160924"/>
                </a:lnTo>
                <a:lnTo>
                  <a:pt x="1611707" y="151965"/>
                </a:lnTo>
                <a:lnTo>
                  <a:pt x="1613915" y="140969"/>
                </a:lnTo>
                <a:lnTo>
                  <a:pt x="1613915" y="28193"/>
                </a:lnTo>
                <a:lnTo>
                  <a:pt x="1611707" y="17198"/>
                </a:lnTo>
                <a:lnTo>
                  <a:pt x="1605676" y="8239"/>
                </a:lnTo>
                <a:lnTo>
                  <a:pt x="1596717" y="2208"/>
                </a:lnTo>
                <a:lnTo>
                  <a:pt x="1585721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57388" y="1969007"/>
            <a:ext cx="1614170" cy="178435"/>
          </a:xfrm>
          <a:custGeom>
            <a:avLst/>
            <a:gdLst/>
            <a:ahLst/>
            <a:cxnLst/>
            <a:rect l="l" t="t" r="r" b="b"/>
            <a:pathLst>
              <a:path w="1614170" h="178435">
                <a:moveTo>
                  <a:pt x="1584197" y="0"/>
                </a:moveTo>
                <a:lnTo>
                  <a:pt x="29717" y="0"/>
                </a:lnTo>
                <a:lnTo>
                  <a:pt x="18162" y="2339"/>
                </a:lnTo>
                <a:lnTo>
                  <a:pt x="8715" y="8715"/>
                </a:lnTo>
                <a:lnTo>
                  <a:pt x="2339" y="18162"/>
                </a:lnTo>
                <a:lnTo>
                  <a:pt x="0" y="29717"/>
                </a:lnTo>
                <a:lnTo>
                  <a:pt x="0" y="148589"/>
                </a:lnTo>
                <a:lnTo>
                  <a:pt x="2339" y="160145"/>
                </a:lnTo>
                <a:lnTo>
                  <a:pt x="8715" y="169592"/>
                </a:lnTo>
                <a:lnTo>
                  <a:pt x="18162" y="175968"/>
                </a:lnTo>
                <a:lnTo>
                  <a:pt x="29717" y="178307"/>
                </a:lnTo>
                <a:lnTo>
                  <a:pt x="1584197" y="178307"/>
                </a:lnTo>
                <a:lnTo>
                  <a:pt x="1595753" y="175968"/>
                </a:lnTo>
                <a:lnTo>
                  <a:pt x="1605200" y="169592"/>
                </a:lnTo>
                <a:lnTo>
                  <a:pt x="1611576" y="160145"/>
                </a:lnTo>
                <a:lnTo>
                  <a:pt x="1613915" y="148589"/>
                </a:lnTo>
                <a:lnTo>
                  <a:pt x="1613915" y="29717"/>
                </a:lnTo>
                <a:lnTo>
                  <a:pt x="1611576" y="18162"/>
                </a:lnTo>
                <a:lnTo>
                  <a:pt x="1605200" y="8715"/>
                </a:lnTo>
                <a:lnTo>
                  <a:pt x="1595753" y="2339"/>
                </a:lnTo>
                <a:lnTo>
                  <a:pt x="1584197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57388" y="2147316"/>
            <a:ext cx="1614170" cy="195580"/>
          </a:xfrm>
          <a:custGeom>
            <a:avLst/>
            <a:gdLst/>
            <a:ahLst/>
            <a:cxnLst/>
            <a:rect l="l" t="t" r="r" b="b"/>
            <a:pathLst>
              <a:path w="1614170" h="195580">
                <a:moveTo>
                  <a:pt x="1581403" y="0"/>
                </a:moveTo>
                <a:lnTo>
                  <a:pt x="32511" y="0"/>
                </a:lnTo>
                <a:lnTo>
                  <a:pt x="19877" y="2561"/>
                </a:lnTo>
                <a:lnTo>
                  <a:pt x="9540" y="9540"/>
                </a:lnTo>
                <a:lnTo>
                  <a:pt x="2561" y="19877"/>
                </a:lnTo>
                <a:lnTo>
                  <a:pt x="0" y="32512"/>
                </a:lnTo>
                <a:lnTo>
                  <a:pt x="0" y="162560"/>
                </a:lnTo>
                <a:lnTo>
                  <a:pt x="2561" y="175194"/>
                </a:lnTo>
                <a:lnTo>
                  <a:pt x="9540" y="185531"/>
                </a:lnTo>
                <a:lnTo>
                  <a:pt x="19877" y="192510"/>
                </a:lnTo>
                <a:lnTo>
                  <a:pt x="32511" y="195072"/>
                </a:lnTo>
                <a:lnTo>
                  <a:pt x="1581403" y="195072"/>
                </a:lnTo>
                <a:lnTo>
                  <a:pt x="1594038" y="192510"/>
                </a:lnTo>
                <a:lnTo>
                  <a:pt x="1604375" y="185531"/>
                </a:lnTo>
                <a:lnTo>
                  <a:pt x="1611354" y="175194"/>
                </a:lnTo>
                <a:lnTo>
                  <a:pt x="1613915" y="162560"/>
                </a:lnTo>
                <a:lnTo>
                  <a:pt x="1613915" y="32512"/>
                </a:lnTo>
                <a:lnTo>
                  <a:pt x="1611354" y="19877"/>
                </a:lnTo>
                <a:lnTo>
                  <a:pt x="1604375" y="9540"/>
                </a:lnTo>
                <a:lnTo>
                  <a:pt x="1594038" y="2561"/>
                </a:lnTo>
                <a:lnTo>
                  <a:pt x="1581403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05371" y="266700"/>
            <a:ext cx="821690" cy="190500"/>
          </a:xfrm>
          <a:custGeom>
            <a:avLst/>
            <a:gdLst/>
            <a:ahLst/>
            <a:cxnLst/>
            <a:rect l="l" t="t" r="r" b="b"/>
            <a:pathLst>
              <a:path w="821690" h="190500">
                <a:moveTo>
                  <a:pt x="789685" y="0"/>
                </a:moveTo>
                <a:lnTo>
                  <a:pt x="31750" y="0"/>
                </a:lnTo>
                <a:lnTo>
                  <a:pt x="19395" y="2496"/>
                </a:lnTo>
                <a:lnTo>
                  <a:pt x="9302" y="9302"/>
                </a:lnTo>
                <a:lnTo>
                  <a:pt x="2496" y="19395"/>
                </a:lnTo>
                <a:lnTo>
                  <a:pt x="0" y="31750"/>
                </a:lnTo>
                <a:lnTo>
                  <a:pt x="0" y="158750"/>
                </a:lnTo>
                <a:lnTo>
                  <a:pt x="2496" y="171104"/>
                </a:lnTo>
                <a:lnTo>
                  <a:pt x="9302" y="181197"/>
                </a:lnTo>
                <a:lnTo>
                  <a:pt x="19395" y="188003"/>
                </a:lnTo>
                <a:lnTo>
                  <a:pt x="31750" y="190500"/>
                </a:lnTo>
                <a:lnTo>
                  <a:pt x="789685" y="190500"/>
                </a:lnTo>
                <a:lnTo>
                  <a:pt x="802040" y="188003"/>
                </a:lnTo>
                <a:lnTo>
                  <a:pt x="812133" y="181197"/>
                </a:lnTo>
                <a:lnTo>
                  <a:pt x="818939" y="171104"/>
                </a:lnTo>
                <a:lnTo>
                  <a:pt x="821435" y="158750"/>
                </a:lnTo>
                <a:lnTo>
                  <a:pt x="821435" y="31750"/>
                </a:lnTo>
                <a:lnTo>
                  <a:pt x="818939" y="19395"/>
                </a:lnTo>
                <a:lnTo>
                  <a:pt x="812133" y="9302"/>
                </a:lnTo>
                <a:lnTo>
                  <a:pt x="802040" y="2496"/>
                </a:lnTo>
                <a:lnTo>
                  <a:pt x="789685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39636" y="200914"/>
            <a:ext cx="93853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=</a:t>
            </a:r>
            <a:r>
              <a:rPr dirty="0" sz="1800" spc="-9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medium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42147" y="2705100"/>
            <a:ext cx="3159760" cy="195580"/>
          </a:xfrm>
          <a:custGeom>
            <a:avLst/>
            <a:gdLst/>
            <a:ahLst/>
            <a:cxnLst/>
            <a:rect l="l" t="t" r="r" b="b"/>
            <a:pathLst>
              <a:path w="3159759" h="195580">
                <a:moveTo>
                  <a:pt x="3126740" y="0"/>
                </a:moveTo>
                <a:lnTo>
                  <a:pt x="32511" y="0"/>
                </a:lnTo>
                <a:lnTo>
                  <a:pt x="19877" y="2561"/>
                </a:lnTo>
                <a:lnTo>
                  <a:pt x="9540" y="9540"/>
                </a:lnTo>
                <a:lnTo>
                  <a:pt x="2561" y="19877"/>
                </a:lnTo>
                <a:lnTo>
                  <a:pt x="0" y="32512"/>
                </a:lnTo>
                <a:lnTo>
                  <a:pt x="0" y="162560"/>
                </a:lnTo>
                <a:lnTo>
                  <a:pt x="2561" y="175194"/>
                </a:lnTo>
                <a:lnTo>
                  <a:pt x="9540" y="185531"/>
                </a:lnTo>
                <a:lnTo>
                  <a:pt x="19877" y="192510"/>
                </a:lnTo>
                <a:lnTo>
                  <a:pt x="32511" y="195072"/>
                </a:lnTo>
                <a:lnTo>
                  <a:pt x="3126740" y="195072"/>
                </a:lnTo>
                <a:lnTo>
                  <a:pt x="3139374" y="192510"/>
                </a:lnTo>
                <a:lnTo>
                  <a:pt x="3149711" y="185531"/>
                </a:lnTo>
                <a:lnTo>
                  <a:pt x="3156690" y="175194"/>
                </a:lnTo>
                <a:lnTo>
                  <a:pt x="3159252" y="162560"/>
                </a:lnTo>
                <a:lnTo>
                  <a:pt x="3159252" y="32512"/>
                </a:lnTo>
                <a:lnTo>
                  <a:pt x="3156690" y="19877"/>
                </a:lnTo>
                <a:lnTo>
                  <a:pt x="3149711" y="9540"/>
                </a:lnTo>
                <a:lnTo>
                  <a:pt x="3139374" y="2561"/>
                </a:lnTo>
                <a:lnTo>
                  <a:pt x="3126740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781044" y="5134355"/>
            <a:ext cx="1663064" cy="193675"/>
          </a:xfrm>
          <a:custGeom>
            <a:avLst/>
            <a:gdLst/>
            <a:ahLst/>
            <a:cxnLst/>
            <a:rect l="l" t="t" r="r" b="b"/>
            <a:pathLst>
              <a:path w="1663064" h="193675">
                <a:moveTo>
                  <a:pt x="1630426" y="0"/>
                </a:moveTo>
                <a:lnTo>
                  <a:pt x="32257" y="0"/>
                </a:lnTo>
                <a:lnTo>
                  <a:pt x="19716" y="2540"/>
                </a:lnTo>
                <a:lnTo>
                  <a:pt x="9461" y="9461"/>
                </a:lnTo>
                <a:lnTo>
                  <a:pt x="2539" y="19716"/>
                </a:lnTo>
                <a:lnTo>
                  <a:pt x="0" y="32258"/>
                </a:lnTo>
                <a:lnTo>
                  <a:pt x="0" y="161290"/>
                </a:lnTo>
                <a:lnTo>
                  <a:pt x="2539" y="173831"/>
                </a:lnTo>
                <a:lnTo>
                  <a:pt x="9461" y="184086"/>
                </a:lnTo>
                <a:lnTo>
                  <a:pt x="19716" y="191008"/>
                </a:lnTo>
                <a:lnTo>
                  <a:pt x="32257" y="193548"/>
                </a:lnTo>
                <a:lnTo>
                  <a:pt x="1630426" y="193548"/>
                </a:lnTo>
                <a:lnTo>
                  <a:pt x="1642967" y="191008"/>
                </a:lnTo>
                <a:lnTo>
                  <a:pt x="1653222" y="184086"/>
                </a:lnTo>
                <a:lnTo>
                  <a:pt x="1660143" y="173831"/>
                </a:lnTo>
                <a:lnTo>
                  <a:pt x="1662683" y="161290"/>
                </a:lnTo>
                <a:lnTo>
                  <a:pt x="1662683" y="32258"/>
                </a:lnTo>
                <a:lnTo>
                  <a:pt x="1660144" y="19716"/>
                </a:lnTo>
                <a:lnTo>
                  <a:pt x="1653222" y="9461"/>
                </a:lnTo>
                <a:lnTo>
                  <a:pt x="1642967" y="2540"/>
                </a:lnTo>
                <a:lnTo>
                  <a:pt x="1630426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12976" y="5701284"/>
            <a:ext cx="1442085" cy="170815"/>
          </a:xfrm>
          <a:custGeom>
            <a:avLst/>
            <a:gdLst/>
            <a:ahLst/>
            <a:cxnLst/>
            <a:rect l="l" t="t" r="r" b="b"/>
            <a:pathLst>
              <a:path w="1442085" h="170814">
                <a:moveTo>
                  <a:pt x="1413256" y="0"/>
                </a:moveTo>
                <a:lnTo>
                  <a:pt x="28448" y="0"/>
                </a:lnTo>
                <a:lnTo>
                  <a:pt x="17359" y="2235"/>
                </a:lnTo>
                <a:lnTo>
                  <a:pt x="8318" y="8332"/>
                </a:lnTo>
                <a:lnTo>
                  <a:pt x="2230" y="17375"/>
                </a:lnTo>
                <a:lnTo>
                  <a:pt x="0" y="28447"/>
                </a:lnTo>
                <a:lnTo>
                  <a:pt x="0" y="142239"/>
                </a:lnTo>
                <a:lnTo>
                  <a:pt x="2230" y="153312"/>
                </a:lnTo>
                <a:lnTo>
                  <a:pt x="8318" y="162355"/>
                </a:lnTo>
                <a:lnTo>
                  <a:pt x="17359" y="168452"/>
                </a:lnTo>
                <a:lnTo>
                  <a:pt x="28448" y="170687"/>
                </a:lnTo>
                <a:lnTo>
                  <a:pt x="1413256" y="170687"/>
                </a:lnTo>
                <a:lnTo>
                  <a:pt x="1424344" y="168452"/>
                </a:lnTo>
                <a:lnTo>
                  <a:pt x="1433385" y="162355"/>
                </a:lnTo>
                <a:lnTo>
                  <a:pt x="1439473" y="153312"/>
                </a:lnTo>
                <a:lnTo>
                  <a:pt x="1441704" y="142239"/>
                </a:lnTo>
                <a:lnTo>
                  <a:pt x="1441704" y="28447"/>
                </a:lnTo>
                <a:lnTo>
                  <a:pt x="1439473" y="17375"/>
                </a:lnTo>
                <a:lnTo>
                  <a:pt x="1433385" y="8332"/>
                </a:lnTo>
                <a:lnTo>
                  <a:pt x="1424344" y="2235"/>
                </a:lnTo>
                <a:lnTo>
                  <a:pt x="1413256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12976" y="5871971"/>
            <a:ext cx="1442085" cy="170815"/>
          </a:xfrm>
          <a:custGeom>
            <a:avLst/>
            <a:gdLst/>
            <a:ahLst/>
            <a:cxnLst/>
            <a:rect l="l" t="t" r="r" b="b"/>
            <a:pathLst>
              <a:path w="1442085" h="170814">
                <a:moveTo>
                  <a:pt x="1413256" y="0"/>
                </a:moveTo>
                <a:lnTo>
                  <a:pt x="28448" y="0"/>
                </a:lnTo>
                <a:lnTo>
                  <a:pt x="17359" y="2235"/>
                </a:lnTo>
                <a:lnTo>
                  <a:pt x="8318" y="8332"/>
                </a:lnTo>
                <a:lnTo>
                  <a:pt x="2230" y="17375"/>
                </a:lnTo>
                <a:lnTo>
                  <a:pt x="0" y="28447"/>
                </a:lnTo>
                <a:lnTo>
                  <a:pt x="0" y="142239"/>
                </a:lnTo>
                <a:lnTo>
                  <a:pt x="2230" y="153312"/>
                </a:lnTo>
                <a:lnTo>
                  <a:pt x="8318" y="162355"/>
                </a:lnTo>
                <a:lnTo>
                  <a:pt x="17359" y="168452"/>
                </a:lnTo>
                <a:lnTo>
                  <a:pt x="28448" y="170687"/>
                </a:lnTo>
                <a:lnTo>
                  <a:pt x="1413256" y="170687"/>
                </a:lnTo>
                <a:lnTo>
                  <a:pt x="1424344" y="168452"/>
                </a:lnTo>
                <a:lnTo>
                  <a:pt x="1433385" y="162355"/>
                </a:lnTo>
                <a:lnTo>
                  <a:pt x="1439473" y="153312"/>
                </a:lnTo>
                <a:lnTo>
                  <a:pt x="1441704" y="142239"/>
                </a:lnTo>
                <a:lnTo>
                  <a:pt x="1441704" y="28447"/>
                </a:lnTo>
                <a:lnTo>
                  <a:pt x="1439473" y="17375"/>
                </a:lnTo>
                <a:lnTo>
                  <a:pt x="1433385" y="8332"/>
                </a:lnTo>
                <a:lnTo>
                  <a:pt x="1424344" y="2235"/>
                </a:lnTo>
                <a:lnTo>
                  <a:pt x="1413256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42147" y="2900172"/>
            <a:ext cx="710565" cy="207645"/>
          </a:xfrm>
          <a:custGeom>
            <a:avLst/>
            <a:gdLst/>
            <a:ahLst/>
            <a:cxnLst/>
            <a:rect l="l" t="t" r="r" b="b"/>
            <a:pathLst>
              <a:path w="710565" h="207644">
                <a:moveTo>
                  <a:pt x="675640" y="0"/>
                </a:moveTo>
                <a:lnTo>
                  <a:pt x="34544" y="0"/>
                </a:lnTo>
                <a:lnTo>
                  <a:pt x="21109" y="2718"/>
                </a:lnTo>
                <a:lnTo>
                  <a:pt x="10128" y="10128"/>
                </a:lnTo>
                <a:lnTo>
                  <a:pt x="2718" y="21109"/>
                </a:lnTo>
                <a:lnTo>
                  <a:pt x="0" y="34543"/>
                </a:lnTo>
                <a:lnTo>
                  <a:pt x="0" y="172719"/>
                </a:lnTo>
                <a:lnTo>
                  <a:pt x="2718" y="186154"/>
                </a:lnTo>
                <a:lnTo>
                  <a:pt x="10128" y="197135"/>
                </a:lnTo>
                <a:lnTo>
                  <a:pt x="21109" y="204545"/>
                </a:lnTo>
                <a:lnTo>
                  <a:pt x="34544" y="207263"/>
                </a:lnTo>
                <a:lnTo>
                  <a:pt x="675640" y="207263"/>
                </a:lnTo>
                <a:lnTo>
                  <a:pt x="689074" y="204545"/>
                </a:lnTo>
                <a:lnTo>
                  <a:pt x="700055" y="197135"/>
                </a:lnTo>
                <a:lnTo>
                  <a:pt x="707465" y="186154"/>
                </a:lnTo>
                <a:lnTo>
                  <a:pt x="710183" y="172719"/>
                </a:lnTo>
                <a:lnTo>
                  <a:pt x="710183" y="34543"/>
                </a:lnTo>
                <a:lnTo>
                  <a:pt x="707465" y="21109"/>
                </a:lnTo>
                <a:lnTo>
                  <a:pt x="700055" y="10128"/>
                </a:lnTo>
                <a:lnTo>
                  <a:pt x="689074" y="2718"/>
                </a:lnTo>
                <a:lnTo>
                  <a:pt x="675640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354326" y="555244"/>
            <a:ext cx="7819390" cy="506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latin typeface="Tw Cen MT"/>
                <a:cs typeface="Tw Cen MT"/>
              </a:rPr>
              <a:t>Essential Core &amp; Intermediate </a:t>
            </a:r>
            <a:r>
              <a:rPr dirty="0" sz="3200" spc="10">
                <a:latin typeface="Tw Cen MT"/>
                <a:cs typeface="Tw Cen MT"/>
              </a:rPr>
              <a:t>Spark</a:t>
            </a:r>
            <a:r>
              <a:rPr dirty="0" sz="3200" spc="-70">
                <a:latin typeface="Tw Cen MT"/>
                <a:cs typeface="Tw Cen MT"/>
              </a:rPr>
              <a:t> </a:t>
            </a:r>
            <a:r>
              <a:rPr dirty="0" sz="3200" spc="-5">
                <a:latin typeface="Tw Cen MT"/>
                <a:cs typeface="Tw Cen MT"/>
              </a:rPr>
              <a:t>Operations</a:t>
            </a:r>
            <a:endParaRPr sz="32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9237" y="1357895"/>
            <a:ext cx="381000" cy="21888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25"/>
              </a:lnSpc>
            </a:pPr>
            <a:r>
              <a:rPr dirty="0" sz="2800" spc="85">
                <a:solidFill>
                  <a:srgbClr val="0D0D0D"/>
                </a:solidFill>
                <a:latin typeface="Tw Cen MT Condensed"/>
                <a:cs typeface="Tw Cen MT Condensed"/>
              </a:rPr>
              <a:t>T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RAN</a:t>
            </a:r>
            <a:r>
              <a:rPr dirty="0" sz="2800" spc="85">
                <a:solidFill>
                  <a:srgbClr val="0D0D0D"/>
                </a:solidFill>
                <a:latin typeface="Tw Cen MT Condensed"/>
                <a:cs typeface="Tw Cen MT Condensed"/>
              </a:rPr>
              <a:t>SF</a:t>
            </a:r>
            <a:r>
              <a:rPr dirty="0" sz="2800" spc="95">
                <a:solidFill>
                  <a:srgbClr val="0D0D0D"/>
                </a:solidFill>
                <a:latin typeface="Tw Cen MT Condensed"/>
                <a:cs typeface="Tw Cen MT Condensed"/>
              </a:rPr>
              <a:t>O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R</a:t>
            </a:r>
            <a:r>
              <a:rPr dirty="0" sz="28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2800" spc="-3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2800" spc="85">
                <a:solidFill>
                  <a:srgbClr val="0D0D0D"/>
                </a:solidFill>
                <a:latin typeface="Tw Cen MT Condensed"/>
                <a:cs typeface="Tw Cen MT Condensed"/>
              </a:rPr>
              <a:t>TI</a:t>
            </a:r>
            <a:r>
              <a:rPr dirty="0" sz="2800" spc="105">
                <a:solidFill>
                  <a:srgbClr val="0D0D0D"/>
                </a:solidFill>
                <a:latin typeface="Tw Cen MT Condensed"/>
                <a:cs typeface="Tw Cen MT Condensed"/>
              </a:rPr>
              <a:t>O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N</a:t>
            </a:r>
            <a:r>
              <a:rPr dirty="0" sz="2800">
                <a:solidFill>
                  <a:srgbClr val="0D0D0D"/>
                </a:solidFill>
                <a:latin typeface="Tw Cen MT Condensed"/>
                <a:cs typeface="Tw Cen MT Condensed"/>
              </a:rPr>
              <a:t>S</a:t>
            </a:r>
            <a:endParaRPr sz="2800">
              <a:latin typeface="Tw Cen MT Condensed"/>
              <a:cs typeface="Tw Cen MT Condense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7284" y="1392936"/>
            <a:ext cx="512063" cy="2147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12007" y="216408"/>
            <a:ext cx="786383" cy="227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89237" y="4359267"/>
            <a:ext cx="381000" cy="986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25"/>
              </a:lnSpc>
            </a:pPr>
            <a:r>
              <a:rPr dirty="0" sz="2800" spc="15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C</a:t>
            </a:r>
            <a:r>
              <a:rPr dirty="0" sz="2800" spc="85">
                <a:solidFill>
                  <a:srgbClr val="0D0D0D"/>
                </a:solidFill>
                <a:latin typeface="Tw Cen MT Condensed"/>
                <a:cs typeface="Tw Cen MT Condensed"/>
              </a:rPr>
              <a:t>TI</a:t>
            </a:r>
            <a:r>
              <a:rPr dirty="0" sz="2800" spc="95">
                <a:solidFill>
                  <a:srgbClr val="0D0D0D"/>
                </a:solidFill>
                <a:latin typeface="Tw Cen MT Condensed"/>
                <a:cs typeface="Tw Cen MT Condensed"/>
              </a:rPr>
              <a:t>O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N</a:t>
            </a:r>
            <a:r>
              <a:rPr dirty="0" sz="2800">
                <a:solidFill>
                  <a:srgbClr val="0D0D0D"/>
                </a:solidFill>
                <a:latin typeface="Tw Cen MT Condensed"/>
                <a:cs typeface="Tw Cen MT Condensed"/>
              </a:rPr>
              <a:t>S</a:t>
            </a:r>
            <a:endParaRPr sz="2800">
              <a:latin typeface="Tw Cen MT Condensed"/>
              <a:cs typeface="Tw Cen MT Condense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3316" y="5422391"/>
            <a:ext cx="670560" cy="594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89913" y="1229359"/>
            <a:ext cx="2047239" cy="167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1005">
              <a:lnSpc>
                <a:spcPct val="100000"/>
              </a:lnSpc>
            </a:pPr>
            <a:r>
              <a:rPr dirty="0" sz="1600" b="1">
                <a:latin typeface="Tw Cen MT"/>
                <a:cs typeface="Tw Cen MT"/>
              </a:rPr>
              <a:t>General</a:t>
            </a:r>
            <a:endParaRPr sz="1600">
              <a:latin typeface="Tw Cen MT"/>
              <a:cs typeface="Tw Cen MT"/>
            </a:endParaRPr>
          </a:p>
          <a:p>
            <a:pPr marL="184785" indent="-172085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map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filter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flatMap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mapPartitions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mapPartitionsWithIndex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groupBy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sortBy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11046" y="3915917"/>
            <a:ext cx="9243060" cy="0"/>
          </a:xfrm>
          <a:custGeom>
            <a:avLst/>
            <a:gdLst/>
            <a:ahLst/>
            <a:cxnLst/>
            <a:rect l="l" t="t" r="r" b="b"/>
            <a:pathLst>
              <a:path w="9243060" h="0">
                <a:moveTo>
                  <a:pt x="0" y="0"/>
                </a:moveTo>
                <a:lnTo>
                  <a:pt x="924267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630929" y="1583182"/>
            <a:ext cx="1121410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sample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random</a:t>
            </a:r>
            <a:r>
              <a:rPr dirty="0" sz="1200" spc="10">
                <a:latin typeface="Consolas"/>
                <a:cs typeface="Consolas"/>
              </a:rPr>
              <a:t>S</a:t>
            </a:r>
            <a:r>
              <a:rPr dirty="0" sz="1200">
                <a:latin typeface="Consolas"/>
                <a:cs typeface="Consolas"/>
              </a:rPr>
              <a:t>plit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78196" y="248411"/>
            <a:ext cx="749808" cy="245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977132" y="165861"/>
            <a:ext cx="673100" cy="290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=</a:t>
            </a:r>
            <a:r>
              <a:rPr dirty="0" sz="1800" spc="-95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easy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71820" y="1583182"/>
            <a:ext cx="1205230" cy="1118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union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inters</a:t>
            </a:r>
            <a:r>
              <a:rPr dirty="0" sz="1200" spc="10">
                <a:latin typeface="Consolas"/>
                <a:cs typeface="Consolas"/>
              </a:rPr>
              <a:t>e</a:t>
            </a:r>
            <a:r>
              <a:rPr dirty="0" sz="1200">
                <a:latin typeface="Consolas"/>
                <a:cs typeface="Consolas"/>
              </a:rPr>
              <a:t>ction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subtract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distinct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cartesian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zip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71820" y="4239132"/>
            <a:ext cx="112141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takeOr</a:t>
            </a:r>
            <a:r>
              <a:rPr dirty="0" sz="1200" spc="10">
                <a:latin typeface="Consolas"/>
                <a:cs typeface="Consolas"/>
              </a:rPr>
              <a:t>d</a:t>
            </a:r>
            <a:r>
              <a:rPr dirty="0" sz="1200">
                <a:latin typeface="Consolas"/>
                <a:cs typeface="Consolas"/>
              </a:rPr>
              <a:t>ered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30929" y="1184909"/>
            <a:ext cx="601345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006600" algn="l"/>
                <a:tab pos="4358005" algn="l"/>
              </a:tabLst>
            </a:pPr>
            <a:r>
              <a:rPr dirty="0" sz="1600" b="1">
                <a:latin typeface="Tw Cen MT"/>
                <a:cs typeface="Tw Cen MT"/>
              </a:rPr>
              <a:t>Math </a:t>
            </a:r>
            <a:r>
              <a:rPr dirty="0" sz="1600" spc="-5" b="1">
                <a:latin typeface="Tw Cen MT"/>
                <a:cs typeface="Tw Cen MT"/>
              </a:rPr>
              <a:t>/</a:t>
            </a:r>
            <a:r>
              <a:rPr dirty="0" sz="1600" spc="10" b="1">
                <a:latin typeface="Tw Cen MT"/>
                <a:cs typeface="Tw Cen MT"/>
              </a:rPr>
              <a:t> </a:t>
            </a:r>
            <a:r>
              <a:rPr dirty="0" sz="1600" b="1">
                <a:latin typeface="Tw Cen MT"/>
                <a:cs typeface="Tw Cen MT"/>
              </a:rPr>
              <a:t>Statistical	</a:t>
            </a:r>
            <a:r>
              <a:rPr dirty="0" baseline="1736" sz="2400" spc="-7" b="1">
                <a:latin typeface="Tw Cen MT"/>
                <a:cs typeface="Tw Cen MT"/>
              </a:rPr>
              <a:t>Set </a:t>
            </a:r>
            <a:r>
              <a:rPr dirty="0" baseline="1736" sz="2400" spc="7" b="1">
                <a:latin typeface="Tw Cen MT"/>
                <a:cs typeface="Tw Cen MT"/>
              </a:rPr>
              <a:t>Theory</a:t>
            </a:r>
            <a:r>
              <a:rPr dirty="0" baseline="1736" sz="2400" spc="-15" b="1">
                <a:latin typeface="Tw Cen MT"/>
                <a:cs typeface="Tw Cen MT"/>
              </a:rPr>
              <a:t> </a:t>
            </a:r>
            <a:r>
              <a:rPr dirty="0" baseline="1736" sz="2400" spc="-7" b="1">
                <a:latin typeface="Tw Cen MT"/>
                <a:cs typeface="Tw Cen MT"/>
              </a:rPr>
              <a:t>/</a:t>
            </a:r>
            <a:r>
              <a:rPr dirty="0" baseline="1736" sz="2400" spc="15" b="1">
                <a:latin typeface="Tw Cen MT"/>
                <a:cs typeface="Tw Cen MT"/>
              </a:rPr>
              <a:t> </a:t>
            </a:r>
            <a:r>
              <a:rPr dirty="0" baseline="1736" sz="2400" spc="-7" b="1">
                <a:latin typeface="Tw Cen MT"/>
                <a:cs typeface="Tw Cen MT"/>
              </a:rPr>
              <a:t>Relational	</a:t>
            </a:r>
            <a:r>
              <a:rPr dirty="0" sz="1600" b="1">
                <a:latin typeface="Tw Cen MT"/>
                <a:cs typeface="Tw Cen MT"/>
              </a:rPr>
              <a:t>Data Structure </a:t>
            </a:r>
            <a:r>
              <a:rPr dirty="0" sz="1600" spc="-5" b="1">
                <a:latin typeface="Tw Cen MT"/>
                <a:cs typeface="Tw Cen MT"/>
              </a:rPr>
              <a:t>/</a:t>
            </a:r>
            <a:r>
              <a:rPr dirty="0" sz="1600" spc="-55" b="1">
                <a:latin typeface="Tw Cen MT"/>
                <a:cs typeface="Tw Cen MT"/>
              </a:rPr>
              <a:t> </a:t>
            </a:r>
            <a:r>
              <a:rPr dirty="0" sz="1600" spc="-5" b="1">
                <a:latin typeface="Tw Cen MT"/>
                <a:cs typeface="Tw Cen MT"/>
              </a:rPr>
              <a:t>I/O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13268" y="4194682"/>
            <a:ext cx="2298700" cy="1302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saveAsTextFile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saveAsSequenceFile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saveAsObjectFile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saveAsHadoopDataset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saveAsHadoopFile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saveAsNewAPIHadoopDataset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saveAsNewAPIHadoopFile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37017" y="1603247"/>
            <a:ext cx="3056255" cy="1485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keyBy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zipWithIndex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zipWithUniqueID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zipPartitions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coalesce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repartition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repartitionAndSortWithinPartitions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pipe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81044" y="5871971"/>
            <a:ext cx="1663064" cy="195580"/>
          </a:xfrm>
          <a:custGeom>
            <a:avLst/>
            <a:gdLst/>
            <a:ahLst/>
            <a:cxnLst/>
            <a:rect l="l" t="t" r="r" b="b"/>
            <a:pathLst>
              <a:path w="1663064" h="195579">
                <a:moveTo>
                  <a:pt x="1630171" y="0"/>
                </a:moveTo>
                <a:lnTo>
                  <a:pt x="32511" y="0"/>
                </a:lnTo>
                <a:lnTo>
                  <a:pt x="19877" y="2554"/>
                </a:lnTo>
                <a:lnTo>
                  <a:pt x="9540" y="9521"/>
                </a:lnTo>
                <a:lnTo>
                  <a:pt x="2561" y="19856"/>
                </a:lnTo>
                <a:lnTo>
                  <a:pt x="0" y="32511"/>
                </a:lnTo>
                <a:lnTo>
                  <a:pt x="0" y="162559"/>
                </a:lnTo>
                <a:lnTo>
                  <a:pt x="2561" y="175215"/>
                </a:lnTo>
                <a:lnTo>
                  <a:pt x="9540" y="185550"/>
                </a:lnTo>
                <a:lnTo>
                  <a:pt x="19877" y="192517"/>
                </a:lnTo>
                <a:lnTo>
                  <a:pt x="32511" y="195071"/>
                </a:lnTo>
                <a:lnTo>
                  <a:pt x="1630171" y="195071"/>
                </a:lnTo>
                <a:lnTo>
                  <a:pt x="1642806" y="192517"/>
                </a:lnTo>
                <a:lnTo>
                  <a:pt x="1653143" y="185550"/>
                </a:lnTo>
                <a:lnTo>
                  <a:pt x="1660122" y="175215"/>
                </a:lnTo>
                <a:lnTo>
                  <a:pt x="1662683" y="162559"/>
                </a:lnTo>
                <a:lnTo>
                  <a:pt x="1662683" y="32511"/>
                </a:lnTo>
                <a:lnTo>
                  <a:pt x="1660122" y="19856"/>
                </a:lnTo>
                <a:lnTo>
                  <a:pt x="1653143" y="9521"/>
                </a:lnTo>
                <a:lnTo>
                  <a:pt x="1642806" y="2554"/>
                </a:lnTo>
                <a:lnTo>
                  <a:pt x="1630171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81044" y="6070091"/>
            <a:ext cx="1663064" cy="165100"/>
          </a:xfrm>
          <a:custGeom>
            <a:avLst/>
            <a:gdLst/>
            <a:ahLst/>
            <a:cxnLst/>
            <a:rect l="l" t="t" r="r" b="b"/>
            <a:pathLst>
              <a:path w="1663064" h="165100">
                <a:moveTo>
                  <a:pt x="1635252" y="0"/>
                </a:moveTo>
                <a:lnTo>
                  <a:pt x="27431" y="0"/>
                </a:lnTo>
                <a:lnTo>
                  <a:pt x="16769" y="2155"/>
                </a:lnTo>
                <a:lnTo>
                  <a:pt x="8048" y="8034"/>
                </a:lnTo>
                <a:lnTo>
                  <a:pt x="2160" y="16753"/>
                </a:lnTo>
                <a:lnTo>
                  <a:pt x="0" y="27432"/>
                </a:lnTo>
                <a:lnTo>
                  <a:pt x="0" y="137160"/>
                </a:lnTo>
                <a:lnTo>
                  <a:pt x="2160" y="147838"/>
                </a:lnTo>
                <a:lnTo>
                  <a:pt x="8048" y="156557"/>
                </a:lnTo>
                <a:lnTo>
                  <a:pt x="16769" y="162436"/>
                </a:lnTo>
                <a:lnTo>
                  <a:pt x="27431" y="164592"/>
                </a:lnTo>
                <a:lnTo>
                  <a:pt x="1635252" y="164592"/>
                </a:lnTo>
                <a:lnTo>
                  <a:pt x="1645914" y="162436"/>
                </a:lnTo>
                <a:lnTo>
                  <a:pt x="1654635" y="156557"/>
                </a:lnTo>
                <a:lnTo>
                  <a:pt x="1660523" y="147838"/>
                </a:lnTo>
                <a:lnTo>
                  <a:pt x="1662683" y="137160"/>
                </a:lnTo>
                <a:lnTo>
                  <a:pt x="1662683" y="27432"/>
                </a:lnTo>
                <a:lnTo>
                  <a:pt x="1660523" y="16753"/>
                </a:lnTo>
                <a:lnTo>
                  <a:pt x="1654635" y="8034"/>
                </a:lnTo>
                <a:lnTo>
                  <a:pt x="1645914" y="2155"/>
                </a:lnTo>
                <a:lnTo>
                  <a:pt x="1635252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781044" y="6237732"/>
            <a:ext cx="1663064" cy="177165"/>
          </a:xfrm>
          <a:custGeom>
            <a:avLst/>
            <a:gdLst/>
            <a:ahLst/>
            <a:cxnLst/>
            <a:rect l="l" t="t" r="r" b="b"/>
            <a:pathLst>
              <a:path w="1663064" h="177164">
                <a:moveTo>
                  <a:pt x="1633219" y="0"/>
                </a:moveTo>
                <a:lnTo>
                  <a:pt x="29463" y="0"/>
                </a:lnTo>
                <a:lnTo>
                  <a:pt x="18002" y="2315"/>
                </a:lnTo>
                <a:lnTo>
                  <a:pt x="8636" y="8631"/>
                </a:lnTo>
                <a:lnTo>
                  <a:pt x="2317" y="17996"/>
                </a:lnTo>
                <a:lnTo>
                  <a:pt x="0" y="29464"/>
                </a:lnTo>
                <a:lnTo>
                  <a:pt x="0" y="147320"/>
                </a:lnTo>
                <a:lnTo>
                  <a:pt x="2317" y="158787"/>
                </a:lnTo>
                <a:lnTo>
                  <a:pt x="8635" y="168152"/>
                </a:lnTo>
                <a:lnTo>
                  <a:pt x="18002" y="174468"/>
                </a:lnTo>
                <a:lnTo>
                  <a:pt x="29463" y="176784"/>
                </a:lnTo>
                <a:lnTo>
                  <a:pt x="1633219" y="176784"/>
                </a:lnTo>
                <a:lnTo>
                  <a:pt x="1644681" y="174468"/>
                </a:lnTo>
                <a:lnTo>
                  <a:pt x="1654047" y="168152"/>
                </a:lnTo>
                <a:lnTo>
                  <a:pt x="1660366" y="158787"/>
                </a:lnTo>
                <a:lnTo>
                  <a:pt x="1662683" y="147320"/>
                </a:lnTo>
                <a:lnTo>
                  <a:pt x="1662683" y="29464"/>
                </a:lnTo>
                <a:lnTo>
                  <a:pt x="1660366" y="17996"/>
                </a:lnTo>
                <a:lnTo>
                  <a:pt x="1654048" y="8631"/>
                </a:lnTo>
                <a:lnTo>
                  <a:pt x="1644681" y="2315"/>
                </a:lnTo>
                <a:lnTo>
                  <a:pt x="1633219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630929" y="4210811"/>
            <a:ext cx="1795780" cy="2216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count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takeSample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max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min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sum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histogram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mean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variance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stdev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sampleVariance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countApprox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countApproxDistinct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89913" y="4216272"/>
            <a:ext cx="1541780" cy="22167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reduce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collect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aggregate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fold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first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take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forEach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top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treeAggregate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treeReduce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forEac</a:t>
            </a:r>
            <a:r>
              <a:rPr dirty="0" sz="1200" spc="10">
                <a:latin typeface="Consolas"/>
                <a:cs typeface="Consolas"/>
              </a:rPr>
              <a:t>h</a:t>
            </a:r>
            <a:r>
              <a:rPr dirty="0" sz="1200">
                <a:latin typeface="Consolas"/>
                <a:cs typeface="Consolas"/>
              </a:rPr>
              <a:t>Part</a:t>
            </a:r>
            <a:r>
              <a:rPr dirty="0" sz="1200" spc="10">
                <a:latin typeface="Consolas"/>
                <a:cs typeface="Consolas"/>
              </a:rPr>
              <a:t>i</a:t>
            </a:r>
            <a:r>
              <a:rPr dirty="0" sz="1200">
                <a:latin typeface="Consolas"/>
                <a:cs typeface="Consolas"/>
              </a:rPr>
              <a:t>tion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collectAsMap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KE</a:t>
            </a:r>
            <a:r>
              <a:rPr dirty="0" sz="5000" spc="85"/>
              <a:t>YB</a:t>
            </a:r>
            <a:r>
              <a:rPr dirty="0" sz="5000"/>
              <a:t>Y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93975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69364" y="4564379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7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76315" y="3720084"/>
            <a:ext cx="2142743" cy="451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29147" y="3761359"/>
            <a:ext cx="1960245" cy="294640"/>
          </a:xfrm>
          <a:custGeom>
            <a:avLst/>
            <a:gdLst/>
            <a:ahLst/>
            <a:cxnLst/>
            <a:rect l="l" t="t" r="r" b="b"/>
            <a:pathLst>
              <a:path w="1960245" h="294639">
                <a:moveTo>
                  <a:pt x="1883262" y="266698"/>
                </a:moveTo>
                <a:lnTo>
                  <a:pt x="1879600" y="294640"/>
                </a:lnTo>
                <a:lnTo>
                  <a:pt x="1955706" y="268351"/>
                </a:lnTo>
                <a:lnTo>
                  <a:pt x="1895855" y="268351"/>
                </a:lnTo>
                <a:lnTo>
                  <a:pt x="1883262" y="266698"/>
                </a:lnTo>
                <a:close/>
              </a:path>
              <a:path w="1960245" h="294639">
                <a:moveTo>
                  <a:pt x="1885842" y="247019"/>
                </a:moveTo>
                <a:lnTo>
                  <a:pt x="1883262" y="266698"/>
                </a:lnTo>
                <a:lnTo>
                  <a:pt x="1895855" y="268351"/>
                </a:lnTo>
                <a:lnTo>
                  <a:pt x="1898396" y="248666"/>
                </a:lnTo>
                <a:lnTo>
                  <a:pt x="1885842" y="247019"/>
                </a:lnTo>
                <a:close/>
              </a:path>
              <a:path w="1960245" h="294639">
                <a:moveTo>
                  <a:pt x="1889505" y="219075"/>
                </a:moveTo>
                <a:lnTo>
                  <a:pt x="1885842" y="247019"/>
                </a:lnTo>
                <a:lnTo>
                  <a:pt x="1898396" y="248666"/>
                </a:lnTo>
                <a:lnTo>
                  <a:pt x="1895855" y="268351"/>
                </a:lnTo>
                <a:lnTo>
                  <a:pt x="1955706" y="268351"/>
                </a:lnTo>
                <a:lnTo>
                  <a:pt x="1960118" y="266827"/>
                </a:lnTo>
                <a:lnTo>
                  <a:pt x="1889505" y="219075"/>
                </a:lnTo>
                <a:close/>
              </a:path>
              <a:path w="1960245" h="294639">
                <a:moveTo>
                  <a:pt x="2539" y="0"/>
                </a:moveTo>
                <a:lnTo>
                  <a:pt x="0" y="19558"/>
                </a:lnTo>
                <a:lnTo>
                  <a:pt x="1883262" y="266698"/>
                </a:lnTo>
                <a:lnTo>
                  <a:pt x="1885842" y="247019"/>
                </a:lnTo>
                <a:lnTo>
                  <a:pt x="2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815071" y="3560064"/>
          <a:ext cx="2962275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952"/>
                <a:gridCol w="385952"/>
                <a:gridCol w="1747266"/>
                <a:gridCol w="413003"/>
              </a:tblGrid>
              <a:tr h="313181">
                <a:tc>
                  <a:txBody>
                    <a:bodyPr/>
                    <a:lstStyle/>
                    <a:p>
                      <a:pPr algn="ctr" marR="120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400">
                          <a:latin typeface="Tw Cen MT"/>
                          <a:cs typeface="Tw Cen MT"/>
                        </a:rPr>
                        <a:t>F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“Fred”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770">
                <a:tc grid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4705"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J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“John”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38633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85822" y="3441953"/>
            <a:ext cx="2776855" cy="1309370"/>
          </a:xfrm>
          <a:custGeom>
            <a:avLst/>
            <a:gdLst/>
            <a:ahLst/>
            <a:cxnLst/>
            <a:rect l="l" t="t" r="r" b="b"/>
            <a:pathLst>
              <a:path w="2776854" h="1309370">
                <a:moveTo>
                  <a:pt x="0" y="218186"/>
                </a:moveTo>
                <a:lnTo>
                  <a:pt x="5761" y="168150"/>
                </a:lnTo>
                <a:lnTo>
                  <a:pt x="22172" y="122223"/>
                </a:lnTo>
                <a:lnTo>
                  <a:pt x="47926" y="81712"/>
                </a:lnTo>
                <a:lnTo>
                  <a:pt x="81712" y="47926"/>
                </a:lnTo>
                <a:lnTo>
                  <a:pt x="122223" y="22172"/>
                </a:lnTo>
                <a:lnTo>
                  <a:pt x="168150" y="5761"/>
                </a:lnTo>
                <a:lnTo>
                  <a:pt x="218185" y="0"/>
                </a:lnTo>
                <a:lnTo>
                  <a:pt x="2558541" y="0"/>
                </a:lnTo>
                <a:lnTo>
                  <a:pt x="2608577" y="5761"/>
                </a:lnTo>
                <a:lnTo>
                  <a:pt x="2654504" y="22172"/>
                </a:lnTo>
                <a:lnTo>
                  <a:pt x="2695015" y="47926"/>
                </a:lnTo>
                <a:lnTo>
                  <a:pt x="2728801" y="81712"/>
                </a:lnTo>
                <a:lnTo>
                  <a:pt x="2754555" y="122223"/>
                </a:lnTo>
                <a:lnTo>
                  <a:pt x="2770966" y="168150"/>
                </a:lnTo>
                <a:lnTo>
                  <a:pt x="2776728" y="218186"/>
                </a:lnTo>
                <a:lnTo>
                  <a:pt x="2776728" y="1090930"/>
                </a:lnTo>
                <a:lnTo>
                  <a:pt x="2770966" y="1140965"/>
                </a:lnTo>
                <a:lnTo>
                  <a:pt x="2754555" y="1186892"/>
                </a:lnTo>
                <a:lnTo>
                  <a:pt x="2728801" y="1227403"/>
                </a:lnTo>
                <a:lnTo>
                  <a:pt x="2695015" y="1261189"/>
                </a:lnTo>
                <a:lnTo>
                  <a:pt x="2654504" y="1286943"/>
                </a:lnTo>
                <a:lnTo>
                  <a:pt x="2608577" y="1303354"/>
                </a:lnTo>
                <a:lnTo>
                  <a:pt x="2558541" y="1309116"/>
                </a:lnTo>
                <a:lnTo>
                  <a:pt x="218185" y="1309116"/>
                </a:lnTo>
                <a:lnTo>
                  <a:pt x="168150" y="1303354"/>
                </a:lnTo>
                <a:lnTo>
                  <a:pt x="122223" y="1286943"/>
                </a:lnTo>
                <a:lnTo>
                  <a:pt x="81712" y="1261189"/>
                </a:lnTo>
                <a:lnTo>
                  <a:pt x="47926" y="1227403"/>
                </a:lnTo>
                <a:lnTo>
                  <a:pt x="22172" y="1186892"/>
                </a:lnTo>
                <a:lnTo>
                  <a:pt x="5761" y="1140965"/>
                </a:lnTo>
                <a:lnTo>
                  <a:pt x="0" y="1090930"/>
                </a:lnTo>
                <a:lnTo>
                  <a:pt x="0" y="218186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28699" y="2905252"/>
            <a:ext cx="1787525" cy="18503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718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James</a:t>
            </a:r>
            <a:endParaRPr sz="1400">
              <a:latin typeface="Tw Cen MT"/>
              <a:cs typeface="Tw Cen MT"/>
            </a:endParaRPr>
          </a:p>
          <a:p>
            <a:pPr algn="ctr" marR="36830">
              <a:lnSpc>
                <a:spcPct val="100000"/>
              </a:lnSpc>
              <a:spcBef>
                <a:spcPts val="116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</a:t>
            </a:r>
            <a:endParaRPr sz="1400">
              <a:latin typeface="Tw Cen MT"/>
              <a:cs typeface="Tw Cen MT"/>
            </a:endParaRPr>
          </a:p>
          <a:p>
            <a:pPr marL="1108710">
              <a:lnSpc>
                <a:spcPct val="100000"/>
              </a:lnSpc>
              <a:spcBef>
                <a:spcPts val="970"/>
              </a:spcBef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Fred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ohn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‘F’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5677" y="3129533"/>
            <a:ext cx="2778760" cy="1310640"/>
          </a:xfrm>
          <a:custGeom>
            <a:avLst/>
            <a:gdLst/>
            <a:ahLst/>
            <a:cxnLst/>
            <a:rect l="l" t="t" r="r" b="b"/>
            <a:pathLst>
              <a:path w="2778760" h="1310639">
                <a:moveTo>
                  <a:pt x="0" y="218439"/>
                </a:moveTo>
                <a:lnTo>
                  <a:pt x="5768" y="168350"/>
                </a:lnTo>
                <a:lnTo>
                  <a:pt x="22200" y="122371"/>
                </a:lnTo>
                <a:lnTo>
                  <a:pt x="47986" y="81813"/>
                </a:lnTo>
                <a:lnTo>
                  <a:pt x="81813" y="47986"/>
                </a:lnTo>
                <a:lnTo>
                  <a:pt x="122371" y="22200"/>
                </a:lnTo>
                <a:lnTo>
                  <a:pt x="168350" y="5768"/>
                </a:lnTo>
                <a:lnTo>
                  <a:pt x="218440" y="0"/>
                </a:lnTo>
                <a:lnTo>
                  <a:pt x="2559812" y="0"/>
                </a:lnTo>
                <a:lnTo>
                  <a:pt x="2609901" y="5768"/>
                </a:lnTo>
                <a:lnTo>
                  <a:pt x="2655880" y="22200"/>
                </a:lnTo>
                <a:lnTo>
                  <a:pt x="2696438" y="47986"/>
                </a:lnTo>
                <a:lnTo>
                  <a:pt x="2730265" y="81813"/>
                </a:lnTo>
                <a:lnTo>
                  <a:pt x="2756051" y="122371"/>
                </a:lnTo>
                <a:lnTo>
                  <a:pt x="2772483" y="168350"/>
                </a:lnTo>
                <a:lnTo>
                  <a:pt x="2778252" y="218439"/>
                </a:lnTo>
                <a:lnTo>
                  <a:pt x="2778252" y="1092199"/>
                </a:lnTo>
                <a:lnTo>
                  <a:pt x="2772483" y="1142289"/>
                </a:lnTo>
                <a:lnTo>
                  <a:pt x="2756051" y="1188268"/>
                </a:lnTo>
                <a:lnTo>
                  <a:pt x="2730265" y="1228826"/>
                </a:lnTo>
                <a:lnTo>
                  <a:pt x="2696438" y="1262653"/>
                </a:lnTo>
                <a:lnTo>
                  <a:pt x="2655880" y="1288439"/>
                </a:lnTo>
                <a:lnTo>
                  <a:pt x="2609901" y="1304871"/>
                </a:lnTo>
                <a:lnTo>
                  <a:pt x="2559812" y="1310639"/>
                </a:lnTo>
                <a:lnTo>
                  <a:pt x="218440" y="1310639"/>
                </a:lnTo>
                <a:lnTo>
                  <a:pt x="168350" y="1304871"/>
                </a:lnTo>
                <a:lnTo>
                  <a:pt x="122371" y="1288439"/>
                </a:lnTo>
                <a:lnTo>
                  <a:pt x="81813" y="1262653"/>
                </a:lnTo>
                <a:lnTo>
                  <a:pt x="47986" y="1228826"/>
                </a:lnTo>
                <a:lnTo>
                  <a:pt x="22200" y="1188268"/>
                </a:lnTo>
                <a:lnTo>
                  <a:pt x="5768" y="1142289"/>
                </a:lnTo>
                <a:lnTo>
                  <a:pt x="0" y="1092199"/>
                </a:lnTo>
                <a:lnTo>
                  <a:pt x="0" y="218439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KE</a:t>
            </a:r>
            <a:r>
              <a:rPr dirty="0" sz="5000" spc="85"/>
              <a:t>YB</a:t>
            </a:r>
            <a:r>
              <a:rPr dirty="0" sz="5000"/>
              <a:t>Y</a:t>
            </a:r>
            <a:endParaRPr sz="5000"/>
          </a:p>
        </p:txBody>
      </p:sp>
      <p:sp>
        <p:nvSpPr>
          <p:cNvPr id="6" name="object 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93975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8529" y="4098544"/>
            <a:ext cx="24892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155">
                <a:latin typeface="Tw Cen MT"/>
                <a:cs typeface="Tw Cen MT"/>
              </a:rPr>
              <a:t>‘</a:t>
            </a:r>
            <a:r>
              <a:rPr dirty="0" sz="2000" spc="-180">
                <a:latin typeface="Tw Cen MT"/>
                <a:cs typeface="Tw Cen MT"/>
              </a:rPr>
              <a:t>A</a:t>
            </a:r>
            <a:r>
              <a:rPr dirty="0" sz="2000">
                <a:latin typeface="Tw Cen MT"/>
                <a:cs typeface="Tw Cen MT"/>
              </a:rPr>
              <a:t>’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3305" y="2905252"/>
            <a:ext cx="1161415" cy="926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James</a:t>
            </a:r>
            <a:endParaRPr sz="1400">
              <a:latin typeface="Tw Cen MT"/>
              <a:cs typeface="Tw Cen MT"/>
            </a:endParaRPr>
          </a:p>
          <a:p>
            <a:pPr algn="ctr" marL="12065">
              <a:lnSpc>
                <a:spcPct val="100000"/>
              </a:lnSpc>
              <a:spcBef>
                <a:spcPts val="116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970"/>
              </a:spcBef>
            </a:pP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77642" y="4022090"/>
            <a:ext cx="33845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ohn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511795" y="3218688"/>
          <a:ext cx="3265170" cy="181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565"/>
                <a:gridCol w="359663"/>
                <a:gridCol w="385952"/>
                <a:gridCol w="1443990"/>
                <a:gridCol w="303275"/>
                <a:gridCol w="413003"/>
              </a:tblGrid>
              <a:tr h="341375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400">
                          <a:latin typeface="Tw Cen MT"/>
                          <a:cs typeface="Tw Cen MT"/>
                        </a:rPr>
                        <a:t>A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400" spc="-1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“Anna”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13181">
                <a:tc row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400">
                          <a:latin typeface="Tw Cen MT"/>
                          <a:cs typeface="Tw Cen MT"/>
                        </a:rPr>
                        <a:t>F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“Fred”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77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grid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118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302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J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6F2F9F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“John”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339851"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grid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E68042"/>
                    </a:solidFill>
                  </a:tcPr>
                </a:tc>
              </a:tr>
              <a:tr h="379475"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68042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9219" y="4229100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7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58740" y="3313176"/>
            <a:ext cx="2167127" cy="259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12841" y="3391661"/>
            <a:ext cx="1983105" cy="76200"/>
          </a:xfrm>
          <a:custGeom>
            <a:avLst/>
            <a:gdLst/>
            <a:ahLst/>
            <a:cxnLst/>
            <a:rect l="l" t="t" r="r" b="b"/>
            <a:pathLst>
              <a:path w="1983104" h="76200">
                <a:moveTo>
                  <a:pt x="1906651" y="0"/>
                </a:moveTo>
                <a:lnTo>
                  <a:pt x="1906651" y="76200"/>
                </a:lnTo>
                <a:lnTo>
                  <a:pt x="1963039" y="48005"/>
                </a:lnTo>
                <a:lnTo>
                  <a:pt x="1919351" y="48005"/>
                </a:lnTo>
                <a:lnTo>
                  <a:pt x="1919351" y="28193"/>
                </a:lnTo>
                <a:lnTo>
                  <a:pt x="1963039" y="28193"/>
                </a:lnTo>
                <a:lnTo>
                  <a:pt x="1906651" y="0"/>
                </a:lnTo>
                <a:close/>
              </a:path>
              <a:path w="1983104" h="76200">
                <a:moveTo>
                  <a:pt x="190665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906651" y="48005"/>
                </a:lnTo>
                <a:lnTo>
                  <a:pt x="1906651" y="28193"/>
                </a:lnTo>
                <a:close/>
              </a:path>
              <a:path w="1983104" h="76200">
                <a:moveTo>
                  <a:pt x="1963039" y="28193"/>
                </a:moveTo>
                <a:lnTo>
                  <a:pt x="1919351" y="28193"/>
                </a:lnTo>
                <a:lnTo>
                  <a:pt x="1919351" y="48005"/>
                </a:lnTo>
                <a:lnTo>
                  <a:pt x="1963039" y="48005"/>
                </a:lnTo>
                <a:lnTo>
                  <a:pt x="1982851" y="38100"/>
                </a:lnTo>
                <a:lnTo>
                  <a:pt x="196303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1850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81850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196328" y="2874264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22566" y="2911094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5333" y="2903982"/>
            <a:ext cx="5969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21702" y="32285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21702" y="322859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957819" y="3269488"/>
            <a:ext cx="514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85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33131" y="3240023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639939" y="3276853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4866" y="2739389"/>
            <a:ext cx="2778760" cy="1309370"/>
          </a:xfrm>
          <a:custGeom>
            <a:avLst/>
            <a:gdLst/>
            <a:ahLst/>
            <a:cxnLst/>
            <a:rect l="l" t="t" r="r" b="b"/>
            <a:pathLst>
              <a:path w="2778760" h="1309370">
                <a:moveTo>
                  <a:pt x="0" y="218186"/>
                </a:moveTo>
                <a:lnTo>
                  <a:pt x="5761" y="168150"/>
                </a:lnTo>
                <a:lnTo>
                  <a:pt x="22172" y="122223"/>
                </a:lnTo>
                <a:lnTo>
                  <a:pt x="47926" y="81712"/>
                </a:lnTo>
                <a:lnTo>
                  <a:pt x="81712" y="47926"/>
                </a:lnTo>
                <a:lnTo>
                  <a:pt x="122223" y="22172"/>
                </a:lnTo>
                <a:lnTo>
                  <a:pt x="168150" y="5761"/>
                </a:lnTo>
                <a:lnTo>
                  <a:pt x="218185" y="0"/>
                </a:lnTo>
                <a:lnTo>
                  <a:pt x="2560066" y="0"/>
                </a:lnTo>
                <a:lnTo>
                  <a:pt x="2610101" y="5761"/>
                </a:lnTo>
                <a:lnTo>
                  <a:pt x="2656028" y="22172"/>
                </a:lnTo>
                <a:lnTo>
                  <a:pt x="2696539" y="47926"/>
                </a:lnTo>
                <a:lnTo>
                  <a:pt x="2730325" y="81712"/>
                </a:lnTo>
                <a:lnTo>
                  <a:pt x="2756079" y="122223"/>
                </a:lnTo>
                <a:lnTo>
                  <a:pt x="2772490" y="168150"/>
                </a:lnTo>
                <a:lnTo>
                  <a:pt x="2778252" y="218186"/>
                </a:lnTo>
                <a:lnTo>
                  <a:pt x="2778252" y="1090930"/>
                </a:lnTo>
                <a:lnTo>
                  <a:pt x="2772490" y="1140965"/>
                </a:lnTo>
                <a:lnTo>
                  <a:pt x="2756079" y="1186892"/>
                </a:lnTo>
                <a:lnTo>
                  <a:pt x="2730325" y="1227403"/>
                </a:lnTo>
                <a:lnTo>
                  <a:pt x="2696539" y="1261189"/>
                </a:lnTo>
                <a:lnTo>
                  <a:pt x="2656028" y="1286943"/>
                </a:lnTo>
                <a:lnTo>
                  <a:pt x="2610101" y="1303354"/>
                </a:lnTo>
                <a:lnTo>
                  <a:pt x="2560066" y="1309116"/>
                </a:lnTo>
                <a:lnTo>
                  <a:pt x="218185" y="1309116"/>
                </a:lnTo>
                <a:lnTo>
                  <a:pt x="168150" y="1303354"/>
                </a:lnTo>
                <a:lnTo>
                  <a:pt x="122223" y="1286943"/>
                </a:lnTo>
                <a:lnTo>
                  <a:pt x="81712" y="1261189"/>
                </a:lnTo>
                <a:lnTo>
                  <a:pt x="47926" y="1227403"/>
                </a:lnTo>
                <a:lnTo>
                  <a:pt x="22172" y="1186892"/>
                </a:lnTo>
                <a:lnTo>
                  <a:pt x="5761" y="1140965"/>
                </a:lnTo>
                <a:lnTo>
                  <a:pt x="0" y="1090930"/>
                </a:lnTo>
                <a:lnTo>
                  <a:pt x="0" y="218186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/>
              <a:t>KE</a:t>
            </a:r>
            <a:r>
              <a:rPr dirty="0" sz="5000" spc="85"/>
              <a:t>YB</a:t>
            </a:r>
            <a:r>
              <a:rPr dirty="0" sz="5000"/>
              <a:t>Y</a:t>
            </a:r>
            <a:endParaRPr sz="5000"/>
          </a:p>
        </p:txBody>
      </p:sp>
      <p:sp>
        <p:nvSpPr>
          <p:cNvPr id="14" name="object 14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35073" y="286892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28266" y="3231642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93975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813305" y="2905252"/>
            <a:ext cx="4597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ames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05989" y="3266185"/>
            <a:ext cx="3879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1344" y="3908170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8408" y="3861815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520700" h="76200">
                <a:moveTo>
                  <a:pt x="52070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520700" y="44449"/>
                </a:lnTo>
                <a:lnTo>
                  <a:pt x="52070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38022" y="3731259"/>
            <a:ext cx="23495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‘J’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39055" y="2947416"/>
            <a:ext cx="2397252" cy="371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92396" y="2988564"/>
            <a:ext cx="2214880" cy="219710"/>
          </a:xfrm>
          <a:custGeom>
            <a:avLst/>
            <a:gdLst/>
            <a:ahLst/>
            <a:cxnLst/>
            <a:rect l="l" t="t" r="r" b="b"/>
            <a:pathLst>
              <a:path w="2214879" h="219710">
                <a:moveTo>
                  <a:pt x="2141601" y="143128"/>
                </a:moveTo>
                <a:lnTo>
                  <a:pt x="2139388" y="171327"/>
                </a:lnTo>
                <a:lnTo>
                  <a:pt x="2152014" y="172338"/>
                </a:lnTo>
                <a:lnTo>
                  <a:pt x="2150490" y="192024"/>
                </a:lnTo>
                <a:lnTo>
                  <a:pt x="2137764" y="192024"/>
                </a:lnTo>
                <a:lnTo>
                  <a:pt x="2135631" y="219201"/>
                </a:lnTo>
                <a:lnTo>
                  <a:pt x="2202714" y="192024"/>
                </a:lnTo>
                <a:lnTo>
                  <a:pt x="2150490" y="192024"/>
                </a:lnTo>
                <a:lnTo>
                  <a:pt x="2137843" y="191011"/>
                </a:lnTo>
                <a:lnTo>
                  <a:pt x="2205214" y="191011"/>
                </a:lnTo>
                <a:lnTo>
                  <a:pt x="2214626" y="187198"/>
                </a:lnTo>
                <a:lnTo>
                  <a:pt x="2141601" y="143128"/>
                </a:lnTo>
                <a:close/>
              </a:path>
              <a:path w="2214879" h="219710">
                <a:moveTo>
                  <a:pt x="2139388" y="171327"/>
                </a:moveTo>
                <a:lnTo>
                  <a:pt x="2137843" y="191011"/>
                </a:lnTo>
                <a:lnTo>
                  <a:pt x="2150490" y="192024"/>
                </a:lnTo>
                <a:lnTo>
                  <a:pt x="2152014" y="172338"/>
                </a:lnTo>
                <a:lnTo>
                  <a:pt x="2139388" y="171327"/>
                </a:lnTo>
                <a:close/>
              </a:path>
              <a:path w="2214879" h="219710">
                <a:moveTo>
                  <a:pt x="1524" y="0"/>
                </a:moveTo>
                <a:lnTo>
                  <a:pt x="0" y="19812"/>
                </a:lnTo>
                <a:lnTo>
                  <a:pt x="2137843" y="191011"/>
                </a:lnTo>
                <a:lnTo>
                  <a:pt x="2139388" y="17132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15361" y="3565397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625089" y="3602608"/>
            <a:ext cx="3492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64357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977642" y="4022090"/>
            <a:ext cx="33845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ohn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24978" y="3569970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24978" y="3569970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268461" y="3605021"/>
            <a:ext cx="48704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39456" y="3575303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961121" y="3612133"/>
            <a:ext cx="104139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26856" y="1925954"/>
            <a:ext cx="72199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0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237981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237981" y="394792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247888" y="3954779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8373871" y="3991229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681466" y="3984244"/>
            <a:ext cx="47498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</a:t>
            </a:r>
            <a:r>
              <a:rPr dirty="0" sz="1400" spc="-10">
                <a:solidFill>
                  <a:srgbClr val="FFFFFF"/>
                </a:solidFill>
                <a:latin typeface="Tw Cen MT"/>
                <a:cs typeface="Tw Cen MT"/>
              </a:rPr>
              <a:t>n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81721" y="589026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81721" y="589026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91628" y="597408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20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03172" y="852678"/>
            <a:ext cx="1238250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90">
                <a:solidFill>
                  <a:srgbClr val="0D0D0D"/>
                </a:solidFill>
                <a:latin typeface="Tw Cen MT Condensed"/>
                <a:cs typeface="Tw Cen MT Condensed"/>
              </a:rPr>
              <a:t>KE</a:t>
            </a: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YB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Y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35645" y="721613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40" h="715010">
                <a:moveTo>
                  <a:pt x="0" y="714755"/>
                </a:moveTo>
                <a:lnTo>
                  <a:pt x="1665731" y="714755"/>
                </a:lnTo>
                <a:lnTo>
                  <a:pt x="1665731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35645" y="721613"/>
            <a:ext cx="1666239" cy="715010"/>
          </a:xfrm>
          <a:custGeom>
            <a:avLst/>
            <a:gdLst/>
            <a:ahLst/>
            <a:cxnLst/>
            <a:rect l="l" t="t" r="r" b="b"/>
            <a:pathLst>
              <a:path w="1666240" h="715010">
                <a:moveTo>
                  <a:pt x="0" y="714755"/>
                </a:moveTo>
                <a:lnTo>
                  <a:pt x="1665731" y="714755"/>
                </a:lnTo>
                <a:lnTo>
                  <a:pt x="1665731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84997" y="87706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84997" y="877061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71821" y="56311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71821" y="56311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5"/>
                </a:moveTo>
                <a:lnTo>
                  <a:pt x="1667255" y="714755"/>
                </a:lnTo>
                <a:lnTo>
                  <a:pt x="1667255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9650" y="6926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19650" y="6926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10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6991" y="5497067"/>
            <a:ext cx="385572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7075" y="4200144"/>
            <a:ext cx="565404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65097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365235" y="3976115"/>
            <a:ext cx="541020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358510" y="191770"/>
            <a:ext cx="651510" cy="290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1800" spc="-10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31302" y="185673"/>
            <a:ext cx="65151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RDD:</a:t>
            </a:r>
            <a:r>
              <a:rPr dirty="0" sz="1800" spc="-100">
                <a:latin typeface="Tw Cen MT"/>
                <a:cs typeface="Tw Cen MT"/>
              </a:rPr>
              <a:t> </a:t>
            </a:r>
            <a:r>
              <a:rPr dirty="0" sz="1800" b="1">
                <a:solidFill>
                  <a:srgbClr val="E68042"/>
                </a:solidFill>
                <a:latin typeface="Tw Cen MT"/>
                <a:cs typeface="Tw Cen MT"/>
              </a:rPr>
              <a:t>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39418" y="3969639"/>
            <a:ext cx="8757920" cy="955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sc.parallelize(['John', 'Fred', 'Anna',</a:t>
            </a:r>
            <a:r>
              <a:rPr dirty="0" sz="1400" spc="5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'James'])</a:t>
            </a:r>
            <a:endParaRPr sz="1400">
              <a:latin typeface="Consolas"/>
              <a:cs typeface="Consolas"/>
            </a:endParaRPr>
          </a:p>
          <a:p>
            <a:pPr marL="12700" marR="6078855">
              <a:lnSpc>
                <a:spcPct val="100000"/>
              </a:lnSpc>
            </a:pP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.keyBy(lambda w: </a:t>
            </a:r>
            <a:r>
              <a:rPr dirty="0" sz="1400" spc="5">
                <a:latin typeface="Consolas"/>
                <a:cs typeface="Consolas"/>
              </a:rPr>
              <a:t>w[0])  </a:t>
            </a:r>
            <a:r>
              <a:rPr dirty="0" sz="1400">
                <a:latin typeface="Consolas"/>
                <a:cs typeface="Consolas"/>
              </a:rPr>
              <a:t>print</a:t>
            </a:r>
            <a:r>
              <a:rPr dirty="0" sz="1400" spc="-3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</a:t>
            </a:r>
            <a:endParaRPr sz="1400">
              <a:latin typeface="Consolas"/>
              <a:cs typeface="Consolas"/>
            </a:endParaRPr>
          </a:p>
          <a:p>
            <a:pPr marL="5196205">
              <a:lnSpc>
                <a:spcPct val="100000"/>
              </a:lnSpc>
              <a:spcBef>
                <a:spcPts val="160"/>
              </a:spcBef>
            </a:pPr>
            <a:r>
              <a:rPr dirty="0" baseline="-6944" sz="2400" spc="-7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sz="1400">
                <a:latin typeface="Consolas"/>
                <a:cs typeface="Consolas"/>
              </a:rPr>
              <a:t>['John', </a:t>
            </a:r>
            <a:r>
              <a:rPr dirty="0" sz="1400" spc="5">
                <a:latin typeface="Consolas"/>
                <a:cs typeface="Consolas"/>
              </a:rPr>
              <a:t>'Fred', </a:t>
            </a:r>
            <a:r>
              <a:rPr dirty="0" sz="1400">
                <a:latin typeface="Consolas"/>
                <a:cs typeface="Consolas"/>
              </a:rPr>
              <a:t>'Anna',</a:t>
            </a:r>
            <a:r>
              <a:rPr dirty="0" sz="1400" spc="-30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'James']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33820" y="5057394"/>
            <a:ext cx="5629910" cy="2882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-5208" sz="2400" spc="-7" b="1">
                <a:solidFill>
                  <a:srgbClr val="E68042"/>
                </a:solidFill>
                <a:latin typeface="Consolas"/>
                <a:cs typeface="Consolas"/>
              </a:rPr>
              <a:t>y:</a:t>
            </a:r>
            <a:r>
              <a:rPr dirty="0" baseline="-5208" sz="2400" spc="-352" b="1">
                <a:solidFill>
                  <a:srgbClr val="E68042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[('J','John'),('F','Fred'),('A','Anna'),('J','James')]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38853" y="2216658"/>
            <a:ext cx="6798945" cy="949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46113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keyBy(</a:t>
            </a: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f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Create a </a:t>
            </a:r>
            <a:r>
              <a:rPr dirty="0" sz="1800" spc="-30">
                <a:latin typeface="Tw Cen MT"/>
                <a:cs typeface="Tw Cen MT"/>
              </a:rPr>
              <a:t>Pair </a:t>
            </a:r>
            <a:r>
              <a:rPr dirty="0" sz="1800" spc="-25">
                <a:latin typeface="Tw Cen MT"/>
                <a:cs typeface="Tw Cen MT"/>
              </a:rPr>
              <a:t>RDD, </a:t>
            </a:r>
            <a:r>
              <a:rPr dirty="0" sz="1800" spc="-5">
                <a:latin typeface="Tw Cen MT"/>
                <a:cs typeface="Tw Cen MT"/>
              </a:rPr>
              <a:t>forming </a:t>
            </a:r>
            <a:r>
              <a:rPr dirty="0" sz="1800">
                <a:latin typeface="Tw Cen MT"/>
                <a:cs typeface="Tw Cen MT"/>
              </a:rPr>
              <a:t>one pair </a:t>
            </a:r>
            <a:r>
              <a:rPr dirty="0" sz="1800" spc="-15">
                <a:latin typeface="Tw Cen MT"/>
                <a:cs typeface="Tw Cen MT"/>
              </a:rPr>
              <a:t>for </a:t>
            </a:r>
            <a:r>
              <a:rPr dirty="0" sz="1800" spc="15">
                <a:latin typeface="Tw Cen MT"/>
                <a:cs typeface="Tw Cen MT"/>
              </a:rPr>
              <a:t>each </a:t>
            </a:r>
            <a:r>
              <a:rPr dirty="0" sz="1800" spc="-5">
                <a:latin typeface="Tw Cen MT"/>
                <a:cs typeface="Tw Cen MT"/>
              </a:rPr>
              <a:t>item in </a:t>
            </a:r>
            <a:r>
              <a:rPr dirty="0" sz="1800">
                <a:latin typeface="Tw Cen MT"/>
                <a:cs typeface="Tw Cen MT"/>
              </a:rPr>
              <a:t>the original </a:t>
            </a:r>
            <a:r>
              <a:rPr dirty="0" sz="1800" spc="-10">
                <a:latin typeface="Tw Cen MT"/>
                <a:cs typeface="Tw Cen MT"/>
              </a:rPr>
              <a:t>RDD. </a:t>
            </a:r>
            <a:r>
              <a:rPr dirty="0" sz="1800">
                <a:latin typeface="Tw Cen MT"/>
                <a:cs typeface="Tw Cen MT"/>
              </a:rPr>
              <a:t>The  </a:t>
            </a:r>
            <a:r>
              <a:rPr dirty="0" sz="1800" spc="-5">
                <a:latin typeface="Tw Cen MT"/>
                <a:cs typeface="Tw Cen MT"/>
              </a:rPr>
              <a:t>pair’s </a:t>
            </a:r>
            <a:r>
              <a:rPr dirty="0" sz="1800" spc="-40">
                <a:latin typeface="Tw Cen MT"/>
                <a:cs typeface="Tw Cen MT"/>
              </a:rPr>
              <a:t>key </a:t>
            </a:r>
            <a:r>
              <a:rPr dirty="0" sz="1800" spc="-5">
                <a:latin typeface="Tw Cen MT"/>
                <a:cs typeface="Tw Cen MT"/>
              </a:rPr>
              <a:t>is </a:t>
            </a:r>
            <a:r>
              <a:rPr dirty="0" sz="1800">
                <a:latin typeface="Tw Cen MT"/>
                <a:cs typeface="Tw Cen MT"/>
              </a:rPr>
              <a:t>calculated </a:t>
            </a:r>
            <a:r>
              <a:rPr dirty="0" sz="1800" spc="-10">
                <a:latin typeface="Tw Cen MT"/>
                <a:cs typeface="Tw Cen MT"/>
              </a:rPr>
              <a:t>from </a:t>
            </a:r>
            <a:r>
              <a:rPr dirty="0" sz="1800">
                <a:latin typeface="Tw Cen MT"/>
                <a:cs typeface="Tw Cen MT"/>
              </a:rPr>
              <a:t>the </a:t>
            </a:r>
            <a:r>
              <a:rPr dirty="0" sz="1800" spc="-10">
                <a:latin typeface="Tw Cen MT"/>
                <a:cs typeface="Tw Cen MT"/>
              </a:rPr>
              <a:t>value </a:t>
            </a:r>
            <a:r>
              <a:rPr dirty="0" sz="1800">
                <a:latin typeface="Tw Cen MT"/>
                <a:cs typeface="Tw Cen MT"/>
              </a:rPr>
              <a:t>via a </a:t>
            </a:r>
            <a:r>
              <a:rPr dirty="0" sz="1800" spc="-5">
                <a:latin typeface="Tw Cen MT"/>
                <a:cs typeface="Tw Cen MT"/>
              </a:rPr>
              <a:t>user-supplied</a:t>
            </a:r>
            <a:r>
              <a:rPr dirty="0" sz="1800" spc="-2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function.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239418" y="5251577"/>
            <a:ext cx="4319270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7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sc.parallelize(</a:t>
            </a:r>
            <a:endParaRPr sz="1400">
              <a:latin typeface="Consolas"/>
              <a:cs typeface="Consolas"/>
            </a:endParaRPr>
          </a:p>
          <a:p>
            <a:pPr marL="12700" marR="5080" indent="45656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Array("John", "Fred", "Anna", "James"))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spc="5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 spc="5">
                <a:latin typeface="Consolas"/>
                <a:cs typeface="Consolas"/>
              </a:rPr>
              <a:t>.keyBy(w </a:t>
            </a:r>
            <a:r>
              <a:rPr dirty="0" sz="1400">
                <a:latin typeface="Consolas"/>
                <a:cs typeface="Consolas"/>
              </a:rPr>
              <a:t>=&gt; w.charAt(0))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72050" y="8450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972050" y="8450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24450" y="9974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24450" y="997458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96428" y="886967"/>
            <a:ext cx="96520" cy="121920"/>
          </a:xfrm>
          <a:custGeom>
            <a:avLst/>
            <a:gdLst/>
            <a:ahLst/>
            <a:cxnLst/>
            <a:rect l="l" t="t" r="r" b="b"/>
            <a:pathLst>
              <a:path w="96520" h="121919">
                <a:moveTo>
                  <a:pt x="0" y="121920"/>
                </a:moveTo>
                <a:lnTo>
                  <a:pt x="96011" y="121920"/>
                </a:lnTo>
                <a:lnTo>
                  <a:pt x="96011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137397" y="1034033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137397" y="1034033"/>
            <a:ext cx="1667510" cy="715010"/>
          </a:xfrm>
          <a:custGeom>
            <a:avLst/>
            <a:gdLst/>
            <a:ahLst/>
            <a:cxnLst/>
            <a:rect l="l" t="t" r="r" b="b"/>
            <a:pathLst>
              <a:path w="1667509" h="715010">
                <a:moveTo>
                  <a:pt x="0" y="714756"/>
                </a:moveTo>
                <a:lnTo>
                  <a:pt x="1667255" y="714756"/>
                </a:lnTo>
                <a:lnTo>
                  <a:pt x="1667255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147304" y="1045463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5" h="121919">
                <a:moveTo>
                  <a:pt x="0" y="121920"/>
                </a:moveTo>
                <a:lnTo>
                  <a:pt x="94488" y="121920"/>
                </a:lnTo>
                <a:lnTo>
                  <a:pt x="94488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44028" y="731519"/>
            <a:ext cx="94615" cy="121920"/>
          </a:xfrm>
          <a:custGeom>
            <a:avLst/>
            <a:gdLst/>
            <a:ahLst/>
            <a:cxnLst/>
            <a:rect l="l" t="t" r="r" b="b"/>
            <a:pathLst>
              <a:path w="94615" h="121919">
                <a:moveTo>
                  <a:pt x="0" y="121920"/>
                </a:moveTo>
                <a:lnTo>
                  <a:pt x="94488" y="121920"/>
                </a:lnTo>
                <a:lnTo>
                  <a:pt x="94488" y="0"/>
                </a:lnTo>
                <a:lnTo>
                  <a:pt x="0" y="0"/>
                </a:lnTo>
                <a:lnTo>
                  <a:pt x="0" y="12192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40"/>
              <a:t>PARTITIONBY</a:t>
            </a:r>
            <a:endParaRPr sz="5000"/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70860" y="2307335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22270" y="3408426"/>
            <a:ext cx="381635" cy="403860"/>
          </a:xfrm>
          <a:custGeom>
            <a:avLst/>
            <a:gdLst/>
            <a:ahLst/>
            <a:cxnLst/>
            <a:rect l="l" t="t" r="r" b="b"/>
            <a:pathLst>
              <a:path w="381635" h="403860">
                <a:moveTo>
                  <a:pt x="0" y="0"/>
                </a:moveTo>
                <a:lnTo>
                  <a:pt x="381381" y="40347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197098" y="1695450"/>
            <a:ext cx="1478280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8985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1496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	</a:t>
            </a: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“John”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25190" y="395097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788790" y="2653538"/>
            <a:ext cx="514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85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64991" y="26243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471164" y="2660522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78758" y="4306061"/>
            <a:ext cx="209550" cy="222250"/>
          </a:xfrm>
          <a:custGeom>
            <a:avLst/>
            <a:gdLst/>
            <a:ahLst/>
            <a:cxnLst/>
            <a:rect l="l" t="t" r="r" b="b"/>
            <a:pathLst>
              <a:path w="209550" h="222250">
                <a:moveTo>
                  <a:pt x="0" y="0"/>
                </a:moveTo>
                <a:lnTo>
                  <a:pt x="209550" y="22174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18864" y="2955290"/>
            <a:ext cx="48704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89603" y="2926079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811270" y="2962275"/>
            <a:ext cx="10350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82211" y="3227832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108450" y="3264280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16044" y="3262121"/>
            <a:ext cx="5969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40"/>
              <a:t>PARTITIONBY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3954017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70860" y="2307335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22270" y="3408426"/>
            <a:ext cx="381635" cy="403860"/>
          </a:xfrm>
          <a:custGeom>
            <a:avLst/>
            <a:gdLst/>
            <a:ahLst/>
            <a:cxnLst/>
            <a:rect l="l" t="t" r="r" b="b"/>
            <a:pathLst>
              <a:path w="381635" h="403860">
                <a:moveTo>
                  <a:pt x="0" y="0"/>
                </a:moveTo>
                <a:lnTo>
                  <a:pt x="381381" y="40347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97098" y="2343150"/>
            <a:ext cx="7778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496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</a:t>
            </a:r>
            <a:r>
              <a:rPr dirty="0" sz="1400" spc="-10">
                <a:solidFill>
                  <a:srgbClr val="FFFFFF"/>
                </a:solidFill>
                <a:latin typeface="Tw Cen MT"/>
                <a:cs typeface="Tw Cen MT"/>
              </a:rPr>
              <a:t>n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5190" y="395097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88790" y="2653538"/>
            <a:ext cx="514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85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64991" y="26243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71164" y="2660522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78758" y="4306061"/>
            <a:ext cx="209550" cy="222250"/>
          </a:xfrm>
          <a:custGeom>
            <a:avLst/>
            <a:gdLst/>
            <a:ahLst/>
            <a:cxnLst/>
            <a:rect l="l" t="t" r="r" b="b"/>
            <a:pathLst>
              <a:path w="209550" h="222250">
                <a:moveTo>
                  <a:pt x="0" y="0"/>
                </a:moveTo>
                <a:lnTo>
                  <a:pt x="209550" y="22174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118864" y="2955290"/>
            <a:ext cx="48704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89603" y="2926079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811270" y="2962275"/>
            <a:ext cx="10350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82211" y="3227832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108450" y="3264280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16044" y="3262121"/>
            <a:ext cx="5969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70114" y="3380994"/>
            <a:ext cx="405765" cy="429259"/>
          </a:xfrm>
          <a:custGeom>
            <a:avLst/>
            <a:gdLst/>
            <a:ahLst/>
            <a:cxnLst/>
            <a:rect l="l" t="t" r="r" b="b"/>
            <a:pathLst>
              <a:path w="405765" h="429260">
                <a:moveTo>
                  <a:pt x="0" y="0"/>
                </a:moveTo>
                <a:lnTo>
                  <a:pt x="405256" y="4287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237980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355330" y="4016502"/>
            <a:ext cx="502284" cy="496570"/>
          </a:xfrm>
          <a:custGeom>
            <a:avLst/>
            <a:gdLst/>
            <a:ahLst/>
            <a:cxnLst/>
            <a:rect l="l" t="t" r="r" b="b"/>
            <a:pathLst>
              <a:path w="502284" h="496570">
                <a:moveTo>
                  <a:pt x="0" y="0"/>
                </a:moveTo>
                <a:lnTo>
                  <a:pt x="502030" y="49618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312657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12657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22564" y="2612135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8449182" y="2647950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745981" y="2631185"/>
            <a:ext cx="5969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71721" y="3134105"/>
            <a:ext cx="536575" cy="530860"/>
          </a:xfrm>
          <a:custGeom>
            <a:avLst/>
            <a:gdLst/>
            <a:ahLst/>
            <a:cxnLst/>
            <a:rect l="l" t="t" r="r" b="b"/>
            <a:pathLst>
              <a:path w="536575" h="530860">
                <a:moveTo>
                  <a:pt x="0" y="88392"/>
                </a:moveTo>
                <a:lnTo>
                  <a:pt x="6953" y="54006"/>
                </a:lnTo>
                <a:lnTo>
                  <a:pt x="25908" y="25907"/>
                </a:lnTo>
                <a:lnTo>
                  <a:pt x="54006" y="6953"/>
                </a:lnTo>
                <a:lnTo>
                  <a:pt x="88391" y="0"/>
                </a:lnTo>
                <a:lnTo>
                  <a:pt x="448055" y="0"/>
                </a:lnTo>
                <a:lnTo>
                  <a:pt x="482441" y="6953"/>
                </a:lnTo>
                <a:lnTo>
                  <a:pt x="510540" y="25908"/>
                </a:lnTo>
                <a:lnTo>
                  <a:pt x="529494" y="54006"/>
                </a:lnTo>
                <a:lnTo>
                  <a:pt x="536448" y="88392"/>
                </a:lnTo>
                <a:lnTo>
                  <a:pt x="536448" y="441960"/>
                </a:lnTo>
                <a:lnTo>
                  <a:pt x="529494" y="476345"/>
                </a:lnTo>
                <a:lnTo>
                  <a:pt x="510539" y="504444"/>
                </a:lnTo>
                <a:lnTo>
                  <a:pt x="482441" y="523398"/>
                </a:lnTo>
                <a:lnTo>
                  <a:pt x="448055" y="530352"/>
                </a:lnTo>
                <a:lnTo>
                  <a:pt x="88391" y="530352"/>
                </a:lnTo>
                <a:lnTo>
                  <a:pt x="54006" y="523398"/>
                </a:lnTo>
                <a:lnTo>
                  <a:pt x="25908" y="504444"/>
                </a:lnTo>
                <a:lnTo>
                  <a:pt x="6953" y="476345"/>
                </a:lnTo>
                <a:lnTo>
                  <a:pt x="0" y="441960"/>
                </a:lnTo>
                <a:lnTo>
                  <a:pt x="0" y="88392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098292" y="4369308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69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699" y="44450"/>
                </a:lnTo>
                <a:lnTo>
                  <a:pt x="52069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858516" y="4239005"/>
            <a:ext cx="16637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1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40"/>
              <a:t>PARTITIONBY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3954017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70860" y="2307335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22270" y="3408426"/>
            <a:ext cx="381635" cy="403860"/>
          </a:xfrm>
          <a:custGeom>
            <a:avLst/>
            <a:gdLst/>
            <a:ahLst/>
            <a:cxnLst/>
            <a:rect l="l" t="t" r="r" b="b"/>
            <a:pathLst>
              <a:path w="381635" h="403860">
                <a:moveTo>
                  <a:pt x="0" y="0"/>
                </a:moveTo>
                <a:lnTo>
                  <a:pt x="381381" y="40347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97098" y="2343150"/>
            <a:ext cx="7778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496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</a:t>
            </a:r>
            <a:r>
              <a:rPr dirty="0" sz="1400" spc="-10">
                <a:solidFill>
                  <a:srgbClr val="FFFFFF"/>
                </a:solidFill>
                <a:latin typeface="Tw Cen MT"/>
                <a:cs typeface="Tw Cen MT"/>
              </a:rPr>
              <a:t>n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5190" y="395097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88790" y="2653538"/>
            <a:ext cx="514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85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64991" y="26243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71164" y="2660522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78758" y="4306061"/>
            <a:ext cx="209550" cy="222250"/>
          </a:xfrm>
          <a:custGeom>
            <a:avLst/>
            <a:gdLst/>
            <a:ahLst/>
            <a:cxnLst/>
            <a:rect l="l" t="t" r="r" b="b"/>
            <a:pathLst>
              <a:path w="209550" h="222250">
                <a:moveTo>
                  <a:pt x="0" y="0"/>
                </a:moveTo>
                <a:lnTo>
                  <a:pt x="209550" y="22174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118864" y="2955290"/>
            <a:ext cx="48704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89603" y="2926079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811270" y="2962275"/>
            <a:ext cx="10350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70114" y="3380994"/>
            <a:ext cx="405765" cy="429259"/>
          </a:xfrm>
          <a:custGeom>
            <a:avLst/>
            <a:gdLst/>
            <a:ahLst/>
            <a:cxnLst/>
            <a:rect l="l" t="t" r="r" b="b"/>
            <a:pathLst>
              <a:path w="405765" h="429260">
                <a:moveTo>
                  <a:pt x="0" y="0"/>
                </a:moveTo>
                <a:lnTo>
                  <a:pt x="405256" y="4287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237980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55330" y="4016502"/>
            <a:ext cx="502284" cy="496570"/>
          </a:xfrm>
          <a:custGeom>
            <a:avLst/>
            <a:gdLst/>
            <a:ahLst/>
            <a:cxnLst/>
            <a:rect l="l" t="t" r="r" b="b"/>
            <a:pathLst>
              <a:path w="502284" h="496570">
                <a:moveTo>
                  <a:pt x="0" y="0"/>
                </a:moveTo>
                <a:lnTo>
                  <a:pt x="502030" y="49618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312657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312657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22564" y="2612135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449182" y="2647950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45981" y="2631185"/>
            <a:ext cx="5969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940545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940545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9366631" y="3257550"/>
            <a:ext cx="48704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950452" y="3235451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072498" y="3271265"/>
            <a:ext cx="10350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77590" y="2829305"/>
            <a:ext cx="547370" cy="512445"/>
          </a:xfrm>
          <a:custGeom>
            <a:avLst/>
            <a:gdLst/>
            <a:ahLst/>
            <a:cxnLst/>
            <a:rect l="l" t="t" r="r" b="b"/>
            <a:pathLst>
              <a:path w="547370" h="512445">
                <a:moveTo>
                  <a:pt x="0" y="85344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4" y="0"/>
                </a:lnTo>
                <a:lnTo>
                  <a:pt x="461772" y="0"/>
                </a:lnTo>
                <a:lnTo>
                  <a:pt x="494984" y="6709"/>
                </a:lnTo>
                <a:lnTo>
                  <a:pt x="522112" y="25003"/>
                </a:lnTo>
                <a:lnTo>
                  <a:pt x="540406" y="52131"/>
                </a:lnTo>
                <a:lnTo>
                  <a:pt x="547115" y="85344"/>
                </a:lnTo>
                <a:lnTo>
                  <a:pt x="547115" y="426720"/>
                </a:lnTo>
                <a:lnTo>
                  <a:pt x="540406" y="459932"/>
                </a:lnTo>
                <a:lnTo>
                  <a:pt x="522112" y="487060"/>
                </a:lnTo>
                <a:lnTo>
                  <a:pt x="494984" y="505354"/>
                </a:lnTo>
                <a:lnTo>
                  <a:pt x="461772" y="512064"/>
                </a:lnTo>
                <a:lnTo>
                  <a:pt x="85344" y="512064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20"/>
                </a:lnTo>
                <a:lnTo>
                  <a:pt x="0" y="85344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05683" y="4062984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7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564638" y="3933317"/>
            <a:ext cx="16637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0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82211" y="3227832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108450" y="3264280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16044" y="3262121"/>
            <a:ext cx="5969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40"/>
              <a:t>PARTITIONBY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3954017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70860" y="2307335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22270" y="3408426"/>
            <a:ext cx="381635" cy="403860"/>
          </a:xfrm>
          <a:custGeom>
            <a:avLst/>
            <a:gdLst/>
            <a:ahLst/>
            <a:cxnLst/>
            <a:rect l="l" t="t" r="r" b="b"/>
            <a:pathLst>
              <a:path w="381635" h="403860">
                <a:moveTo>
                  <a:pt x="0" y="0"/>
                </a:moveTo>
                <a:lnTo>
                  <a:pt x="381381" y="40347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97098" y="2343150"/>
            <a:ext cx="7778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496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</a:t>
            </a:r>
            <a:r>
              <a:rPr dirty="0" sz="1400" spc="-10">
                <a:solidFill>
                  <a:srgbClr val="FFFFFF"/>
                </a:solidFill>
                <a:latin typeface="Tw Cen MT"/>
                <a:cs typeface="Tw Cen MT"/>
              </a:rPr>
              <a:t>n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5190" y="395097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88790" y="2653538"/>
            <a:ext cx="514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85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64991" y="26243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71164" y="2660522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70114" y="3380994"/>
            <a:ext cx="405765" cy="429259"/>
          </a:xfrm>
          <a:custGeom>
            <a:avLst/>
            <a:gdLst/>
            <a:ahLst/>
            <a:cxnLst/>
            <a:rect l="l" t="t" r="r" b="b"/>
            <a:pathLst>
              <a:path w="405765" h="429260">
                <a:moveTo>
                  <a:pt x="0" y="0"/>
                </a:moveTo>
                <a:lnTo>
                  <a:pt x="405256" y="4287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237980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55330" y="4016502"/>
            <a:ext cx="502284" cy="496570"/>
          </a:xfrm>
          <a:custGeom>
            <a:avLst/>
            <a:gdLst/>
            <a:ahLst/>
            <a:cxnLst/>
            <a:rect l="l" t="t" r="r" b="b"/>
            <a:pathLst>
              <a:path w="502284" h="496570">
                <a:moveTo>
                  <a:pt x="0" y="0"/>
                </a:moveTo>
                <a:lnTo>
                  <a:pt x="502030" y="49618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8302752" y="2596895"/>
          <a:ext cx="3176905" cy="171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660"/>
                <a:gridCol w="328041"/>
                <a:gridCol w="326516"/>
                <a:gridCol w="1536953"/>
                <a:gridCol w="327660"/>
                <a:gridCol w="300227"/>
              </a:tblGrid>
              <a:tr h="306324">
                <a:tc>
                  <a:txBody>
                    <a:bodyPr/>
                    <a:lstStyle/>
                    <a:p>
                      <a:pPr algn="ctr" marL="29209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J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T w="19811">
                      <a:solidFill>
                        <a:srgbClr val="000000"/>
                      </a:solidFill>
                      <a:prstDash val="solid"/>
                    </a:lnT>
                    <a:solidFill>
                      <a:srgbClr val="6F2F9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“James”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1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9372">
                <a:tc row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Tw Cen MT"/>
                          <a:cs typeface="Tw Cen MT"/>
                        </a:rPr>
                        <a:t>A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T w="19811">
                      <a:solidFill>
                        <a:srgbClr val="000000"/>
                      </a:solidFill>
                      <a:prstDash val="solid"/>
                    </a:lnT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 spc="-1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“Anna”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1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080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65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400">
                          <a:latin typeface="Tw Cen MT"/>
                          <a:cs typeface="Tw Cen MT"/>
                        </a:rPr>
                        <a:t>F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“Fred”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1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row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14401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306324"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1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grid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1382AC"/>
                    </a:solidFill>
                  </a:tcPr>
                </a:tc>
              </a:tr>
              <a:tr h="307847"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4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1382AC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3233166" y="2504694"/>
            <a:ext cx="556260" cy="542925"/>
          </a:xfrm>
          <a:custGeom>
            <a:avLst/>
            <a:gdLst/>
            <a:ahLst/>
            <a:cxnLst/>
            <a:rect l="l" t="t" r="r" b="b"/>
            <a:pathLst>
              <a:path w="556260" h="542925">
                <a:moveTo>
                  <a:pt x="0" y="90423"/>
                </a:moveTo>
                <a:lnTo>
                  <a:pt x="7110" y="55239"/>
                </a:lnTo>
                <a:lnTo>
                  <a:pt x="26495" y="26495"/>
                </a:lnTo>
                <a:lnTo>
                  <a:pt x="55239" y="7110"/>
                </a:lnTo>
                <a:lnTo>
                  <a:pt x="90423" y="0"/>
                </a:lnTo>
                <a:lnTo>
                  <a:pt x="465835" y="0"/>
                </a:lnTo>
                <a:lnTo>
                  <a:pt x="501020" y="7110"/>
                </a:lnTo>
                <a:lnTo>
                  <a:pt x="529764" y="26495"/>
                </a:lnTo>
                <a:lnTo>
                  <a:pt x="549149" y="55239"/>
                </a:lnTo>
                <a:lnTo>
                  <a:pt x="556259" y="90423"/>
                </a:lnTo>
                <a:lnTo>
                  <a:pt x="556259" y="452119"/>
                </a:lnTo>
                <a:lnTo>
                  <a:pt x="549149" y="487304"/>
                </a:lnTo>
                <a:lnTo>
                  <a:pt x="529764" y="516048"/>
                </a:lnTo>
                <a:lnTo>
                  <a:pt x="501020" y="535433"/>
                </a:lnTo>
                <a:lnTo>
                  <a:pt x="465835" y="542543"/>
                </a:lnTo>
                <a:lnTo>
                  <a:pt x="90423" y="542543"/>
                </a:lnTo>
                <a:lnTo>
                  <a:pt x="55239" y="535433"/>
                </a:lnTo>
                <a:lnTo>
                  <a:pt x="26495" y="516048"/>
                </a:lnTo>
                <a:lnTo>
                  <a:pt x="7110" y="487304"/>
                </a:lnTo>
                <a:lnTo>
                  <a:pt x="0" y="452119"/>
                </a:lnTo>
                <a:lnTo>
                  <a:pt x="0" y="90423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61260" y="3738371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7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220214" y="3608704"/>
            <a:ext cx="16637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0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78758" y="4306061"/>
            <a:ext cx="209550" cy="222250"/>
          </a:xfrm>
          <a:custGeom>
            <a:avLst/>
            <a:gdLst/>
            <a:ahLst/>
            <a:cxnLst/>
            <a:rect l="l" t="t" r="r" b="b"/>
            <a:pathLst>
              <a:path w="209550" h="222250">
                <a:moveTo>
                  <a:pt x="0" y="0"/>
                </a:moveTo>
                <a:lnTo>
                  <a:pt x="209550" y="22174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118864" y="2955290"/>
            <a:ext cx="48704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89603" y="2926079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811270" y="2962275"/>
            <a:ext cx="10350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82211" y="3227832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108450" y="3264280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16044" y="3262121"/>
            <a:ext cx="5969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40"/>
              <a:t>PARTITIONBY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3954017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62477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70860" y="2307335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22270" y="3408426"/>
            <a:ext cx="381635" cy="403860"/>
          </a:xfrm>
          <a:custGeom>
            <a:avLst/>
            <a:gdLst/>
            <a:ahLst/>
            <a:cxnLst/>
            <a:rect l="l" t="t" r="r" b="b"/>
            <a:pathLst>
              <a:path w="381635" h="403860">
                <a:moveTo>
                  <a:pt x="0" y="0"/>
                </a:moveTo>
                <a:lnTo>
                  <a:pt x="381381" y="40347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97098" y="2343150"/>
            <a:ext cx="7778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496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</a:t>
            </a:r>
            <a:r>
              <a:rPr dirty="0" sz="1400" spc="-10">
                <a:solidFill>
                  <a:srgbClr val="FFFFFF"/>
                </a:solidFill>
                <a:latin typeface="Tw Cen MT"/>
                <a:cs typeface="Tw Cen MT"/>
              </a:rPr>
              <a:t>n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70114" y="3380994"/>
            <a:ext cx="405765" cy="429259"/>
          </a:xfrm>
          <a:custGeom>
            <a:avLst/>
            <a:gdLst/>
            <a:ahLst/>
            <a:cxnLst/>
            <a:rect l="l" t="t" r="r" b="b"/>
            <a:pathLst>
              <a:path w="405765" h="429260">
                <a:moveTo>
                  <a:pt x="0" y="0"/>
                </a:moveTo>
                <a:lnTo>
                  <a:pt x="405256" y="42875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237980" y="1695450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55330" y="4016502"/>
            <a:ext cx="502284" cy="496570"/>
          </a:xfrm>
          <a:custGeom>
            <a:avLst/>
            <a:gdLst/>
            <a:ahLst/>
            <a:cxnLst/>
            <a:rect l="l" t="t" r="r" b="b"/>
            <a:pathLst>
              <a:path w="502284" h="496570">
                <a:moveTo>
                  <a:pt x="0" y="0"/>
                </a:moveTo>
                <a:lnTo>
                  <a:pt x="502030" y="49618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27669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27669" y="22959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36052" y="2307335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162670" y="2343150"/>
            <a:ext cx="7778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14960" algn="l"/>
              </a:tabLst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15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oh</a:t>
            </a:r>
            <a:r>
              <a:rPr dirty="0" sz="1400" spc="-10">
                <a:solidFill>
                  <a:srgbClr val="FFFFFF"/>
                </a:solidFill>
                <a:latin typeface="Tw Cen MT"/>
                <a:cs typeface="Tw Cen MT"/>
              </a:rPr>
              <a:t>n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12657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12657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22564" y="2612135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449182" y="2647950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45981" y="2631185"/>
            <a:ext cx="5969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640318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640318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51747" y="2927604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758173" y="2964053"/>
            <a:ext cx="83693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645" algn="l"/>
              </a:tabLst>
            </a:pPr>
            <a:r>
              <a:rPr dirty="0" sz="1400">
                <a:latin typeface="Tw Cen MT"/>
                <a:cs typeface="Tw Cen MT"/>
              </a:rPr>
              <a:t>A</a:t>
            </a:r>
            <a:r>
              <a:rPr dirty="0" sz="1400">
                <a:latin typeface="Tw Cen MT"/>
                <a:cs typeface="Tw Cen MT"/>
              </a:rPr>
              <a:t>	</a:t>
            </a:r>
            <a:r>
              <a:rPr dirty="0" sz="1400" spc="-85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40545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940545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366631" y="3257550"/>
            <a:ext cx="48704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950452" y="3235451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9072498" y="3271265"/>
            <a:ext cx="10350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37510" y="2175510"/>
            <a:ext cx="559435" cy="559435"/>
          </a:xfrm>
          <a:custGeom>
            <a:avLst/>
            <a:gdLst/>
            <a:ahLst/>
            <a:cxnLst/>
            <a:rect l="l" t="t" r="r" b="b"/>
            <a:pathLst>
              <a:path w="559435" h="559435">
                <a:moveTo>
                  <a:pt x="0" y="93217"/>
                </a:moveTo>
                <a:lnTo>
                  <a:pt x="7332" y="56953"/>
                </a:lnTo>
                <a:lnTo>
                  <a:pt x="27320" y="27320"/>
                </a:lnTo>
                <a:lnTo>
                  <a:pt x="56953" y="7332"/>
                </a:lnTo>
                <a:lnTo>
                  <a:pt x="93217" y="0"/>
                </a:lnTo>
                <a:lnTo>
                  <a:pt x="466089" y="0"/>
                </a:lnTo>
                <a:lnTo>
                  <a:pt x="502354" y="7332"/>
                </a:lnTo>
                <a:lnTo>
                  <a:pt x="531987" y="27320"/>
                </a:lnTo>
                <a:lnTo>
                  <a:pt x="551975" y="56953"/>
                </a:lnTo>
                <a:lnTo>
                  <a:pt x="559307" y="93217"/>
                </a:lnTo>
                <a:lnTo>
                  <a:pt x="559307" y="466089"/>
                </a:lnTo>
                <a:lnTo>
                  <a:pt x="551975" y="502354"/>
                </a:lnTo>
                <a:lnTo>
                  <a:pt x="531987" y="531987"/>
                </a:lnTo>
                <a:lnTo>
                  <a:pt x="502354" y="551975"/>
                </a:lnTo>
                <a:lnTo>
                  <a:pt x="466089" y="559307"/>
                </a:lnTo>
                <a:lnTo>
                  <a:pt x="93217" y="559307"/>
                </a:lnTo>
                <a:lnTo>
                  <a:pt x="56953" y="551975"/>
                </a:lnTo>
                <a:lnTo>
                  <a:pt x="27320" y="531987"/>
                </a:lnTo>
                <a:lnTo>
                  <a:pt x="7332" y="502354"/>
                </a:lnTo>
                <a:lnTo>
                  <a:pt x="0" y="466089"/>
                </a:lnTo>
                <a:lnTo>
                  <a:pt x="0" y="93217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65604" y="3409188"/>
            <a:ext cx="520700" cy="76200"/>
          </a:xfrm>
          <a:custGeom>
            <a:avLst/>
            <a:gdLst/>
            <a:ahLst/>
            <a:cxnLst/>
            <a:rect l="l" t="t" r="r" b="b"/>
            <a:pathLst>
              <a:path w="5207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5207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520700" h="76200">
                <a:moveTo>
                  <a:pt x="52070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924557" y="3279266"/>
            <a:ext cx="16637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1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47465" y="2606801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425190" y="395097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788790" y="2653538"/>
            <a:ext cx="514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85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Anna”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64991" y="2624327"/>
            <a:ext cx="344805" cy="307975"/>
          </a:xfrm>
          <a:custGeom>
            <a:avLst/>
            <a:gdLst/>
            <a:ahLst/>
            <a:cxnLst/>
            <a:rect l="l" t="t" r="r" b="b"/>
            <a:pathLst>
              <a:path w="344804" h="307975">
                <a:moveTo>
                  <a:pt x="0" y="307848"/>
                </a:moveTo>
                <a:lnTo>
                  <a:pt x="344424" y="307848"/>
                </a:lnTo>
                <a:lnTo>
                  <a:pt x="34442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471164" y="2660522"/>
            <a:ext cx="1333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A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75126" y="29131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78758" y="4306061"/>
            <a:ext cx="209550" cy="222250"/>
          </a:xfrm>
          <a:custGeom>
            <a:avLst/>
            <a:gdLst/>
            <a:ahLst/>
            <a:cxnLst/>
            <a:rect l="l" t="t" r="r" b="b"/>
            <a:pathLst>
              <a:path w="209550" h="222250">
                <a:moveTo>
                  <a:pt x="0" y="0"/>
                </a:moveTo>
                <a:lnTo>
                  <a:pt x="209550" y="22174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118864" y="2955290"/>
            <a:ext cx="48704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“</a:t>
            </a:r>
            <a:r>
              <a:rPr dirty="0" sz="1400" spc="-20">
                <a:solidFill>
                  <a:srgbClr val="FFFFFF"/>
                </a:solidFill>
                <a:latin typeface="Tw Cen MT"/>
                <a:cs typeface="Tw Cen MT"/>
              </a:rPr>
              <a:t>F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r</a:t>
            </a:r>
            <a:r>
              <a:rPr dirty="0" sz="1400" spc="5">
                <a:solidFill>
                  <a:srgbClr val="FFFFFF"/>
                </a:solidFill>
                <a:latin typeface="Tw Cen MT"/>
                <a:cs typeface="Tw Cen MT"/>
              </a:rPr>
              <a:t>e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d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”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689603" y="2926079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811270" y="2962275"/>
            <a:ext cx="10350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Tw Cen MT"/>
                <a:cs typeface="Tw Cen MT"/>
              </a:rPr>
              <a:t>F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75353" y="3222498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82211" y="3227832"/>
            <a:ext cx="346075" cy="307975"/>
          </a:xfrm>
          <a:custGeom>
            <a:avLst/>
            <a:gdLst/>
            <a:ahLst/>
            <a:cxnLst/>
            <a:rect l="l" t="t" r="r" b="b"/>
            <a:pathLst>
              <a:path w="346075" h="307975">
                <a:moveTo>
                  <a:pt x="0" y="307848"/>
                </a:moveTo>
                <a:lnTo>
                  <a:pt x="345948" y="307848"/>
                </a:lnTo>
                <a:lnTo>
                  <a:pt x="345948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108450" y="3264280"/>
            <a:ext cx="9461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J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16044" y="3262121"/>
            <a:ext cx="5969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w Cen MT"/>
                <a:cs typeface="Tw Cen MT"/>
              </a:rPr>
              <a:t>“James”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40"/>
              <a:t>PARTITIONBY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463295" y="4364735"/>
            <a:ext cx="563880" cy="563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23594" y="4134230"/>
            <a:ext cx="490601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0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sc.parallelize([('J','James'),('F','Fred'),</a:t>
            </a:r>
            <a:endParaRPr sz="1400">
              <a:latin typeface="Consolas"/>
              <a:cs typeface="Consolas"/>
            </a:endParaRPr>
          </a:p>
          <a:p>
            <a:pPr marL="1939289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('A','Anna'),('J','John')],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3)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3594" y="4774310"/>
            <a:ext cx="5340985" cy="66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.partitionBy(2, lambda w: 0 if w[0] &lt; </a:t>
            </a:r>
            <a:r>
              <a:rPr dirty="0" sz="1400" spc="5">
                <a:latin typeface="Consolas"/>
                <a:cs typeface="Consolas"/>
              </a:rPr>
              <a:t>'H' </a:t>
            </a:r>
            <a:r>
              <a:rPr dirty="0" sz="1400">
                <a:latin typeface="Consolas"/>
                <a:cs typeface="Consolas"/>
              </a:rPr>
              <a:t>else 1)  print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.glom().collect()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13876" y="3816096"/>
            <a:ext cx="542544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17942" y="4496561"/>
            <a:ext cx="3799840" cy="471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85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baseline="1984" sz="2100">
                <a:latin typeface="Consolas"/>
                <a:cs typeface="Consolas"/>
              </a:rPr>
              <a:t>[[('J', 'James')], [('F',</a:t>
            </a:r>
            <a:r>
              <a:rPr dirty="0" baseline="1984" sz="2100" spc="-52">
                <a:latin typeface="Consolas"/>
                <a:cs typeface="Consolas"/>
              </a:rPr>
              <a:t> </a:t>
            </a:r>
            <a:r>
              <a:rPr dirty="0" baseline="1984" sz="2100">
                <a:latin typeface="Consolas"/>
                <a:cs typeface="Consolas"/>
              </a:rPr>
              <a:t>'Fred')],</a:t>
            </a:r>
            <a:endParaRPr baseline="1984" sz="2100">
              <a:latin typeface="Consolas"/>
              <a:cs typeface="Consolas"/>
            </a:endParaRPr>
          </a:p>
          <a:p>
            <a:pPr marL="441325">
              <a:lnSpc>
                <a:spcPts val="1645"/>
              </a:lnSpc>
            </a:pPr>
            <a:r>
              <a:rPr dirty="0" sz="1400">
                <a:latin typeface="Consolas"/>
                <a:cs typeface="Consolas"/>
              </a:rPr>
              <a:t>[('A', 'Anna'), ('J',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'John')]]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8229" y="5137784"/>
            <a:ext cx="3594735" cy="470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8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y: </a:t>
            </a:r>
            <a:r>
              <a:rPr dirty="0" baseline="1984" sz="2100">
                <a:latin typeface="Consolas"/>
                <a:cs typeface="Consolas"/>
              </a:rPr>
              <a:t>[[('A', 'Anna'), ('F',</a:t>
            </a:r>
            <a:r>
              <a:rPr dirty="0" baseline="1984" sz="2100" spc="-120">
                <a:latin typeface="Consolas"/>
                <a:cs typeface="Consolas"/>
              </a:rPr>
              <a:t> </a:t>
            </a:r>
            <a:r>
              <a:rPr dirty="0" baseline="1984" sz="2100">
                <a:latin typeface="Consolas"/>
                <a:cs typeface="Consolas"/>
              </a:rPr>
              <a:t>'Fred')],</a:t>
            </a:r>
            <a:endParaRPr baseline="1984" sz="2100">
              <a:latin typeface="Consolas"/>
              <a:cs typeface="Consolas"/>
            </a:endParaRPr>
          </a:p>
          <a:p>
            <a:pPr marL="431165">
              <a:lnSpc>
                <a:spcPts val="1639"/>
              </a:lnSpc>
            </a:pPr>
            <a:r>
              <a:rPr dirty="0" sz="1400">
                <a:latin typeface="Consolas"/>
                <a:cs typeface="Consolas"/>
              </a:rPr>
              <a:t>[('J', 'James'), </a:t>
            </a:r>
            <a:r>
              <a:rPr dirty="0" sz="1400" spc="5">
                <a:latin typeface="Consolas"/>
                <a:cs typeface="Consolas"/>
              </a:rPr>
              <a:t>('J', </a:t>
            </a:r>
            <a:r>
              <a:rPr dirty="0" sz="1400">
                <a:latin typeface="Consolas"/>
                <a:cs typeface="Consolas"/>
              </a:rPr>
              <a:t>'John')]]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2971" y="2298827"/>
            <a:ext cx="6744334" cy="866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with the </a:t>
            </a:r>
            <a:r>
              <a:rPr dirty="0" sz="1800" spc="-5">
                <a:latin typeface="Tw Cen MT"/>
                <a:cs typeface="Tw Cen MT"/>
              </a:rPr>
              <a:t>specified </a:t>
            </a:r>
            <a:r>
              <a:rPr dirty="0" sz="1800">
                <a:latin typeface="Tw Cen MT"/>
                <a:cs typeface="Tw Cen MT"/>
              </a:rPr>
              <a:t>number of partitions, placing original  </a:t>
            </a:r>
            <a:r>
              <a:rPr dirty="0" sz="1800" spc="-5">
                <a:latin typeface="Tw Cen MT"/>
                <a:cs typeface="Tw Cen MT"/>
              </a:rPr>
              <a:t>items into </a:t>
            </a:r>
            <a:r>
              <a:rPr dirty="0" sz="1800">
                <a:latin typeface="Tw Cen MT"/>
                <a:cs typeface="Tw Cen MT"/>
              </a:rPr>
              <a:t>the partition returned </a:t>
            </a: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>
                <a:latin typeface="Tw Cen MT"/>
                <a:cs typeface="Tw Cen MT"/>
              </a:rPr>
              <a:t>a user supplied</a:t>
            </a:r>
            <a:r>
              <a:rPr dirty="0" sz="1800" spc="45">
                <a:latin typeface="Tw Cen MT"/>
                <a:cs typeface="Tw Cen MT"/>
              </a:rPr>
              <a:t> </a:t>
            </a:r>
            <a:r>
              <a:rPr dirty="0" sz="1800" spc="-5">
                <a:latin typeface="Tw Cen MT"/>
                <a:cs typeface="Tw Cen MT"/>
              </a:rPr>
              <a:t>function</a:t>
            </a:r>
            <a:endParaRPr sz="1800">
              <a:latin typeface="Tw Cen MT"/>
              <a:cs typeface="Tw Cen MT"/>
            </a:endParaRPr>
          </a:p>
          <a:p>
            <a:pPr marL="1141095">
              <a:lnSpc>
                <a:spcPct val="100000"/>
              </a:lnSpc>
              <a:spcBef>
                <a:spcPts val="640"/>
              </a:spcBef>
            </a:pPr>
            <a:r>
              <a:rPr dirty="0" sz="1400" b="1">
                <a:latin typeface="Consolas"/>
                <a:cs typeface="Consolas"/>
              </a:rPr>
              <a:t>partitionBy(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numPartitions,</a:t>
            </a:r>
            <a:r>
              <a:rPr dirty="0" sz="1400" spc="65" b="1" i="1">
                <a:solidFill>
                  <a:srgbClr val="915CCC"/>
                </a:solidFill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partitioner=portable_hash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82050" y="317754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4" h="324484">
                <a:moveTo>
                  <a:pt x="0" y="0"/>
                </a:moveTo>
                <a:lnTo>
                  <a:pt x="306197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00521" y="456437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4" h="324484">
                <a:moveTo>
                  <a:pt x="0" y="0"/>
                </a:moveTo>
                <a:lnTo>
                  <a:pt x="306197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72961" y="93649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326118" y="874013"/>
            <a:ext cx="723900" cy="715010"/>
          </a:xfrm>
          <a:custGeom>
            <a:avLst/>
            <a:gdLst/>
            <a:ahLst/>
            <a:cxnLst/>
            <a:rect l="l" t="t" r="r" b="b"/>
            <a:pathLst>
              <a:path w="723900" h="715010">
                <a:moveTo>
                  <a:pt x="0" y="0"/>
                </a:moveTo>
                <a:lnTo>
                  <a:pt x="723646" y="71501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75297" y="1328166"/>
            <a:ext cx="372745" cy="394335"/>
          </a:xfrm>
          <a:custGeom>
            <a:avLst/>
            <a:gdLst/>
            <a:ahLst/>
            <a:cxnLst/>
            <a:rect l="l" t="t" r="r" b="b"/>
            <a:pathLst>
              <a:path w="372745" h="394335">
                <a:moveTo>
                  <a:pt x="0" y="0"/>
                </a:moveTo>
                <a:lnTo>
                  <a:pt x="372236" y="39382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48500" y="524255"/>
            <a:ext cx="1933955" cy="1077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01205" y="640841"/>
            <a:ext cx="1751330" cy="894080"/>
          </a:xfrm>
          <a:custGeom>
            <a:avLst/>
            <a:gdLst/>
            <a:ahLst/>
            <a:cxnLst/>
            <a:rect l="l" t="t" r="r" b="b"/>
            <a:pathLst>
              <a:path w="1751329" h="894080">
                <a:moveTo>
                  <a:pt x="1678416" y="25549"/>
                </a:moveTo>
                <a:lnTo>
                  <a:pt x="0" y="876427"/>
                </a:lnTo>
                <a:lnTo>
                  <a:pt x="8890" y="894080"/>
                </a:lnTo>
                <a:lnTo>
                  <a:pt x="1687424" y="43333"/>
                </a:lnTo>
                <a:lnTo>
                  <a:pt x="1678416" y="25549"/>
                </a:lnTo>
                <a:close/>
              </a:path>
              <a:path w="1751329" h="894080">
                <a:moveTo>
                  <a:pt x="1736246" y="19812"/>
                </a:moveTo>
                <a:lnTo>
                  <a:pt x="1689735" y="19812"/>
                </a:lnTo>
                <a:lnTo>
                  <a:pt x="1698752" y="37592"/>
                </a:lnTo>
                <a:lnTo>
                  <a:pt x="1687424" y="43333"/>
                </a:lnTo>
                <a:lnTo>
                  <a:pt x="1700149" y="68453"/>
                </a:lnTo>
                <a:lnTo>
                  <a:pt x="1736246" y="19812"/>
                </a:lnTo>
                <a:close/>
              </a:path>
              <a:path w="1751329" h="894080">
                <a:moveTo>
                  <a:pt x="1689735" y="19812"/>
                </a:moveTo>
                <a:lnTo>
                  <a:pt x="1678416" y="25549"/>
                </a:lnTo>
                <a:lnTo>
                  <a:pt x="1687424" y="43333"/>
                </a:lnTo>
                <a:lnTo>
                  <a:pt x="1698752" y="37592"/>
                </a:lnTo>
                <a:lnTo>
                  <a:pt x="1689735" y="19812"/>
                </a:lnTo>
                <a:close/>
              </a:path>
              <a:path w="1751329" h="894080">
                <a:moveTo>
                  <a:pt x="1750949" y="0"/>
                </a:moveTo>
                <a:lnTo>
                  <a:pt x="1665731" y="508"/>
                </a:lnTo>
                <a:lnTo>
                  <a:pt x="1678416" y="25549"/>
                </a:lnTo>
                <a:lnTo>
                  <a:pt x="1689735" y="19812"/>
                </a:lnTo>
                <a:lnTo>
                  <a:pt x="1736246" y="19812"/>
                </a:lnTo>
                <a:lnTo>
                  <a:pt x="1750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67628" y="487680"/>
            <a:ext cx="3339083" cy="844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21221" y="529081"/>
            <a:ext cx="3155950" cy="682625"/>
          </a:xfrm>
          <a:custGeom>
            <a:avLst/>
            <a:gdLst/>
            <a:ahLst/>
            <a:cxnLst/>
            <a:rect l="l" t="t" r="r" b="b"/>
            <a:pathLst>
              <a:path w="3155950" h="682625">
                <a:moveTo>
                  <a:pt x="3079073" y="654800"/>
                </a:moveTo>
                <a:lnTo>
                  <a:pt x="3073400" y="682370"/>
                </a:lnTo>
                <a:lnTo>
                  <a:pt x="3155696" y="660400"/>
                </a:lnTo>
                <a:lnTo>
                  <a:pt x="3151825" y="657351"/>
                </a:lnTo>
                <a:lnTo>
                  <a:pt x="3091433" y="657351"/>
                </a:lnTo>
                <a:lnTo>
                  <a:pt x="3079073" y="654800"/>
                </a:lnTo>
                <a:close/>
              </a:path>
              <a:path w="3155950" h="682625">
                <a:moveTo>
                  <a:pt x="3083074" y="635357"/>
                </a:moveTo>
                <a:lnTo>
                  <a:pt x="3079073" y="654800"/>
                </a:lnTo>
                <a:lnTo>
                  <a:pt x="3091433" y="657351"/>
                </a:lnTo>
                <a:lnTo>
                  <a:pt x="3095498" y="637920"/>
                </a:lnTo>
                <a:lnTo>
                  <a:pt x="3083074" y="635357"/>
                </a:lnTo>
                <a:close/>
              </a:path>
              <a:path w="3155950" h="682625">
                <a:moveTo>
                  <a:pt x="3088767" y="607694"/>
                </a:moveTo>
                <a:lnTo>
                  <a:pt x="3083074" y="635357"/>
                </a:lnTo>
                <a:lnTo>
                  <a:pt x="3095498" y="637920"/>
                </a:lnTo>
                <a:lnTo>
                  <a:pt x="3091433" y="657351"/>
                </a:lnTo>
                <a:lnTo>
                  <a:pt x="3151825" y="657351"/>
                </a:lnTo>
                <a:lnTo>
                  <a:pt x="3088767" y="607694"/>
                </a:lnTo>
                <a:close/>
              </a:path>
              <a:path w="3155950" h="682625">
                <a:moveTo>
                  <a:pt x="4063" y="0"/>
                </a:moveTo>
                <a:lnTo>
                  <a:pt x="0" y="19303"/>
                </a:lnTo>
                <a:lnTo>
                  <a:pt x="3079073" y="654800"/>
                </a:lnTo>
                <a:lnTo>
                  <a:pt x="3083074" y="635357"/>
                </a:lnTo>
                <a:lnTo>
                  <a:pt x="4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25184" y="385572"/>
            <a:ext cx="2441448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78778" y="480694"/>
            <a:ext cx="2258695" cy="511175"/>
          </a:xfrm>
          <a:custGeom>
            <a:avLst/>
            <a:gdLst/>
            <a:ahLst/>
            <a:cxnLst/>
            <a:rect l="l" t="t" r="r" b="b"/>
            <a:pathLst>
              <a:path w="2258695" h="511175">
                <a:moveTo>
                  <a:pt x="2181779" y="27654"/>
                </a:moveTo>
                <a:lnTo>
                  <a:pt x="0" y="491363"/>
                </a:lnTo>
                <a:lnTo>
                  <a:pt x="4063" y="510793"/>
                </a:lnTo>
                <a:lnTo>
                  <a:pt x="2185888" y="46949"/>
                </a:lnTo>
                <a:lnTo>
                  <a:pt x="2181779" y="27654"/>
                </a:lnTo>
                <a:close/>
              </a:path>
              <a:path w="2258695" h="511175">
                <a:moveTo>
                  <a:pt x="2253856" y="25018"/>
                </a:moveTo>
                <a:lnTo>
                  <a:pt x="2194179" y="25018"/>
                </a:lnTo>
                <a:lnTo>
                  <a:pt x="2198243" y="44322"/>
                </a:lnTo>
                <a:lnTo>
                  <a:pt x="2185888" y="46949"/>
                </a:lnTo>
                <a:lnTo>
                  <a:pt x="2191766" y="74549"/>
                </a:lnTo>
                <a:lnTo>
                  <a:pt x="2253856" y="25018"/>
                </a:lnTo>
                <a:close/>
              </a:path>
              <a:path w="2258695" h="511175">
                <a:moveTo>
                  <a:pt x="2194179" y="25018"/>
                </a:moveTo>
                <a:lnTo>
                  <a:pt x="2181779" y="27654"/>
                </a:lnTo>
                <a:lnTo>
                  <a:pt x="2185888" y="46949"/>
                </a:lnTo>
                <a:lnTo>
                  <a:pt x="2198243" y="44322"/>
                </a:lnTo>
                <a:lnTo>
                  <a:pt x="2194179" y="25018"/>
                </a:lnTo>
                <a:close/>
              </a:path>
              <a:path w="2258695" h="511175">
                <a:moveTo>
                  <a:pt x="2175891" y="0"/>
                </a:moveTo>
                <a:lnTo>
                  <a:pt x="2181779" y="27654"/>
                </a:lnTo>
                <a:lnTo>
                  <a:pt x="2194179" y="25018"/>
                </a:lnTo>
                <a:lnTo>
                  <a:pt x="2253856" y="25018"/>
                </a:lnTo>
                <a:lnTo>
                  <a:pt x="2258314" y="21462"/>
                </a:lnTo>
                <a:lnTo>
                  <a:pt x="2175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33616" y="1275588"/>
            <a:ext cx="2875787" cy="306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87336" y="1316736"/>
            <a:ext cx="2692400" cy="156845"/>
          </a:xfrm>
          <a:custGeom>
            <a:avLst/>
            <a:gdLst/>
            <a:ahLst/>
            <a:cxnLst/>
            <a:rect l="l" t="t" r="r" b="b"/>
            <a:pathLst>
              <a:path w="2692400" h="156844">
                <a:moveTo>
                  <a:pt x="2617597" y="80772"/>
                </a:moveTo>
                <a:lnTo>
                  <a:pt x="2616421" y="108948"/>
                </a:lnTo>
                <a:lnTo>
                  <a:pt x="2629027" y="109474"/>
                </a:lnTo>
                <a:lnTo>
                  <a:pt x="2628265" y="129286"/>
                </a:lnTo>
                <a:lnTo>
                  <a:pt x="2615572" y="129286"/>
                </a:lnTo>
                <a:lnTo>
                  <a:pt x="2614422" y="156844"/>
                </a:lnTo>
                <a:lnTo>
                  <a:pt x="2675753" y="129286"/>
                </a:lnTo>
                <a:lnTo>
                  <a:pt x="2628265" y="129286"/>
                </a:lnTo>
                <a:lnTo>
                  <a:pt x="2615594" y="128758"/>
                </a:lnTo>
                <a:lnTo>
                  <a:pt x="2676927" y="128758"/>
                </a:lnTo>
                <a:lnTo>
                  <a:pt x="2692146" y="121919"/>
                </a:lnTo>
                <a:lnTo>
                  <a:pt x="2617597" y="80772"/>
                </a:lnTo>
                <a:close/>
              </a:path>
              <a:path w="2692400" h="156844">
                <a:moveTo>
                  <a:pt x="2616421" y="108948"/>
                </a:moveTo>
                <a:lnTo>
                  <a:pt x="2615594" y="128758"/>
                </a:lnTo>
                <a:lnTo>
                  <a:pt x="2628265" y="129286"/>
                </a:lnTo>
                <a:lnTo>
                  <a:pt x="2629027" y="109474"/>
                </a:lnTo>
                <a:lnTo>
                  <a:pt x="2616421" y="108948"/>
                </a:lnTo>
                <a:close/>
              </a:path>
              <a:path w="2692400" h="156844">
                <a:moveTo>
                  <a:pt x="762" y="0"/>
                </a:moveTo>
                <a:lnTo>
                  <a:pt x="0" y="19812"/>
                </a:lnTo>
                <a:lnTo>
                  <a:pt x="2615594" y="128758"/>
                </a:lnTo>
                <a:lnTo>
                  <a:pt x="2616421" y="108948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5816" y="2189988"/>
            <a:ext cx="1739264" cy="361315"/>
          </a:xfrm>
          <a:custGeom>
            <a:avLst/>
            <a:gdLst/>
            <a:ahLst/>
            <a:cxnLst/>
            <a:rect l="l" t="t" r="r" b="b"/>
            <a:pathLst>
              <a:path w="1739264" h="361314">
                <a:moveTo>
                  <a:pt x="1678686" y="0"/>
                </a:moveTo>
                <a:lnTo>
                  <a:pt x="60197" y="0"/>
                </a:lnTo>
                <a:lnTo>
                  <a:pt x="36754" y="4726"/>
                </a:lnTo>
                <a:lnTo>
                  <a:pt x="17621" y="17621"/>
                </a:lnTo>
                <a:lnTo>
                  <a:pt x="4726" y="36754"/>
                </a:lnTo>
                <a:lnTo>
                  <a:pt x="0" y="60198"/>
                </a:lnTo>
                <a:lnTo>
                  <a:pt x="0" y="300989"/>
                </a:lnTo>
                <a:lnTo>
                  <a:pt x="4726" y="324433"/>
                </a:lnTo>
                <a:lnTo>
                  <a:pt x="17621" y="343566"/>
                </a:lnTo>
                <a:lnTo>
                  <a:pt x="36754" y="356461"/>
                </a:lnTo>
                <a:lnTo>
                  <a:pt x="60197" y="361188"/>
                </a:lnTo>
                <a:lnTo>
                  <a:pt x="1678686" y="361188"/>
                </a:lnTo>
                <a:lnTo>
                  <a:pt x="1702129" y="356461"/>
                </a:lnTo>
                <a:lnTo>
                  <a:pt x="1721262" y="343566"/>
                </a:lnTo>
                <a:lnTo>
                  <a:pt x="1734157" y="324433"/>
                </a:lnTo>
                <a:lnTo>
                  <a:pt x="1738884" y="300989"/>
                </a:lnTo>
                <a:lnTo>
                  <a:pt x="1738884" y="60198"/>
                </a:lnTo>
                <a:lnTo>
                  <a:pt x="1734157" y="36754"/>
                </a:lnTo>
                <a:lnTo>
                  <a:pt x="1721262" y="17621"/>
                </a:lnTo>
                <a:lnTo>
                  <a:pt x="1702129" y="4726"/>
                </a:lnTo>
                <a:lnTo>
                  <a:pt x="1678686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5816" y="2916935"/>
            <a:ext cx="1739264" cy="157480"/>
          </a:xfrm>
          <a:custGeom>
            <a:avLst/>
            <a:gdLst/>
            <a:ahLst/>
            <a:cxnLst/>
            <a:rect l="l" t="t" r="r" b="b"/>
            <a:pathLst>
              <a:path w="1739264" h="157480">
                <a:moveTo>
                  <a:pt x="1712722" y="0"/>
                </a:moveTo>
                <a:lnTo>
                  <a:pt x="26162" y="0"/>
                </a:lnTo>
                <a:lnTo>
                  <a:pt x="15966" y="2051"/>
                </a:lnTo>
                <a:lnTo>
                  <a:pt x="7651" y="7651"/>
                </a:lnTo>
                <a:lnTo>
                  <a:pt x="2051" y="15966"/>
                </a:lnTo>
                <a:lnTo>
                  <a:pt x="0" y="26162"/>
                </a:lnTo>
                <a:lnTo>
                  <a:pt x="0" y="130810"/>
                </a:lnTo>
                <a:lnTo>
                  <a:pt x="2051" y="141005"/>
                </a:lnTo>
                <a:lnTo>
                  <a:pt x="7651" y="149320"/>
                </a:lnTo>
                <a:lnTo>
                  <a:pt x="15966" y="154920"/>
                </a:lnTo>
                <a:lnTo>
                  <a:pt x="26162" y="156972"/>
                </a:lnTo>
                <a:lnTo>
                  <a:pt x="1712722" y="156972"/>
                </a:lnTo>
                <a:lnTo>
                  <a:pt x="1722917" y="154920"/>
                </a:lnTo>
                <a:lnTo>
                  <a:pt x="1731232" y="149320"/>
                </a:lnTo>
                <a:lnTo>
                  <a:pt x="1736832" y="141005"/>
                </a:lnTo>
                <a:lnTo>
                  <a:pt x="1738884" y="130810"/>
                </a:lnTo>
                <a:lnTo>
                  <a:pt x="1738884" y="26162"/>
                </a:lnTo>
                <a:lnTo>
                  <a:pt x="1736832" y="15966"/>
                </a:lnTo>
                <a:lnTo>
                  <a:pt x="1731232" y="7651"/>
                </a:lnTo>
                <a:lnTo>
                  <a:pt x="1722917" y="2051"/>
                </a:lnTo>
                <a:lnTo>
                  <a:pt x="1712722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05371" y="266700"/>
            <a:ext cx="821690" cy="190500"/>
          </a:xfrm>
          <a:custGeom>
            <a:avLst/>
            <a:gdLst/>
            <a:ahLst/>
            <a:cxnLst/>
            <a:rect l="l" t="t" r="r" b="b"/>
            <a:pathLst>
              <a:path w="821690" h="190500">
                <a:moveTo>
                  <a:pt x="789685" y="0"/>
                </a:moveTo>
                <a:lnTo>
                  <a:pt x="31750" y="0"/>
                </a:lnTo>
                <a:lnTo>
                  <a:pt x="19395" y="2496"/>
                </a:lnTo>
                <a:lnTo>
                  <a:pt x="9302" y="9302"/>
                </a:lnTo>
                <a:lnTo>
                  <a:pt x="2496" y="19395"/>
                </a:lnTo>
                <a:lnTo>
                  <a:pt x="0" y="31750"/>
                </a:lnTo>
                <a:lnTo>
                  <a:pt x="0" y="158750"/>
                </a:lnTo>
                <a:lnTo>
                  <a:pt x="2496" y="171104"/>
                </a:lnTo>
                <a:lnTo>
                  <a:pt x="9302" y="181197"/>
                </a:lnTo>
                <a:lnTo>
                  <a:pt x="19395" y="188003"/>
                </a:lnTo>
                <a:lnTo>
                  <a:pt x="31750" y="190500"/>
                </a:lnTo>
                <a:lnTo>
                  <a:pt x="789685" y="190500"/>
                </a:lnTo>
                <a:lnTo>
                  <a:pt x="802040" y="188003"/>
                </a:lnTo>
                <a:lnTo>
                  <a:pt x="812133" y="181197"/>
                </a:lnTo>
                <a:lnTo>
                  <a:pt x="818939" y="171104"/>
                </a:lnTo>
                <a:lnTo>
                  <a:pt x="821435" y="158750"/>
                </a:lnTo>
                <a:lnTo>
                  <a:pt x="821435" y="31750"/>
                </a:lnTo>
                <a:lnTo>
                  <a:pt x="818939" y="19395"/>
                </a:lnTo>
                <a:lnTo>
                  <a:pt x="812133" y="9302"/>
                </a:lnTo>
                <a:lnTo>
                  <a:pt x="802040" y="2496"/>
                </a:lnTo>
                <a:lnTo>
                  <a:pt x="789685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39636" y="200914"/>
            <a:ext cx="938530" cy="290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=</a:t>
            </a:r>
            <a:r>
              <a:rPr dirty="0" sz="1800" spc="-9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medium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11879" y="4622291"/>
            <a:ext cx="2254250" cy="170815"/>
          </a:xfrm>
          <a:custGeom>
            <a:avLst/>
            <a:gdLst/>
            <a:ahLst/>
            <a:cxnLst/>
            <a:rect l="l" t="t" r="r" b="b"/>
            <a:pathLst>
              <a:path w="2254250" h="170814">
                <a:moveTo>
                  <a:pt x="2225548" y="0"/>
                </a:moveTo>
                <a:lnTo>
                  <a:pt x="28448" y="0"/>
                </a:lnTo>
                <a:lnTo>
                  <a:pt x="17359" y="2230"/>
                </a:lnTo>
                <a:lnTo>
                  <a:pt x="8318" y="8318"/>
                </a:lnTo>
                <a:lnTo>
                  <a:pt x="2230" y="17359"/>
                </a:lnTo>
                <a:lnTo>
                  <a:pt x="0" y="28447"/>
                </a:lnTo>
                <a:lnTo>
                  <a:pt x="0" y="142239"/>
                </a:lnTo>
                <a:lnTo>
                  <a:pt x="2230" y="153328"/>
                </a:lnTo>
                <a:lnTo>
                  <a:pt x="8318" y="162369"/>
                </a:lnTo>
                <a:lnTo>
                  <a:pt x="17359" y="168457"/>
                </a:lnTo>
                <a:lnTo>
                  <a:pt x="28448" y="170687"/>
                </a:lnTo>
                <a:lnTo>
                  <a:pt x="2225548" y="170687"/>
                </a:lnTo>
                <a:lnTo>
                  <a:pt x="2236636" y="168457"/>
                </a:lnTo>
                <a:lnTo>
                  <a:pt x="2245677" y="162369"/>
                </a:lnTo>
                <a:lnTo>
                  <a:pt x="2251765" y="153328"/>
                </a:lnTo>
                <a:lnTo>
                  <a:pt x="2253996" y="142239"/>
                </a:lnTo>
                <a:lnTo>
                  <a:pt x="2253996" y="28447"/>
                </a:lnTo>
                <a:lnTo>
                  <a:pt x="2251765" y="17359"/>
                </a:lnTo>
                <a:lnTo>
                  <a:pt x="2245677" y="8318"/>
                </a:lnTo>
                <a:lnTo>
                  <a:pt x="2236636" y="2230"/>
                </a:lnTo>
                <a:lnTo>
                  <a:pt x="2225548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11879" y="4792979"/>
            <a:ext cx="2254250" cy="172720"/>
          </a:xfrm>
          <a:custGeom>
            <a:avLst/>
            <a:gdLst/>
            <a:ahLst/>
            <a:cxnLst/>
            <a:rect l="l" t="t" r="r" b="b"/>
            <a:pathLst>
              <a:path w="2254250" h="172720">
                <a:moveTo>
                  <a:pt x="2225294" y="0"/>
                </a:moveTo>
                <a:lnTo>
                  <a:pt x="28702" y="0"/>
                </a:lnTo>
                <a:lnTo>
                  <a:pt x="17520" y="2252"/>
                </a:lnTo>
                <a:lnTo>
                  <a:pt x="8397" y="8397"/>
                </a:lnTo>
                <a:lnTo>
                  <a:pt x="2252" y="17520"/>
                </a:lnTo>
                <a:lnTo>
                  <a:pt x="0" y="28702"/>
                </a:lnTo>
                <a:lnTo>
                  <a:pt x="0" y="143510"/>
                </a:lnTo>
                <a:lnTo>
                  <a:pt x="2252" y="154691"/>
                </a:lnTo>
                <a:lnTo>
                  <a:pt x="8397" y="163814"/>
                </a:lnTo>
                <a:lnTo>
                  <a:pt x="17520" y="169959"/>
                </a:lnTo>
                <a:lnTo>
                  <a:pt x="28702" y="172212"/>
                </a:lnTo>
                <a:lnTo>
                  <a:pt x="2225294" y="172212"/>
                </a:lnTo>
                <a:lnTo>
                  <a:pt x="2236475" y="169959"/>
                </a:lnTo>
                <a:lnTo>
                  <a:pt x="2245598" y="163814"/>
                </a:lnTo>
                <a:lnTo>
                  <a:pt x="2251743" y="154691"/>
                </a:lnTo>
                <a:lnTo>
                  <a:pt x="2253996" y="143510"/>
                </a:lnTo>
                <a:lnTo>
                  <a:pt x="2253996" y="28702"/>
                </a:lnTo>
                <a:lnTo>
                  <a:pt x="2251743" y="17520"/>
                </a:lnTo>
                <a:lnTo>
                  <a:pt x="2245598" y="8397"/>
                </a:lnTo>
                <a:lnTo>
                  <a:pt x="2236475" y="2252"/>
                </a:lnTo>
                <a:lnTo>
                  <a:pt x="2225294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11879" y="4963667"/>
            <a:ext cx="2254250" cy="172720"/>
          </a:xfrm>
          <a:custGeom>
            <a:avLst/>
            <a:gdLst/>
            <a:ahLst/>
            <a:cxnLst/>
            <a:rect l="l" t="t" r="r" b="b"/>
            <a:pathLst>
              <a:path w="2254250" h="172720">
                <a:moveTo>
                  <a:pt x="2225294" y="0"/>
                </a:moveTo>
                <a:lnTo>
                  <a:pt x="28702" y="0"/>
                </a:lnTo>
                <a:lnTo>
                  <a:pt x="17520" y="2252"/>
                </a:lnTo>
                <a:lnTo>
                  <a:pt x="8397" y="8397"/>
                </a:lnTo>
                <a:lnTo>
                  <a:pt x="2252" y="17520"/>
                </a:lnTo>
                <a:lnTo>
                  <a:pt x="0" y="28701"/>
                </a:lnTo>
                <a:lnTo>
                  <a:pt x="0" y="143509"/>
                </a:lnTo>
                <a:lnTo>
                  <a:pt x="2252" y="154691"/>
                </a:lnTo>
                <a:lnTo>
                  <a:pt x="8397" y="163814"/>
                </a:lnTo>
                <a:lnTo>
                  <a:pt x="17520" y="169959"/>
                </a:lnTo>
                <a:lnTo>
                  <a:pt x="28702" y="172211"/>
                </a:lnTo>
                <a:lnTo>
                  <a:pt x="2225294" y="172211"/>
                </a:lnTo>
                <a:lnTo>
                  <a:pt x="2236475" y="169959"/>
                </a:lnTo>
                <a:lnTo>
                  <a:pt x="2245598" y="163814"/>
                </a:lnTo>
                <a:lnTo>
                  <a:pt x="2251743" y="154691"/>
                </a:lnTo>
                <a:lnTo>
                  <a:pt x="2253996" y="143509"/>
                </a:lnTo>
                <a:lnTo>
                  <a:pt x="2253996" y="28701"/>
                </a:lnTo>
                <a:lnTo>
                  <a:pt x="2251743" y="17520"/>
                </a:lnTo>
                <a:lnTo>
                  <a:pt x="2245598" y="8397"/>
                </a:lnTo>
                <a:lnTo>
                  <a:pt x="2236475" y="2252"/>
                </a:lnTo>
                <a:lnTo>
                  <a:pt x="2225294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11367" y="1624583"/>
            <a:ext cx="1905000" cy="172720"/>
          </a:xfrm>
          <a:custGeom>
            <a:avLst/>
            <a:gdLst/>
            <a:ahLst/>
            <a:cxnLst/>
            <a:rect l="l" t="t" r="r" b="b"/>
            <a:pathLst>
              <a:path w="1905000" h="172719">
                <a:moveTo>
                  <a:pt x="1876298" y="0"/>
                </a:moveTo>
                <a:lnTo>
                  <a:pt x="28702" y="0"/>
                </a:lnTo>
                <a:lnTo>
                  <a:pt x="17520" y="2252"/>
                </a:lnTo>
                <a:lnTo>
                  <a:pt x="8397" y="8397"/>
                </a:lnTo>
                <a:lnTo>
                  <a:pt x="2252" y="17520"/>
                </a:lnTo>
                <a:lnTo>
                  <a:pt x="0" y="28701"/>
                </a:lnTo>
                <a:lnTo>
                  <a:pt x="0" y="143510"/>
                </a:lnTo>
                <a:lnTo>
                  <a:pt x="2252" y="154691"/>
                </a:lnTo>
                <a:lnTo>
                  <a:pt x="8397" y="163814"/>
                </a:lnTo>
                <a:lnTo>
                  <a:pt x="17520" y="169959"/>
                </a:lnTo>
                <a:lnTo>
                  <a:pt x="28702" y="172212"/>
                </a:lnTo>
                <a:lnTo>
                  <a:pt x="1876298" y="172212"/>
                </a:lnTo>
                <a:lnTo>
                  <a:pt x="1887479" y="169959"/>
                </a:lnTo>
                <a:lnTo>
                  <a:pt x="1896602" y="163814"/>
                </a:lnTo>
                <a:lnTo>
                  <a:pt x="1902747" y="154691"/>
                </a:lnTo>
                <a:lnTo>
                  <a:pt x="1905000" y="143510"/>
                </a:lnTo>
                <a:lnTo>
                  <a:pt x="1905000" y="28701"/>
                </a:lnTo>
                <a:lnTo>
                  <a:pt x="1902747" y="17520"/>
                </a:lnTo>
                <a:lnTo>
                  <a:pt x="1896602" y="8397"/>
                </a:lnTo>
                <a:lnTo>
                  <a:pt x="1887479" y="2252"/>
                </a:lnTo>
                <a:lnTo>
                  <a:pt x="1876298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11879" y="1610867"/>
            <a:ext cx="1442085" cy="170815"/>
          </a:xfrm>
          <a:custGeom>
            <a:avLst/>
            <a:gdLst/>
            <a:ahLst/>
            <a:cxnLst/>
            <a:rect l="l" t="t" r="r" b="b"/>
            <a:pathLst>
              <a:path w="1442085" h="170814">
                <a:moveTo>
                  <a:pt x="1413256" y="0"/>
                </a:moveTo>
                <a:lnTo>
                  <a:pt x="28448" y="0"/>
                </a:lnTo>
                <a:lnTo>
                  <a:pt x="17359" y="2230"/>
                </a:lnTo>
                <a:lnTo>
                  <a:pt x="8318" y="8318"/>
                </a:lnTo>
                <a:lnTo>
                  <a:pt x="2230" y="17359"/>
                </a:lnTo>
                <a:lnTo>
                  <a:pt x="0" y="28448"/>
                </a:lnTo>
                <a:lnTo>
                  <a:pt x="0" y="142240"/>
                </a:lnTo>
                <a:lnTo>
                  <a:pt x="2230" y="153328"/>
                </a:lnTo>
                <a:lnTo>
                  <a:pt x="8318" y="162369"/>
                </a:lnTo>
                <a:lnTo>
                  <a:pt x="17359" y="168457"/>
                </a:lnTo>
                <a:lnTo>
                  <a:pt x="28448" y="170687"/>
                </a:lnTo>
                <a:lnTo>
                  <a:pt x="1413256" y="170687"/>
                </a:lnTo>
                <a:lnTo>
                  <a:pt x="1424344" y="168457"/>
                </a:lnTo>
                <a:lnTo>
                  <a:pt x="1433385" y="162369"/>
                </a:lnTo>
                <a:lnTo>
                  <a:pt x="1439473" y="153328"/>
                </a:lnTo>
                <a:lnTo>
                  <a:pt x="1441704" y="142240"/>
                </a:lnTo>
                <a:lnTo>
                  <a:pt x="1441704" y="28448"/>
                </a:lnTo>
                <a:lnTo>
                  <a:pt x="1439473" y="17359"/>
                </a:lnTo>
                <a:lnTo>
                  <a:pt x="1433385" y="8318"/>
                </a:lnTo>
                <a:lnTo>
                  <a:pt x="1424344" y="2230"/>
                </a:lnTo>
                <a:lnTo>
                  <a:pt x="1413256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54326" y="555244"/>
            <a:ext cx="8172450" cy="506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latin typeface="Tw Cen MT"/>
                <a:cs typeface="Tw Cen MT"/>
              </a:rPr>
              <a:t>Essential Core &amp; Intermediate </a:t>
            </a:r>
            <a:r>
              <a:rPr dirty="0" sz="3200" spc="-30">
                <a:latin typeface="Tw Cen MT"/>
                <a:cs typeface="Tw Cen MT"/>
              </a:rPr>
              <a:t>PairRDD</a:t>
            </a:r>
            <a:r>
              <a:rPr dirty="0" sz="3200" spc="-35">
                <a:latin typeface="Tw Cen MT"/>
                <a:cs typeface="Tw Cen MT"/>
              </a:rPr>
              <a:t> </a:t>
            </a:r>
            <a:r>
              <a:rPr dirty="0" sz="3200" spc="-5">
                <a:latin typeface="Tw Cen MT"/>
                <a:cs typeface="Tw Cen MT"/>
              </a:rPr>
              <a:t>Operations</a:t>
            </a:r>
            <a:endParaRPr sz="32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9237" y="1357895"/>
            <a:ext cx="381000" cy="218884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25"/>
              </a:lnSpc>
            </a:pPr>
            <a:r>
              <a:rPr dirty="0" sz="2800" spc="85">
                <a:solidFill>
                  <a:srgbClr val="0D0D0D"/>
                </a:solidFill>
                <a:latin typeface="Tw Cen MT Condensed"/>
                <a:cs typeface="Tw Cen MT Condensed"/>
              </a:rPr>
              <a:t>T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RAN</a:t>
            </a:r>
            <a:r>
              <a:rPr dirty="0" sz="2800" spc="85">
                <a:solidFill>
                  <a:srgbClr val="0D0D0D"/>
                </a:solidFill>
                <a:latin typeface="Tw Cen MT Condensed"/>
                <a:cs typeface="Tw Cen MT Condensed"/>
              </a:rPr>
              <a:t>SF</a:t>
            </a:r>
            <a:r>
              <a:rPr dirty="0" sz="2800" spc="95">
                <a:solidFill>
                  <a:srgbClr val="0D0D0D"/>
                </a:solidFill>
                <a:latin typeface="Tw Cen MT Condensed"/>
                <a:cs typeface="Tw Cen MT Condensed"/>
              </a:rPr>
              <a:t>O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R</a:t>
            </a:r>
            <a:r>
              <a:rPr dirty="0" sz="2800" spc="95">
                <a:solidFill>
                  <a:srgbClr val="0D0D0D"/>
                </a:solidFill>
                <a:latin typeface="Tw Cen MT Condensed"/>
                <a:cs typeface="Tw Cen MT Condensed"/>
              </a:rPr>
              <a:t>M</a:t>
            </a:r>
            <a:r>
              <a:rPr dirty="0" sz="2800" spc="-3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2800" spc="85">
                <a:solidFill>
                  <a:srgbClr val="0D0D0D"/>
                </a:solidFill>
                <a:latin typeface="Tw Cen MT Condensed"/>
                <a:cs typeface="Tw Cen MT Condensed"/>
              </a:rPr>
              <a:t>TI</a:t>
            </a:r>
            <a:r>
              <a:rPr dirty="0" sz="2800" spc="105">
                <a:solidFill>
                  <a:srgbClr val="0D0D0D"/>
                </a:solidFill>
                <a:latin typeface="Tw Cen MT Condensed"/>
                <a:cs typeface="Tw Cen MT Condensed"/>
              </a:rPr>
              <a:t>O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N</a:t>
            </a:r>
            <a:r>
              <a:rPr dirty="0" sz="2800">
                <a:solidFill>
                  <a:srgbClr val="0D0D0D"/>
                </a:solidFill>
                <a:latin typeface="Tw Cen MT Condensed"/>
                <a:cs typeface="Tw Cen MT Condensed"/>
              </a:rPr>
              <a:t>S</a:t>
            </a:r>
            <a:endParaRPr sz="2800">
              <a:latin typeface="Tw Cen MT Condensed"/>
              <a:cs typeface="Tw Cen MT Condense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7284" y="1392936"/>
            <a:ext cx="512063" cy="2147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12007" y="216408"/>
            <a:ext cx="786383" cy="227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89237" y="4359267"/>
            <a:ext cx="381000" cy="9861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825"/>
              </a:lnSpc>
            </a:pPr>
            <a:r>
              <a:rPr dirty="0" sz="2800" spc="15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C</a:t>
            </a:r>
            <a:r>
              <a:rPr dirty="0" sz="2800" spc="85">
                <a:solidFill>
                  <a:srgbClr val="0D0D0D"/>
                </a:solidFill>
                <a:latin typeface="Tw Cen MT Condensed"/>
                <a:cs typeface="Tw Cen MT Condensed"/>
              </a:rPr>
              <a:t>TI</a:t>
            </a:r>
            <a:r>
              <a:rPr dirty="0" sz="2800" spc="95">
                <a:solidFill>
                  <a:srgbClr val="0D0D0D"/>
                </a:solidFill>
                <a:latin typeface="Tw Cen MT Condensed"/>
                <a:cs typeface="Tw Cen MT Condensed"/>
              </a:rPr>
              <a:t>O</a:t>
            </a:r>
            <a:r>
              <a:rPr dirty="0" sz="2800" spc="90">
                <a:solidFill>
                  <a:srgbClr val="0D0D0D"/>
                </a:solidFill>
                <a:latin typeface="Tw Cen MT Condensed"/>
                <a:cs typeface="Tw Cen MT Condensed"/>
              </a:rPr>
              <a:t>N</a:t>
            </a:r>
            <a:r>
              <a:rPr dirty="0" sz="2800">
                <a:solidFill>
                  <a:srgbClr val="0D0D0D"/>
                </a:solidFill>
                <a:latin typeface="Tw Cen MT Condensed"/>
                <a:cs typeface="Tw Cen MT Condensed"/>
              </a:rPr>
              <a:t>S</a:t>
            </a:r>
            <a:endParaRPr sz="2800">
              <a:latin typeface="Tw Cen MT Condensed"/>
              <a:cs typeface="Tw Cen MT Condense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3316" y="5422391"/>
            <a:ext cx="670560" cy="594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11046" y="3915917"/>
            <a:ext cx="9243060" cy="0"/>
          </a:xfrm>
          <a:custGeom>
            <a:avLst/>
            <a:gdLst/>
            <a:ahLst/>
            <a:cxnLst/>
            <a:rect l="l" t="t" r="r" b="b"/>
            <a:pathLst>
              <a:path w="9243060" h="0">
                <a:moveTo>
                  <a:pt x="0" y="0"/>
                </a:moveTo>
                <a:lnTo>
                  <a:pt x="924267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630929" y="1583182"/>
            <a:ext cx="112141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sample</a:t>
            </a:r>
            <a:r>
              <a:rPr dirty="0" sz="1200" spc="10">
                <a:latin typeface="Consolas"/>
                <a:cs typeface="Consolas"/>
              </a:rPr>
              <a:t>B</a:t>
            </a:r>
            <a:r>
              <a:rPr dirty="0" sz="1200">
                <a:latin typeface="Consolas"/>
                <a:cs typeface="Consolas"/>
              </a:rPr>
              <a:t>yKey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8196" y="248411"/>
            <a:ext cx="749808" cy="245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977132" y="165861"/>
            <a:ext cx="673100" cy="2901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=</a:t>
            </a:r>
            <a:r>
              <a:rPr dirty="0" sz="1800" spc="-95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easy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0929" y="1184909"/>
            <a:ext cx="555561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006600" algn="l"/>
                <a:tab pos="4358005" algn="l"/>
              </a:tabLst>
            </a:pPr>
            <a:r>
              <a:rPr dirty="0" sz="1600" b="1">
                <a:latin typeface="Tw Cen MT"/>
                <a:cs typeface="Tw Cen MT"/>
              </a:rPr>
              <a:t>Math </a:t>
            </a:r>
            <a:r>
              <a:rPr dirty="0" sz="1600" spc="-5" b="1">
                <a:latin typeface="Tw Cen MT"/>
                <a:cs typeface="Tw Cen MT"/>
              </a:rPr>
              <a:t>/</a:t>
            </a:r>
            <a:r>
              <a:rPr dirty="0" sz="1600" spc="10" b="1">
                <a:latin typeface="Tw Cen MT"/>
                <a:cs typeface="Tw Cen MT"/>
              </a:rPr>
              <a:t> </a:t>
            </a:r>
            <a:r>
              <a:rPr dirty="0" sz="1600" b="1">
                <a:latin typeface="Tw Cen MT"/>
                <a:cs typeface="Tw Cen MT"/>
              </a:rPr>
              <a:t>Statistical	</a:t>
            </a:r>
            <a:r>
              <a:rPr dirty="0" baseline="1736" sz="2400" spc="-7" b="1">
                <a:latin typeface="Tw Cen MT"/>
                <a:cs typeface="Tw Cen MT"/>
              </a:rPr>
              <a:t>Set </a:t>
            </a:r>
            <a:r>
              <a:rPr dirty="0" baseline="1736" sz="2400" spc="7" b="1">
                <a:latin typeface="Tw Cen MT"/>
                <a:cs typeface="Tw Cen MT"/>
              </a:rPr>
              <a:t>Theory</a:t>
            </a:r>
            <a:r>
              <a:rPr dirty="0" baseline="1736" sz="2400" spc="-15" b="1">
                <a:latin typeface="Tw Cen MT"/>
                <a:cs typeface="Tw Cen MT"/>
              </a:rPr>
              <a:t> </a:t>
            </a:r>
            <a:r>
              <a:rPr dirty="0" baseline="1736" sz="2400" spc="-7" b="1">
                <a:latin typeface="Tw Cen MT"/>
                <a:cs typeface="Tw Cen MT"/>
              </a:rPr>
              <a:t>/</a:t>
            </a:r>
            <a:r>
              <a:rPr dirty="0" baseline="1736" sz="2400" spc="15" b="1">
                <a:latin typeface="Tw Cen MT"/>
                <a:cs typeface="Tw Cen MT"/>
              </a:rPr>
              <a:t> </a:t>
            </a:r>
            <a:r>
              <a:rPr dirty="0" baseline="1736" sz="2400" spc="-7" b="1">
                <a:latin typeface="Tw Cen MT"/>
                <a:cs typeface="Tw Cen MT"/>
              </a:rPr>
              <a:t>Relational	</a:t>
            </a:r>
            <a:r>
              <a:rPr dirty="0" sz="1600" b="1">
                <a:latin typeface="Tw Cen MT"/>
                <a:cs typeface="Tw Cen MT"/>
              </a:rPr>
              <a:t>Data</a:t>
            </a:r>
            <a:r>
              <a:rPr dirty="0" sz="1600" spc="-55" b="1">
                <a:latin typeface="Tw Cen MT"/>
                <a:cs typeface="Tw Cen MT"/>
              </a:rPr>
              <a:t> </a:t>
            </a:r>
            <a:r>
              <a:rPr dirty="0" sz="1600" b="1">
                <a:latin typeface="Tw Cen MT"/>
                <a:cs typeface="Tw Cen MT"/>
              </a:rPr>
              <a:t>Structure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89913" y="4212335"/>
            <a:ext cx="701040" cy="387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keys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values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25206" y="1603502"/>
            <a:ext cx="1121410" cy="204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partit</a:t>
            </a:r>
            <a:r>
              <a:rPr dirty="0" sz="1200" spc="10">
                <a:latin typeface="Consolas"/>
                <a:cs typeface="Consolas"/>
              </a:rPr>
              <a:t>i</a:t>
            </a:r>
            <a:r>
              <a:rPr dirty="0" sz="1200">
                <a:latin typeface="Consolas"/>
                <a:cs typeface="Consolas"/>
              </a:rPr>
              <a:t>onBy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75816" y="2545079"/>
            <a:ext cx="1739264" cy="173990"/>
          </a:xfrm>
          <a:custGeom>
            <a:avLst/>
            <a:gdLst/>
            <a:ahLst/>
            <a:cxnLst/>
            <a:rect l="l" t="t" r="r" b="b"/>
            <a:pathLst>
              <a:path w="1739264" h="173989">
                <a:moveTo>
                  <a:pt x="1709928" y="0"/>
                </a:moveTo>
                <a:lnTo>
                  <a:pt x="28956" y="0"/>
                </a:lnTo>
                <a:lnTo>
                  <a:pt x="17680" y="2274"/>
                </a:lnTo>
                <a:lnTo>
                  <a:pt x="8477" y="8477"/>
                </a:lnTo>
                <a:lnTo>
                  <a:pt x="2274" y="17680"/>
                </a:lnTo>
                <a:lnTo>
                  <a:pt x="0" y="28956"/>
                </a:lnTo>
                <a:lnTo>
                  <a:pt x="0" y="144780"/>
                </a:lnTo>
                <a:lnTo>
                  <a:pt x="2274" y="156055"/>
                </a:lnTo>
                <a:lnTo>
                  <a:pt x="8477" y="165258"/>
                </a:lnTo>
                <a:lnTo>
                  <a:pt x="17680" y="171461"/>
                </a:lnTo>
                <a:lnTo>
                  <a:pt x="28956" y="173736"/>
                </a:lnTo>
                <a:lnTo>
                  <a:pt x="1709928" y="173736"/>
                </a:lnTo>
                <a:lnTo>
                  <a:pt x="1721203" y="171461"/>
                </a:lnTo>
                <a:lnTo>
                  <a:pt x="1730406" y="165258"/>
                </a:lnTo>
                <a:lnTo>
                  <a:pt x="1736609" y="156055"/>
                </a:lnTo>
                <a:lnTo>
                  <a:pt x="1738884" y="144780"/>
                </a:lnTo>
                <a:lnTo>
                  <a:pt x="1738884" y="28956"/>
                </a:lnTo>
                <a:lnTo>
                  <a:pt x="1736609" y="17680"/>
                </a:lnTo>
                <a:lnTo>
                  <a:pt x="1730406" y="8477"/>
                </a:lnTo>
                <a:lnTo>
                  <a:pt x="1721203" y="2274"/>
                </a:lnTo>
                <a:lnTo>
                  <a:pt x="1709928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610355" y="5134355"/>
            <a:ext cx="2254250" cy="198120"/>
          </a:xfrm>
          <a:custGeom>
            <a:avLst/>
            <a:gdLst/>
            <a:ahLst/>
            <a:cxnLst/>
            <a:rect l="l" t="t" r="r" b="b"/>
            <a:pathLst>
              <a:path w="2254250" h="198120">
                <a:moveTo>
                  <a:pt x="2220976" y="0"/>
                </a:moveTo>
                <a:lnTo>
                  <a:pt x="33020" y="0"/>
                </a:lnTo>
                <a:lnTo>
                  <a:pt x="20145" y="2587"/>
                </a:lnTo>
                <a:lnTo>
                  <a:pt x="9652" y="9652"/>
                </a:lnTo>
                <a:lnTo>
                  <a:pt x="2587" y="20145"/>
                </a:lnTo>
                <a:lnTo>
                  <a:pt x="0" y="33020"/>
                </a:lnTo>
                <a:lnTo>
                  <a:pt x="0" y="165100"/>
                </a:lnTo>
                <a:lnTo>
                  <a:pt x="2587" y="177974"/>
                </a:lnTo>
                <a:lnTo>
                  <a:pt x="9651" y="188468"/>
                </a:lnTo>
                <a:lnTo>
                  <a:pt x="20145" y="195532"/>
                </a:lnTo>
                <a:lnTo>
                  <a:pt x="33020" y="198120"/>
                </a:lnTo>
                <a:lnTo>
                  <a:pt x="2220976" y="198120"/>
                </a:lnTo>
                <a:lnTo>
                  <a:pt x="2233850" y="195532"/>
                </a:lnTo>
                <a:lnTo>
                  <a:pt x="2244344" y="188468"/>
                </a:lnTo>
                <a:lnTo>
                  <a:pt x="2251408" y="177974"/>
                </a:lnTo>
                <a:lnTo>
                  <a:pt x="2253996" y="165100"/>
                </a:lnTo>
                <a:lnTo>
                  <a:pt x="2253996" y="33020"/>
                </a:lnTo>
                <a:lnTo>
                  <a:pt x="2251408" y="20145"/>
                </a:lnTo>
                <a:lnTo>
                  <a:pt x="2244344" y="9652"/>
                </a:lnTo>
                <a:lnTo>
                  <a:pt x="2233850" y="2587"/>
                </a:lnTo>
                <a:lnTo>
                  <a:pt x="2220976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10355" y="5311140"/>
            <a:ext cx="2254250" cy="192405"/>
          </a:xfrm>
          <a:custGeom>
            <a:avLst/>
            <a:gdLst/>
            <a:ahLst/>
            <a:cxnLst/>
            <a:rect l="l" t="t" r="r" b="b"/>
            <a:pathLst>
              <a:path w="2254250" h="192404">
                <a:moveTo>
                  <a:pt x="2221992" y="0"/>
                </a:moveTo>
                <a:lnTo>
                  <a:pt x="32004" y="0"/>
                </a:lnTo>
                <a:lnTo>
                  <a:pt x="19556" y="2518"/>
                </a:lnTo>
                <a:lnTo>
                  <a:pt x="9382" y="9382"/>
                </a:lnTo>
                <a:lnTo>
                  <a:pt x="2518" y="19556"/>
                </a:lnTo>
                <a:lnTo>
                  <a:pt x="0" y="32004"/>
                </a:lnTo>
                <a:lnTo>
                  <a:pt x="0" y="160020"/>
                </a:lnTo>
                <a:lnTo>
                  <a:pt x="2518" y="172467"/>
                </a:lnTo>
                <a:lnTo>
                  <a:pt x="9382" y="182641"/>
                </a:lnTo>
                <a:lnTo>
                  <a:pt x="19556" y="189505"/>
                </a:lnTo>
                <a:lnTo>
                  <a:pt x="32004" y="192024"/>
                </a:lnTo>
                <a:lnTo>
                  <a:pt x="2221992" y="192024"/>
                </a:lnTo>
                <a:lnTo>
                  <a:pt x="2234439" y="189505"/>
                </a:lnTo>
                <a:lnTo>
                  <a:pt x="2244613" y="182641"/>
                </a:lnTo>
                <a:lnTo>
                  <a:pt x="2251477" y="172467"/>
                </a:lnTo>
                <a:lnTo>
                  <a:pt x="2253996" y="160020"/>
                </a:lnTo>
                <a:lnTo>
                  <a:pt x="2253996" y="32004"/>
                </a:lnTo>
                <a:lnTo>
                  <a:pt x="2251477" y="19556"/>
                </a:lnTo>
                <a:lnTo>
                  <a:pt x="2244613" y="9382"/>
                </a:lnTo>
                <a:lnTo>
                  <a:pt x="2234439" y="2518"/>
                </a:lnTo>
                <a:lnTo>
                  <a:pt x="2221992" y="0"/>
                </a:lnTo>
                <a:close/>
              </a:path>
            </a:pathLst>
          </a:custGeom>
          <a:solidFill>
            <a:srgbClr val="CFEC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635755" y="4212335"/>
            <a:ext cx="2214880" cy="13023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countByKey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countByValue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countByValueApprox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countApproxDistinctByKey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countApproxDistinctByKey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countByKeyApprox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sampleByKeyExact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25210" y="1594739"/>
            <a:ext cx="1880870" cy="1119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cogroup</a:t>
            </a:r>
            <a:r>
              <a:rPr dirty="0" sz="1200" spc="-65">
                <a:latin typeface="Consolas"/>
                <a:cs typeface="Consolas"/>
              </a:rPr>
              <a:t> </a:t>
            </a:r>
            <a:r>
              <a:rPr dirty="0" sz="1200">
                <a:latin typeface="Consolas"/>
                <a:cs typeface="Consolas"/>
              </a:rPr>
              <a:t>(=groupWith)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join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subtractByKey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fullOuterJoin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leftOuterJoin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rightOuterJoin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89913" y="1229359"/>
            <a:ext cx="1710689" cy="18592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1005">
              <a:lnSpc>
                <a:spcPct val="100000"/>
              </a:lnSpc>
            </a:pPr>
            <a:r>
              <a:rPr dirty="0" sz="1600" b="1">
                <a:latin typeface="Tw Cen MT"/>
                <a:cs typeface="Tw Cen MT"/>
              </a:rPr>
              <a:t>General</a:t>
            </a:r>
            <a:endParaRPr sz="1600">
              <a:latin typeface="Tw Cen MT"/>
              <a:cs typeface="Tw Cen MT"/>
            </a:endParaRPr>
          </a:p>
          <a:p>
            <a:pPr marL="184785" indent="-172085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flatMapValues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groupByKey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reduceByKey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reduceByKeyLocally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foldByKey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aggregateByKey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sortByKey</a:t>
            </a:r>
            <a:endParaRPr sz="1200">
              <a:latin typeface="Consolas"/>
              <a:cs typeface="Consolas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dirty="0" sz="1200">
                <a:latin typeface="Consolas"/>
                <a:cs typeface="Consolas"/>
              </a:rPr>
              <a:t>combineByKey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40"/>
              <a:t>PARTITIONBY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562355" y="4273296"/>
            <a:ext cx="384047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13876" y="3816096"/>
            <a:ext cx="542544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917942" y="4496561"/>
            <a:ext cx="3571875" cy="471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85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baseline="1984" sz="2100">
                <a:latin typeface="Consolas"/>
                <a:cs typeface="Consolas"/>
              </a:rPr>
              <a:t>Array(Array((A,Anna),</a:t>
            </a:r>
            <a:r>
              <a:rPr dirty="0" baseline="1984" sz="2100" spc="-52">
                <a:latin typeface="Consolas"/>
                <a:cs typeface="Consolas"/>
              </a:rPr>
              <a:t> </a:t>
            </a:r>
            <a:r>
              <a:rPr dirty="0" baseline="1984" sz="2100">
                <a:latin typeface="Consolas"/>
                <a:cs typeface="Consolas"/>
              </a:rPr>
              <a:t>(F,Fred)),</a:t>
            </a:r>
            <a:endParaRPr baseline="1984" sz="2100">
              <a:latin typeface="Consolas"/>
              <a:cs typeface="Consolas"/>
            </a:endParaRPr>
          </a:p>
          <a:p>
            <a:pPr marL="898525">
              <a:lnSpc>
                <a:spcPts val="1645"/>
              </a:lnSpc>
            </a:pPr>
            <a:r>
              <a:rPr dirty="0" sz="1400">
                <a:latin typeface="Consolas"/>
                <a:cs typeface="Consolas"/>
              </a:rPr>
              <a:t>Array((J,John),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(J,James)))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8229" y="5137784"/>
            <a:ext cx="3561079" cy="4705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8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y: </a:t>
            </a:r>
            <a:r>
              <a:rPr dirty="0" baseline="1984" sz="2100">
                <a:latin typeface="Consolas"/>
                <a:cs typeface="Consolas"/>
              </a:rPr>
              <a:t>Array(Array((F,Fred),</a:t>
            </a:r>
            <a:r>
              <a:rPr dirty="0" baseline="1984" sz="2100" spc="-97">
                <a:latin typeface="Consolas"/>
                <a:cs typeface="Consolas"/>
              </a:rPr>
              <a:t> </a:t>
            </a:r>
            <a:r>
              <a:rPr dirty="0" baseline="1984" sz="2100">
                <a:latin typeface="Consolas"/>
                <a:cs typeface="Consolas"/>
              </a:rPr>
              <a:t>(A,Anna)),</a:t>
            </a:r>
            <a:endParaRPr baseline="1984" sz="2100">
              <a:latin typeface="Consolas"/>
              <a:cs typeface="Consolas"/>
            </a:endParaRPr>
          </a:p>
          <a:p>
            <a:pPr marL="888365">
              <a:lnSpc>
                <a:spcPts val="1639"/>
              </a:lnSpc>
            </a:pPr>
            <a:r>
              <a:rPr dirty="0" sz="1400">
                <a:latin typeface="Consolas"/>
                <a:cs typeface="Consolas"/>
              </a:rPr>
              <a:t>Array((J,John),</a:t>
            </a:r>
            <a:r>
              <a:rPr dirty="0" sz="1400" spc="-30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(J,James)))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2971" y="2298827"/>
            <a:ext cx="6744334" cy="866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15">
                <a:latin typeface="Tw Cen MT"/>
                <a:cs typeface="Tw Cen MT"/>
              </a:rPr>
              <a:t>new </a:t>
            </a:r>
            <a:r>
              <a:rPr dirty="0" sz="1800">
                <a:latin typeface="Tw Cen MT"/>
                <a:cs typeface="Tw Cen MT"/>
              </a:rPr>
              <a:t>RDD with the </a:t>
            </a:r>
            <a:r>
              <a:rPr dirty="0" sz="1800" spc="-5">
                <a:latin typeface="Tw Cen MT"/>
                <a:cs typeface="Tw Cen MT"/>
              </a:rPr>
              <a:t>specified </a:t>
            </a:r>
            <a:r>
              <a:rPr dirty="0" sz="1800">
                <a:latin typeface="Tw Cen MT"/>
                <a:cs typeface="Tw Cen MT"/>
              </a:rPr>
              <a:t>number of partitions, placing original  </a:t>
            </a:r>
            <a:r>
              <a:rPr dirty="0" sz="1800" spc="-5">
                <a:latin typeface="Tw Cen MT"/>
                <a:cs typeface="Tw Cen MT"/>
              </a:rPr>
              <a:t>items into </a:t>
            </a:r>
            <a:r>
              <a:rPr dirty="0" sz="1800">
                <a:latin typeface="Tw Cen MT"/>
                <a:cs typeface="Tw Cen MT"/>
              </a:rPr>
              <a:t>the partition returned </a:t>
            </a: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>
                <a:latin typeface="Tw Cen MT"/>
                <a:cs typeface="Tw Cen MT"/>
              </a:rPr>
              <a:t>a user supplied</a:t>
            </a:r>
            <a:r>
              <a:rPr dirty="0" sz="1800" spc="10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function.</a:t>
            </a:r>
            <a:endParaRPr sz="1800">
              <a:latin typeface="Tw Cen MT"/>
              <a:cs typeface="Tw Cen MT"/>
            </a:endParaRPr>
          </a:p>
          <a:p>
            <a:pPr marL="1141095">
              <a:lnSpc>
                <a:spcPct val="100000"/>
              </a:lnSpc>
              <a:spcBef>
                <a:spcPts val="640"/>
              </a:spcBef>
            </a:pPr>
            <a:r>
              <a:rPr dirty="0" sz="1400" b="1">
                <a:latin typeface="Consolas"/>
                <a:cs typeface="Consolas"/>
              </a:rPr>
              <a:t>partitionBy(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numPartitions,</a:t>
            </a:r>
            <a:r>
              <a:rPr dirty="0" sz="1400" spc="65" b="1" i="1">
                <a:solidFill>
                  <a:srgbClr val="915CCC"/>
                </a:solidFill>
                <a:latin typeface="Consolas"/>
                <a:cs typeface="Consolas"/>
              </a:rPr>
              <a:t> </a:t>
            </a: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partitioner=portable_hash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32991" y="3680079"/>
            <a:ext cx="5721350" cy="663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import</a:t>
            </a:r>
            <a:r>
              <a:rPr dirty="0" sz="1400" spc="5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org.apache.spark.Partitioner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1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sc.parallelize(Array(('J',"James"),('F',"Fred"),</a:t>
            </a:r>
            <a:endParaRPr sz="1400">
              <a:latin typeface="Consolas"/>
              <a:cs typeface="Consolas"/>
            </a:endParaRPr>
          </a:p>
          <a:p>
            <a:pPr marL="27559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('A',"Anna"),('J',"John")),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2991" y="4533519"/>
            <a:ext cx="4418330" cy="1303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8915" marR="362585" indent="-19685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.partitionBy(new Partitioner() {  val numPartitions =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def getPartition(k:Any) =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if (k.asInstanceOf[Char] &lt; 'H') 0 else</a:t>
            </a:r>
            <a:r>
              <a:rPr dirty="0" sz="1400" spc="6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})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2991" y="6027318"/>
            <a:ext cx="28790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yOut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.glom().collect()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82050" y="317754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4" h="324484">
                <a:moveTo>
                  <a:pt x="0" y="0"/>
                </a:moveTo>
                <a:lnTo>
                  <a:pt x="306197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00521" y="456437"/>
            <a:ext cx="306705" cy="324485"/>
          </a:xfrm>
          <a:custGeom>
            <a:avLst/>
            <a:gdLst/>
            <a:ahLst/>
            <a:cxnLst/>
            <a:rect l="l" t="t" r="r" b="b"/>
            <a:pathLst>
              <a:path w="306704" h="324484">
                <a:moveTo>
                  <a:pt x="0" y="0"/>
                </a:moveTo>
                <a:lnTo>
                  <a:pt x="306197" y="32397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72961" y="93649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26118" y="874013"/>
            <a:ext cx="723900" cy="715010"/>
          </a:xfrm>
          <a:custGeom>
            <a:avLst/>
            <a:gdLst/>
            <a:ahLst/>
            <a:cxnLst/>
            <a:rect l="l" t="t" r="r" b="b"/>
            <a:pathLst>
              <a:path w="723900" h="715010">
                <a:moveTo>
                  <a:pt x="0" y="0"/>
                </a:moveTo>
                <a:lnTo>
                  <a:pt x="723646" y="71501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75297" y="1328166"/>
            <a:ext cx="372745" cy="394335"/>
          </a:xfrm>
          <a:custGeom>
            <a:avLst/>
            <a:gdLst/>
            <a:ahLst/>
            <a:cxnLst/>
            <a:rect l="l" t="t" r="r" b="b"/>
            <a:pathLst>
              <a:path w="372745" h="394335">
                <a:moveTo>
                  <a:pt x="0" y="0"/>
                </a:moveTo>
                <a:lnTo>
                  <a:pt x="372236" y="39382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48500" y="524255"/>
            <a:ext cx="1933955" cy="1077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01205" y="640841"/>
            <a:ext cx="1751330" cy="894080"/>
          </a:xfrm>
          <a:custGeom>
            <a:avLst/>
            <a:gdLst/>
            <a:ahLst/>
            <a:cxnLst/>
            <a:rect l="l" t="t" r="r" b="b"/>
            <a:pathLst>
              <a:path w="1751329" h="894080">
                <a:moveTo>
                  <a:pt x="1678416" y="25549"/>
                </a:moveTo>
                <a:lnTo>
                  <a:pt x="0" y="876427"/>
                </a:lnTo>
                <a:lnTo>
                  <a:pt x="8890" y="894080"/>
                </a:lnTo>
                <a:lnTo>
                  <a:pt x="1687424" y="43333"/>
                </a:lnTo>
                <a:lnTo>
                  <a:pt x="1678416" y="25549"/>
                </a:lnTo>
                <a:close/>
              </a:path>
              <a:path w="1751329" h="894080">
                <a:moveTo>
                  <a:pt x="1736246" y="19812"/>
                </a:moveTo>
                <a:lnTo>
                  <a:pt x="1689735" y="19812"/>
                </a:lnTo>
                <a:lnTo>
                  <a:pt x="1698752" y="37592"/>
                </a:lnTo>
                <a:lnTo>
                  <a:pt x="1687424" y="43333"/>
                </a:lnTo>
                <a:lnTo>
                  <a:pt x="1700149" y="68453"/>
                </a:lnTo>
                <a:lnTo>
                  <a:pt x="1736246" y="19812"/>
                </a:lnTo>
                <a:close/>
              </a:path>
              <a:path w="1751329" h="894080">
                <a:moveTo>
                  <a:pt x="1689735" y="19812"/>
                </a:moveTo>
                <a:lnTo>
                  <a:pt x="1678416" y="25549"/>
                </a:lnTo>
                <a:lnTo>
                  <a:pt x="1687424" y="43333"/>
                </a:lnTo>
                <a:lnTo>
                  <a:pt x="1698752" y="37592"/>
                </a:lnTo>
                <a:lnTo>
                  <a:pt x="1689735" y="19812"/>
                </a:lnTo>
                <a:close/>
              </a:path>
              <a:path w="1751329" h="894080">
                <a:moveTo>
                  <a:pt x="1750949" y="0"/>
                </a:moveTo>
                <a:lnTo>
                  <a:pt x="1665731" y="508"/>
                </a:lnTo>
                <a:lnTo>
                  <a:pt x="1678416" y="25549"/>
                </a:lnTo>
                <a:lnTo>
                  <a:pt x="1689735" y="19812"/>
                </a:lnTo>
                <a:lnTo>
                  <a:pt x="1736246" y="19812"/>
                </a:lnTo>
                <a:lnTo>
                  <a:pt x="1750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7628" y="487680"/>
            <a:ext cx="3339083" cy="844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21221" y="529081"/>
            <a:ext cx="3155950" cy="682625"/>
          </a:xfrm>
          <a:custGeom>
            <a:avLst/>
            <a:gdLst/>
            <a:ahLst/>
            <a:cxnLst/>
            <a:rect l="l" t="t" r="r" b="b"/>
            <a:pathLst>
              <a:path w="3155950" h="682625">
                <a:moveTo>
                  <a:pt x="3079073" y="654800"/>
                </a:moveTo>
                <a:lnTo>
                  <a:pt x="3073400" y="682370"/>
                </a:lnTo>
                <a:lnTo>
                  <a:pt x="3155696" y="660400"/>
                </a:lnTo>
                <a:lnTo>
                  <a:pt x="3151825" y="657351"/>
                </a:lnTo>
                <a:lnTo>
                  <a:pt x="3091433" y="657351"/>
                </a:lnTo>
                <a:lnTo>
                  <a:pt x="3079073" y="654800"/>
                </a:lnTo>
                <a:close/>
              </a:path>
              <a:path w="3155950" h="682625">
                <a:moveTo>
                  <a:pt x="3083074" y="635357"/>
                </a:moveTo>
                <a:lnTo>
                  <a:pt x="3079073" y="654800"/>
                </a:lnTo>
                <a:lnTo>
                  <a:pt x="3091433" y="657351"/>
                </a:lnTo>
                <a:lnTo>
                  <a:pt x="3095498" y="637920"/>
                </a:lnTo>
                <a:lnTo>
                  <a:pt x="3083074" y="635357"/>
                </a:lnTo>
                <a:close/>
              </a:path>
              <a:path w="3155950" h="682625">
                <a:moveTo>
                  <a:pt x="3088767" y="607694"/>
                </a:moveTo>
                <a:lnTo>
                  <a:pt x="3083074" y="635357"/>
                </a:lnTo>
                <a:lnTo>
                  <a:pt x="3095498" y="637920"/>
                </a:lnTo>
                <a:lnTo>
                  <a:pt x="3091433" y="657351"/>
                </a:lnTo>
                <a:lnTo>
                  <a:pt x="3151825" y="657351"/>
                </a:lnTo>
                <a:lnTo>
                  <a:pt x="3088767" y="607694"/>
                </a:lnTo>
                <a:close/>
              </a:path>
              <a:path w="3155950" h="682625">
                <a:moveTo>
                  <a:pt x="4063" y="0"/>
                </a:moveTo>
                <a:lnTo>
                  <a:pt x="0" y="19303"/>
                </a:lnTo>
                <a:lnTo>
                  <a:pt x="3079073" y="654800"/>
                </a:lnTo>
                <a:lnTo>
                  <a:pt x="3083074" y="635357"/>
                </a:lnTo>
                <a:lnTo>
                  <a:pt x="4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69980" y="155447"/>
            <a:ext cx="758951" cy="760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25184" y="385572"/>
            <a:ext cx="2441448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78778" y="480694"/>
            <a:ext cx="2258695" cy="511175"/>
          </a:xfrm>
          <a:custGeom>
            <a:avLst/>
            <a:gdLst/>
            <a:ahLst/>
            <a:cxnLst/>
            <a:rect l="l" t="t" r="r" b="b"/>
            <a:pathLst>
              <a:path w="2258695" h="511175">
                <a:moveTo>
                  <a:pt x="2181779" y="27654"/>
                </a:moveTo>
                <a:lnTo>
                  <a:pt x="0" y="491363"/>
                </a:lnTo>
                <a:lnTo>
                  <a:pt x="4063" y="510793"/>
                </a:lnTo>
                <a:lnTo>
                  <a:pt x="2185888" y="46949"/>
                </a:lnTo>
                <a:lnTo>
                  <a:pt x="2181779" y="27654"/>
                </a:lnTo>
                <a:close/>
              </a:path>
              <a:path w="2258695" h="511175">
                <a:moveTo>
                  <a:pt x="2253856" y="25018"/>
                </a:moveTo>
                <a:lnTo>
                  <a:pt x="2194179" y="25018"/>
                </a:lnTo>
                <a:lnTo>
                  <a:pt x="2198243" y="44322"/>
                </a:lnTo>
                <a:lnTo>
                  <a:pt x="2185888" y="46949"/>
                </a:lnTo>
                <a:lnTo>
                  <a:pt x="2191766" y="74549"/>
                </a:lnTo>
                <a:lnTo>
                  <a:pt x="2253856" y="25018"/>
                </a:lnTo>
                <a:close/>
              </a:path>
              <a:path w="2258695" h="511175">
                <a:moveTo>
                  <a:pt x="2194179" y="25018"/>
                </a:moveTo>
                <a:lnTo>
                  <a:pt x="2181779" y="27654"/>
                </a:lnTo>
                <a:lnTo>
                  <a:pt x="2185888" y="46949"/>
                </a:lnTo>
                <a:lnTo>
                  <a:pt x="2198243" y="44322"/>
                </a:lnTo>
                <a:lnTo>
                  <a:pt x="2194179" y="25018"/>
                </a:lnTo>
                <a:close/>
              </a:path>
              <a:path w="2258695" h="511175">
                <a:moveTo>
                  <a:pt x="2175891" y="0"/>
                </a:moveTo>
                <a:lnTo>
                  <a:pt x="2181779" y="27654"/>
                </a:lnTo>
                <a:lnTo>
                  <a:pt x="2194179" y="25018"/>
                </a:lnTo>
                <a:lnTo>
                  <a:pt x="2253856" y="25018"/>
                </a:lnTo>
                <a:lnTo>
                  <a:pt x="2258314" y="21462"/>
                </a:lnTo>
                <a:lnTo>
                  <a:pt x="2175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33616" y="1275588"/>
            <a:ext cx="2875787" cy="306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87336" y="1316736"/>
            <a:ext cx="2692400" cy="156845"/>
          </a:xfrm>
          <a:custGeom>
            <a:avLst/>
            <a:gdLst/>
            <a:ahLst/>
            <a:cxnLst/>
            <a:rect l="l" t="t" r="r" b="b"/>
            <a:pathLst>
              <a:path w="2692400" h="156844">
                <a:moveTo>
                  <a:pt x="2617597" y="80772"/>
                </a:moveTo>
                <a:lnTo>
                  <a:pt x="2616421" y="108948"/>
                </a:lnTo>
                <a:lnTo>
                  <a:pt x="2629027" y="109474"/>
                </a:lnTo>
                <a:lnTo>
                  <a:pt x="2628265" y="129286"/>
                </a:lnTo>
                <a:lnTo>
                  <a:pt x="2615572" y="129286"/>
                </a:lnTo>
                <a:lnTo>
                  <a:pt x="2614422" y="156844"/>
                </a:lnTo>
                <a:lnTo>
                  <a:pt x="2675753" y="129286"/>
                </a:lnTo>
                <a:lnTo>
                  <a:pt x="2628265" y="129286"/>
                </a:lnTo>
                <a:lnTo>
                  <a:pt x="2615594" y="128758"/>
                </a:lnTo>
                <a:lnTo>
                  <a:pt x="2676927" y="128758"/>
                </a:lnTo>
                <a:lnTo>
                  <a:pt x="2692146" y="121919"/>
                </a:lnTo>
                <a:lnTo>
                  <a:pt x="2617597" y="80772"/>
                </a:lnTo>
                <a:close/>
              </a:path>
              <a:path w="2692400" h="156844">
                <a:moveTo>
                  <a:pt x="2616421" y="108948"/>
                </a:moveTo>
                <a:lnTo>
                  <a:pt x="2615594" y="128758"/>
                </a:lnTo>
                <a:lnTo>
                  <a:pt x="2628265" y="129286"/>
                </a:lnTo>
                <a:lnTo>
                  <a:pt x="2629027" y="109474"/>
                </a:lnTo>
                <a:lnTo>
                  <a:pt x="2616421" y="108948"/>
                </a:lnTo>
                <a:close/>
              </a:path>
              <a:path w="2692400" h="156844">
                <a:moveTo>
                  <a:pt x="762" y="0"/>
                </a:moveTo>
                <a:lnTo>
                  <a:pt x="0" y="19812"/>
                </a:lnTo>
                <a:lnTo>
                  <a:pt x="2615594" y="128758"/>
                </a:lnTo>
                <a:lnTo>
                  <a:pt x="2616421" y="108948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657860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ZI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1904" y="1366901"/>
            <a:ext cx="721360" cy="321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2000" spc="-95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486645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35401" y="3272790"/>
            <a:ext cx="414655" cy="438784"/>
          </a:xfrm>
          <a:custGeom>
            <a:avLst/>
            <a:gdLst/>
            <a:ahLst/>
            <a:cxnLst/>
            <a:rect l="l" t="t" r="r" b="b"/>
            <a:pathLst>
              <a:path w="414655" h="438785">
                <a:moveTo>
                  <a:pt x="0" y="0"/>
                </a:moveTo>
                <a:lnTo>
                  <a:pt x="414528" y="438404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72689" y="289636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44876" y="1888490"/>
            <a:ext cx="1123315" cy="181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228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  <a:p>
            <a:pPr marL="673735">
              <a:lnSpc>
                <a:spcPct val="100000"/>
              </a:lnSpc>
              <a:spcBef>
                <a:spcPts val="919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R="13398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68690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68690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856726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856726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01150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201150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689085" y="3272790"/>
            <a:ext cx="414655" cy="438784"/>
          </a:xfrm>
          <a:custGeom>
            <a:avLst/>
            <a:gdLst/>
            <a:ahLst/>
            <a:cxnLst/>
            <a:rect l="l" t="t" r="r" b="b"/>
            <a:pathLst>
              <a:path w="414654" h="438785">
                <a:moveTo>
                  <a:pt x="0" y="0"/>
                </a:moveTo>
                <a:lnTo>
                  <a:pt x="414528" y="4384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27897" y="289636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300084" y="1888490"/>
            <a:ext cx="1123315" cy="181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228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9</a:t>
            </a:r>
            <a:endParaRPr sz="1400">
              <a:latin typeface="Tw Cen MT"/>
              <a:cs typeface="Tw Cen MT"/>
            </a:endParaRPr>
          </a:p>
          <a:p>
            <a:pPr marL="674370">
              <a:lnSpc>
                <a:spcPct val="100000"/>
              </a:lnSpc>
              <a:spcBef>
                <a:spcPts val="919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R="13398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657860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ZI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1904" y="1366901"/>
            <a:ext cx="721360" cy="321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2000" spc="-95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486645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77128" y="3549396"/>
            <a:ext cx="1440179" cy="174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31103" y="3589654"/>
            <a:ext cx="1256030" cy="1561465"/>
          </a:xfrm>
          <a:custGeom>
            <a:avLst/>
            <a:gdLst/>
            <a:ahLst/>
            <a:cxnLst/>
            <a:rect l="l" t="t" r="r" b="b"/>
            <a:pathLst>
              <a:path w="1256029" h="1561464">
                <a:moveTo>
                  <a:pt x="1200142" y="1507924"/>
                </a:moveTo>
                <a:lnTo>
                  <a:pt x="1178178" y="1525524"/>
                </a:lnTo>
                <a:lnTo>
                  <a:pt x="1255649" y="1561211"/>
                </a:lnTo>
                <a:lnTo>
                  <a:pt x="1246274" y="1517904"/>
                </a:lnTo>
                <a:lnTo>
                  <a:pt x="1208151" y="1517904"/>
                </a:lnTo>
                <a:lnTo>
                  <a:pt x="1200142" y="1507924"/>
                </a:lnTo>
                <a:close/>
              </a:path>
              <a:path w="1256029" h="1561464">
                <a:moveTo>
                  <a:pt x="1215574" y="1495559"/>
                </a:moveTo>
                <a:lnTo>
                  <a:pt x="1200142" y="1507924"/>
                </a:lnTo>
                <a:lnTo>
                  <a:pt x="1208151" y="1517904"/>
                </a:lnTo>
                <a:lnTo>
                  <a:pt x="1223518" y="1505458"/>
                </a:lnTo>
                <a:lnTo>
                  <a:pt x="1215574" y="1495559"/>
                </a:lnTo>
                <a:close/>
              </a:path>
              <a:path w="1256029" h="1561464">
                <a:moveTo>
                  <a:pt x="1237615" y="1477899"/>
                </a:moveTo>
                <a:lnTo>
                  <a:pt x="1215574" y="1495559"/>
                </a:lnTo>
                <a:lnTo>
                  <a:pt x="1223518" y="1505458"/>
                </a:lnTo>
                <a:lnTo>
                  <a:pt x="1208151" y="1517904"/>
                </a:lnTo>
                <a:lnTo>
                  <a:pt x="1246274" y="1517904"/>
                </a:lnTo>
                <a:lnTo>
                  <a:pt x="1237615" y="1477899"/>
                </a:lnTo>
                <a:close/>
              </a:path>
              <a:path w="1256029" h="1561464">
                <a:moveTo>
                  <a:pt x="15494" y="0"/>
                </a:moveTo>
                <a:lnTo>
                  <a:pt x="0" y="12446"/>
                </a:lnTo>
                <a:lnTo>
                  <a:pt x="1200142" y="1507924"/>
                </a:lnTo>
                <a:lnTo>
                  <a:pt x="1215574" y="1495559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35401" y="3272790"/>
            <a:ext cx="414655" cy="438784"/>
          </a:xfrm>
          <a:custGeom>
            <a:avLst/>
            <a:gdLst/>
            <a:ahLst/>
            <a:cxnLst/>
            <a:rect l="l" t="t" r="r" b="b"/>
            <a:pathLst>
              <a:path w="414655" h="438785">
                <a:moveTo>
                  <a:pt x="0" y="0"/>
                </a:moveTo>
                <a:lnTo>
                  <a:pt x="414528" y="438404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72689" y="289636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444876" y="1888490"/>
            <a:ext cx="1123315" cy="181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228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  <a:p>
            <a:pPr marL="673735">
              <a:lnSpc>
                <a:spcPct val="100000"/>
              </a:lnSpc>
              <a:spcBef>
                <a:spcPts val="919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R="13398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62671" y="3784091"/>
            <a:ext cx="1146048" cy="1508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92973" y="3824732"/>
            <a:ext cx="962025" cy="1326515"/>
          </a:xfrm>
          <a:custGeom>
            <a:avLst/>
            <a:gdLst/>
            <a:ahLst/>
            <a:cxnLst/>
            <a:rect l="l" t="t" r="r" b="b"/>
            <a:pathLst>
              <a:path w="962025" h="1326514">
                <a:moveTo>
                  <a:pt x="13716" y="1241933"/>
                </a:moveTo>
                <a:lnTo>
                  <a:pt x="0" y="1326007"/>
                </a:lnTo>
                <a:lnTo>
                  <a:pt x="75565" y="1286637"/>
                </a:lnTo>
                <a:lnTo>
                  <a:pt x="66955" y="1280414"/>
                </a:lnTo>
                <a:lnTo>
                  <a:pt x="45211" y="1280414"/>
                </a:lnTo>
                <a:lnTo>
                  <a:pt x="29209" y="1268857"/>
                </a:lnTo>
                <a:lnTo>
                  <a:pt x="36672" y="1258525"/>
                </a:lnTo>
                <a:lnTo>
                  <a:pt x="13716" y="1241933"/>
                </a:lnTo>
                <a:close/>
              </a:path>
              <a:path w="962025" h="1326514">
                <a:moveTo>
                  <a:pt x="36672" y="1258525"/>
                </a:moveTo>
                <a:lnTo>
                  <a:pt x="29209" y="1268857"/>
                </a:lnTo>
                <a:lnTo>
                  <a:pt x="45211" y="1280414"/>
                </a:lnTo>
                <a:lnTo>
                  <a:pt x="52670" y="1270089"/>
                </a:lnTo>
                <a:lnTo>
                  <a:pt x="36672" y="1258525"/>
                </a:lnTo>
                <a:close/>
              </a:path>
              <a:path w="962025" h="1326514">
                <a:moveTo>
                  <a:pt x="52670" y="1270089"/>
                </a:moveTo>
                <a:lnTo>
                  <a:pt x="45211" y="1280414"/>
                </a:lnTo>
                <a:lnTo>
                  <a:pt x="66955" y="1280414"/>
                </a:lnTo>
                <a:lnTo>
                  <a:pt x="52670" y="1270089"/>
                </a:lnTo>
                <a:close/>
              </a:path>
              <a:path w="962025" h="1326514">
                <a:moveTo>
                  <a:pt x="945769" y="0"/>
                </a:moveTo>
                <a:lnTo>
                  <a:pt x="36672" y="1258525"/>
                </a:lnTo>
                <a:lnTo>
                  <a:pt x="52670" y="1270089"/>
                </a:lnTo>
                <a:lnTo>
                  <a:pt x="961771" y="11684"/>
                </a:lnTo>
                <a:lnTo>
                  <a:pt x="945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6929" y="6171438"/>
            <a:ext cx="321945" cy="340360"/>
          </a:xfrm>
          <a:custGeom>
            <a:avLst/>
            <a:gdLst/>
            <a:ahLst/>
            <a:cxnLst/>
            <a:rect l="l" t="t" r="r" b="b"/>
            <a:pathLst>
              <a:path w="321945" h="340359">
                <a:moveTo>
                  <a:pt x="0" y="0"/>
                </a:moveTo>
                <a:lnTo>
                  <a:pt x="321691" y="340309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837301" y="6288125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71103" y="4369816"/>
            <a:ext cx="7086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8761D"/>
                </a:solidFill>
                <a:latin typeface="Tw Cen MT"/>
                <a:cs typeface="Tw Cen MT"/>
              </a:rPr>
              <a:t>z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568690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568690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856726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856726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201150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01150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689085" y="3272790"/>
            <a:ext cx="414655" cy="438784"/>
          </a:xfrm>
          <a:custGeom>
            <a:avLst/>
            <a:gdLst/>
            <a:ahLst/>
            <a:cxnLst/>
            <a:rect l="l" t="t" r="r" b="b"/>
            <a:pathLst>
              <a:path w="414654" h="438785">
                <a:moveTo>
                  <a:pt x="0" y="0"/>
                </a:moveTo>
                <a:lnTo>
                  <a:pt x="414528" y="4384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27897" y="289636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300084" y="1888490"/>
            <a:ext cx="1123315" cy="181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228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9</a:t>
            </a:r>
            <a:endParaRPr sz="1400">
              <a:latin typeface="Tw Cen MT"/>
              <a:cs typeface="Tw Cen MT"/>
            </a:endParaRPr>
          </a:p>
          <a:p>
            <a:pPr marL="674370">
              <a:lnSpc>
                <a:spcPct val="100000"/>
              </a:lnSpc>
              <a:spcBef>
                <a:spcPts val="919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R="13398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83273" y="53042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876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383273" y="53042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97752" y="5317235"/>
            <a:ext cx="302260" cy="307975"/>
          </a:xfrm>
          <a:custGeom>
            <a:avLst/>
            <a:gdLst/>
            <a:ahLst/>
            <a:cxnLst/>
            <a:rect l="l" t="t" r="r" b="b"/>
            <a:pathLst>
              <a:path w="302259" h="307975">
                <a:moveTo>
                  <a:pt x="0" y="307847"/>
                </a:moveTo>
                <a:lnTo>
                  <a:pt x="301751" y="307847"/>
                </a:lnTo>
                <a:lnTo>
                  <a:pt x="301751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486905" y="5359146"/>
            <a:ext cx="46799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dirty="0" baseline="1984" sz="2100">
                <a:latin typeface="Tw Cen MT"/>
                <a:cs typeface="Tw Cen MT"/>
              </a:rPr>
              <a:t>1</a:t>
            </a:r>
            <a:r>
              <a:rPr dirty="0" baseline="1984" sz="2100"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657860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ZI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1904" y="1366901"/>
            <a:ext cx="721360" cy="321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2000" spc="-95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486645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8364" y="3697223"/>
            <a:ext cx="1313688" cy="1184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51958" y="3737864"/>
            <a:ext cx="1130935" cy="1001394"/>
          </a:xfrm>
          <a:custGeom>
            <a:avLst/>
            <a:gdLst/>
            <a:ahLst/>
            <a:cxnLst/>
            <a:rect l="l" t="t" r="r" b="b"/>
            <a:pathLst>
              <a:path w="1130935" h="1001395">
                <a:moveTo>
                  <a:pt x="1067183" y="958052"/>
                </a:moveTo>
                <a:lnTo>
                  <a:pt x="1048512" y="979169"/>
                </a:lnTo>
                <a:lnTo>
                  <a:pt x="1130807" y="1001141"/>
                </a:lnTo>
                <a:lnTo>
                  <a:pt x="1116816" y="966469"/>
                </a:lnTo>
                <a:lnTo>
                  <a:pt x="1076705" y="966469"/>
                </a:lnTo>
                <a:lnTo>
                  <a:pt x="1067183" y="958052"/>
                </a:lnTo>
                <a:close/>
              </a:path>
              <a:path w="1130935" h="1001395">
                <a:moveTo>
                  <a:pt x="1080296" y="943222"/>
                </a:moveTo>
                <a:lnTo>
                  <a:pt x="1067183" y="958052"/>
                </a:lnTo>
                <a:lnTo>
                  <a:pt x="1076705" y="966469"/>
                </a:lnTo>
                <a:lnTo>
                  <a:pt x="1089787" y="951611"/>
                </a:lnTo>
                <a:lnTo>
                  <a:pt x="1080296" y="943222"/>
                </a:lnTo>
                <a:close/>
              </a:path>
              <a:path w="1130935" h="1001395">
                <a:moveTo>
                  <a:pt x="1098930" y="922147"/>
                </a:moveTo>
                <a:lnTo>
                  <a:pt x="1080296" y="943222"/>
                </a:lnTo>
                <a:lnTo>
                  <a:pt x="1089787" y="951611"/>
                </a:lnTo>
                <a:lnTo>
                  <a:pt x="1076705" y="966469"/>
                </a:lnTo>
                <a:lnTo>
                  <a:pt x="1116816" y="966469"/>
                </a:lnTo>
                <a:lnTo>
                  <a:pt x="1098930" y="922147"/>
                </a:lnTo>
                <a:close/>
              </a:path>
              <a:path w="1130935" h="1001395">
                <a:moveTo>
                  <a:pt x="13207" y="0"/>
                </a:moveTo>
                <a:lnTo>
                  <a:pt x="0" y="14731"/>
                </a:lnTo>
                <a:lnTo>
                  <a:pt x="1067183" y="958052"/>
                </a:lnTo>
                <a:lnTo>
                  <a:pt x="1080296" y="943222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35401" y="3272790"/>
            <a:ext cx="414655" cy="438784"/>
          </a:xfrm>
          <a:custGeom>
            <a:avLst/>
            <a:gdLst/>
            <a:ahLst/>
            <a:cxnLst/>
            <a:rect l="l" t="t" r="r" b="b"/>
            <a:pathLst>
              <a:path w="414655" h="438785">
                <a:moveTo>
                  <a:pt x="0" y="0"/>
                </a:moveTo>
                <a:lnTo>
                  <a:pt x="414528" y="438404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72689" y="289636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444876" y="1888490"/>
            <a:ext cx="1123315" cy="181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228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  <a:p>
            <a:pPr marL="673735">
              <a:lnSpc>
                <a:spcPct val="100000"/>
              </a:lnSpc>
              <a:spcBef>
                <a:spcPts val="919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R="13398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28916" y="3503676"/>
            <a:ext cx="1114044" cy="1377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59218" y="3544061"/>
            <a:ext cx="930910" cy="1194435"/>
          </a:xfrm>
          <a:custGeom>
            <a:avLst/>
            <a:gdLst/>
            <a:ahLst/>
            <a:cxnLst/>
            <a:rect l="l" t="t" r="r" b="b"/>
            <a:pathLst>
              <a:path w="930909" h="1194435">
                <a:moveTo>
                  <a:pt x="16636" y="1110614"/>
                </a:moveTo>
                <a:lnTo>
                  <a:pt x="0" y="1194181"/>
                </a:lnTo>
                <a:lnTo>
                  <a:pt x="76834" y="1157351"/>
                </a:lnTo>
                <a:lnTo>
                  <a:pt x="67510" y="1150112"/>
                </a:lnTo>
                <a:lnTo>
                  <a:pt x="46735" y="1150112"/>
                </a:lnTo>
                <a:lnTo>
                  <a:pt x="31114" y="1137920"/>
                </a:lnTo>
                <a:lnTo>
                  <a:pt x="38900" y="1127899"/>
                </a:lnTo>
                <a:lnTo>
                  <a:pt x="16636" y="1110614"/>
                </a:lnTo>
                <a:close/>
              </a:path>
              <a:path w="930909" h="1194435">
                <a:moveTo>
                  <a:pt x="38900" y="1127899"/>
                </a:moveTo>
                <a:lnTo>
                  <a:pt x="31114" y="1137920"/>
                </a:lnTo>
                <a:lnTo>
                  <a:pt x="46735" y="1150112"/>
                </a:lnTo>
                <a:lnTo>
                  <a:pt x="54552" y="1140051"/>
                </a:lnTo>
                <a:lnTo>
                  <a:pt x="38900" y="1127899"/>
                </a:lnTo>
                <a:close/>
              </a:path>
              <a:path w="930909" h="1194435">
                <a:moveTo>
                  <a:pt x="54552" y="1140051"/>
                </a:moveTo>
                <a:lnTo>
                  <a:pt x="46735" y="1150112"/>
                </a:lnTo>
                <a:lnTo>
                  <a:pt x="67510" y="1150112"/>
                </a:lnTo>
                <a:lnTo>
                  <a:pt x="54552" y="1140051"/>
                </a:lnTo>
                <a:close/>
              </a:path>
              <a:path w="930909" h="1194435">
                <a:moveTo>
                  <a:pt x="915288" y="0"/>
                </a:moveTo>
                <a:lnTo>
                  <a:pt x="38900" y="1127899"/>
                </a:lnTo>
                <a:lnTo>
                  <a:pt x="54552" y="1140051"/>
                </a:lnTo>
                <a:lnTo>
                  <a:pt x="930909" y="12191"/>
                </a:lnTo>
                <a:lnTo>
                  <a:pt x="915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6929" y="6171438"/>
            <a:ext cx="321945" cy="340360"/>
          </a:xfrm>
          <a:custGeom>
            <a:avLst/>
            <a:gdLst/>
            <a:ahLst/>
            <a:cxnLst/>
            <a:rect l="l" t="t" r="r" b="b"/>
            <a:pathLst>
              <a:path w="321945" h="340359">
                <a:moveTo>
                  <a:pt x="0" y="0"/>
                </a:moveTo>
                <a:lnTo>
                  <a:pt x="321691" y="340309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837301" y="6288125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71103" y="4369816"/>
            <a:ext cx="7086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8761D"/>
                </a:solidFill>
                <a:latin typeface="Tw Cen MT"/>
                <a:cs typeface="Tw Cen MT"/>
              </a:rPr>
              <a:t>z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568690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568690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856726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856726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201150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01150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689085" y="3272790"/>
            <a:ext cx="414655" cy="438784"/>
          </a:xfrm>
          <a:custGeom>
            <a:avLst/>
            <a:gdLst/>
            <a:ahLst/>
            <a:cxnLst/>
            <a:rect l="l" t="t" r="r" b="b"/>
            <a:pathLst>
              <a:path w="414654" h="438785">
                <a:moveTo>
                  <a:pt x="0" y="0"/>
                </a:moveTo>
                <a:lnTo>
                  <a:pt x="414528" y="4384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27897" y="289636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300084" y="1888490"/>
            <a:ext cx="1123315" cy="181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228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9</a:t>
            </a:r>
            <a:endParaRPr sz="1400">
              <a:latin typeface="Tw Cen MT"/>
              <a:cs typeface="Tw Cen MT"/>
            </a:endParaRPr>
          </a:p>
          <a:p>
            <a:pPr marL="674370">
              <a:lnSpc>
                <a:spcPct val="100000"/>
              </a:lnSpc>
              <a:spcBef>
                <a:spcPts val="919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R="13398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073140" y="4986528"/>
          <a:ext cx="2849245" cy="1408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227"/>
                <a:gridCol w="316229"/>
                <a:gridCol w="1902714"/>
                <a:gridCol w="300227"/>
              </a:tblGrid>
              <a:tr h="307847"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2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T w="19812">
                      <a:solidFill>
                        <a:srgbClr val="000000"/>
                      </a:solidFill>
                      <a:prstDash val="solid"/>
                    </a:lnT>
                    <a:solidFill>
                      <a:srgbClr val="915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4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E8761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B w="19811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0802"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8761D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>
                          <a:latin typeface="Tw Cen MT"/>
                          <a:cs typeface="Tw Cen MT"/>
                        </a:rPr>
                        <a:t>1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T w="19811">
                      <a:solidFill>
                        <a:srgbClr val="0000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1</a:t>
                      </a:r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2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solidFill>
                      <a:srgbClr val="E8761D"/>
                    </a:solidFill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solidFill>
                      <a:srgbClr val="E8761D"/>
                    </a:solidFill>
                  </a:tcPr>
                </a:tc>
              </a:tr>
              <a:tr h="4518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8761D"/>
                    </a:solidFill>
                  </a:tcPr>
                </a:tc>
                <a:tc gridSpan="2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2">
                      <a:solidFill>
                        <a:srgbClr val="000000"/>
                      </a:solidFill>
                      <a:prstDash val="solid"/>
                    </a:lnR>
                    <a:lnB w="19812">
                      <a:solidFill>
                        <a:srgbClr val="000000"/>
                      </a:solidFill>
                      <a:prstDash val="solid"/>
                    </a:lnB>
                    <a:solidFill>
                      <a:srgbClr val="E8761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9812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solidFill>
                      <a:srgbClr val="E8761D"/>
                    </a:solidFill>
                  </a:tcPr>
                </a:tc>
              </a:tr>
              <a:tr h="307848">
                <a:tc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R w="19811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/>
                      <a:endParaRPr sz="1400">
                        <a:latin typeface="Tw Cen MT"/>
                        <a:cs typeface="Tw Cen MT"/>
                      </a:endParaRPr>
                    </a:p>
                  </a:txBody>
                  <a:tcPr marL="0" marR="0" marB="0" marT="0">
                    <a:lnL w="19811">
                      <a:solidFill>
                        <a:srgbClr val="000000"/>
                      </a:solidFill>
                      <a:prstDash val="solid"/>
                    </a:lnL>
                    <a:lnR w="19811">
                      <a:solidFill>
                        <a:srgbClr val="000000"/>
                      </a:solidFill>
                      <a:prstDash val="solid"/>
                    </a:lnR>
                    <a:lnB w="19811">
                      <a:solidFill>
                        <a:srgbClr val="000000"/>
                      </a:solidFill>
                      <a:prstDash val="solid"/>
                    </a:lnB>
                    <a:solidFill>
                      <a:srgbClr val="E8761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657860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ZI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1904" y="1366901"/>
            <a:ext cx="721360" cy="32131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00000"/>
                </a:solidFill>
                <a:latin typeface="Tw Cen MT"/>
                <a:cs typeface="Tw Cen MT"/>
              </a:rPr>
              <a:t>RDD:</a:t>
            </a:r>
            <a:r>
              <a:rPr dirty="0" sz="2000" spc="-95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x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486645" y="1366901"/>
            <a:ext cx="7213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1382AC"/>
                </a:solidFill>
                <a:latin typeface="Tw Cen MT"/>
                <a:cs typeface="Tw Cen MT"/>
              </a:rPr>
              <a:t>y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28871" y="3698747"/>
            <a:ext cx="1851660" cy="824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82465" y="3739007"/>
            <a:ext cx="1668780" cy="650240"/>
          </a:xfrm>
          <a:custGeom>
            <a:avLst/>
            <a:gdLst/>
            <a:ahLst/>
            <a:cxnLst/>
            <a:rect l="l" t="t" r="r" b="b"/>
            <a:pathLst>
              <a:path w="1668779" h="650239">
                <a:moveTo>
                  <a:pt x="1593945" y="623898"/>
                </a:moveTo>
                <a:lnTo>
                  <a:pt x="1583944" y="650240"/>
                </a:lnTo>
                <a:lnTo>
                  <a:pt x="1668653" y="641731"/>
                </a:lnTo>
                <a:lnTo>
                  <a:pt x="1656397" y="628396"/>
                </a:lnTo>
                <a:lnTo>
                  <a:pt x="1605788" y="628396"/>
                </a:lnTo>
                <a:lnTo>
                  <a:pt x="1593945" y="623898"/>
                </a:lnTo>
                <a:close/>
              </a:path>
              <a:path w="1668779" h="650239">
                <a:moveTo>
                  <a:pt x="1600978" y="605374"/>
                </a:moveTo>
                <a:lnTo>
                  <a:pt x="1593945" y="623898"/>
                </a:lnTo>
                <a:lnTo>
                  <a:pt x="1605788" y="628396"/>
                </a:lnTo>
                <a:lnTo>
                  <a:pt x="1612773" y="609854"/>
                </a:lnTo>
                <a:lnTo>
                  <a:pt x="1600978" y="605374"/>
                </a:lnTo>
                <a:close/>
              </a:path>
              <a:path w="1668779" h="650239">
                <a:moveTo>
                  <a:pt x="1610995" y="578993"/>
                </a:moveTo>
                <a:lnTo>
                  <a:pt x="1600978" y="605374"/>
                </a:lnTo>
                <a:lnTo>
                  <a:pt x="1612773" y="609854"/>
                </a:lnTo>
                <a:lnTo>
                  <a:pt x="1605788" y="628396"/>
                </a:lnTo>
                <a:lnTo>
                  <a:pt x="1656397" y="628396"/>
                </a:lnTo>
                <a:lnTo>
                  <a:pt x="1610995" y="578993"/>
                </a:lnTo>
                <a:close/>
              </a:path>
              <a:path w="1668779" h="650239">
                <a:moveTo>
                  <a:pt x="7112" y="0"/>
                </a:moveTo>
                <a:lnTo>
                  <a:pt x="0" y="18542"/>
                </a:lnTo>
                <a:lnTo>
                  <a:pt x="1593945" y="623898"/>
                </a:lnTo>
                <a:lnTo>
                  <a:pt x="1600978" y="605374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3482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03042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47465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35401" y="3272790"/>
            <a:ext cx="414655" cy="438784"/>
          </a:xfrm>
          <a:custGeom>
            <a:avLst/>
            <a:gdLst/>
            <a:ahLst/>
            <a:cxnLst/>
            <a:rect l="l" t="t" r="r" b="b"/>
            <a:pathLst>
              <a:path w="414655" h="438785">
                <a:moveTo>
                  <a:pt x="0" y="0"/>
                </a:moveTo>
                <a:lnTo>
                  <a:pt x="414528" y="438404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72689" y="289636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444876" y="1888490"/>
            <a:ext cx="1123315" cy="181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228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  <a:p>
            <a:pPr marL="673735">
              <a:lnSpc>
                <a:spcPct val="100000"/>
              </a:lnSpc>
              <a:spcBef>
                <a:spcPts val="919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R="13398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55385" y="46901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1" y="1078992"/>
                </a:lnTo>
                <a:lnTo>
                  <a:pt x="2519171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E876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55385" y="46901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1" y="1078992"/>
                </a:lnTo>
                <a:lnTo>
                  <a:pt x="2519171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68340" y="4706111"/>
            <a:ext cx="302260" cy="307975"/>
          </a:xfrm>
          <a:custGeom>
            <a:avLst/>
            <a:gdLst/>
            <a:ahLst/>
            <a:cxnLst/>
            <a:rect l="l" t="t" r="r" b="b"/>
            <a:pathLst>
              <a:path w="302260" h="307975">
                <a:moveTo>
                  <a:pt x="0" y="307848"/>
                </a:moveTo>
                <a:lnTo>
                  <a:pt x="301751" y="307848"/>
                </a:lnTo>
                <a:lnTo>
                  <a:pt x="301751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858002" y="4743195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42404" y="3279647"/>
            <a:ext cx="1197863" cy="1242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172706" y="3320796"/>
            <a:ext cx="1014730" cy="1059180"/>
          </a:xfrm>
          <a:custGeom>
            <a:avLst/>
            <a:gdLst/>
            <a:ahLst/>
            <a:cxnLst/>
            <a:rect l="l" t="t" r="r" b="b"/>
            <a:pathLst>
              <a:path w="1014729" h="1059179">
                <a:moveTo>
                  <a:pt x="25146" y="977391"/>
                </a:moveTo>
                <a:lnTo>
                  <a:pt x="0" y="1058798"/>
                </a:lnTo>
                <a:lnTo>
                  <a:pt x="80264" y="1030096"/>
                </a:lnTo>
                <a:lnTo>
                  <a:pt x="69373" y="1019682"/>
                </a:lnTo>
                <a:lnTo>
                  <a:pt x="51053" y="1019682"/>
                </a:lnTo>
                <a:lnTo>
                  <a:pt x="36702" y="1005966"/>
                </a:lnTo>
                <a:lnTo>
                  <a:pt x="45462" y="996819"/>
                </a:lnTo>
                <a:lnTo>
                  <a:pt x="25146" y="977391"/>
                </a:lnTo>
                <a:close/>
              </a:path>
              <a:path w="1014729" h="1059179">
                <a:moveTo>
                  <a:pt x="45462" y="996819"/>
                </a:moveTo>
                <a:lnTo>
                  <a:pt x="36702" y="1005966"/>
                </a:lnTo>
                <a:lnTo>
                  <a:pt x="51053" y="1019682"/>
                </a:lnTo>
                <a:lnTo>
                  <a:pt x="59809" y="1010538"/>
                </a:lnTo>
                <a:lnTo>
                  <a:pt x="45462" y="996819"/>
                </a:lnTo>
                <a:close/>
              </a:path>
              <a:path w="1014729" h="1059179">
                <a:moveTo>
                  <a:pt x="59809" y="1010538"/>
                </a:moveTo>
                <a:lnTo>
                  <a:pt x="51053" y="1019682"/>
                </a:lnTo>
                <a:lnTo>
                  <a:pt x="69373" y="1019682"/>
                </a:lnTo>
                <a:lnTo>
                  <a:pt x="59809" y="1010538"/>
                </a:lnTo>
                <a:close/>
              </a:path>
              <a:path w="1014729" h="1059179">
                <a:moveTo>
                  <a:pt x="999998" y="0"/>
                </a:moveTo>
                <a:lnTo>
                  <a:pt x="45462" y="996819"/>
                </a:lnTo>
                <a:lnTo>
                  <a:pt x="59809" y="1010538"/>
                </a:lnTo>
                <a:lnTo>
                  <a:pt x="1014222" y="13715"/>
                </a:lnTo>
                <a:lnTo>
                  <a:pt x="999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6929" y="6171438"/>
            <a:ext cx="321945" cy="340360"/>
          </a:xfrm>
          <a:custGeom>
            <a:avLst/>
            <a:gdLst/>
            <a:ahLst/>
            <a:cxnLst/>
            <a:rect l="l" t="t" r="r" b="b"/>
            <a:pathLst>
              <a:path w="321945" h="340359">
                <a:moveTo>
                  <a:pt x="0" y="0"/>
                </a:moveTo>
                <a:lnTo>
                  <a:pt x="321691" y="340309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00878" y="5756909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11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837301" y="6288125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63666" y="5846165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71103" y="4369816"/>
            <a:ext cx="70866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RDD: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 b="1">
                <a:solidFill>
                  <a:srgbClr val="E8761D"/>
                </a:solidFill>
                <a:latin typeface="Tw Cen MT"/>
                <a:cs typeface="Tw Cen MT"/>
              </a:rPr>
              <a:t>z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68690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568690" y="185242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856726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856726" y="21800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201150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201150" y="248640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689085" y="3272790"/>
            <a:ext cx="414655" cy="438784"/>
          </a:xfrm>
          <a:custGeom>
            <a:avLst/>
            <a:gdLst/>
            <a:ahLst/>
            <a:cxnLst/>
            <a:rect l="l" t="t" r="r" b="b"/>
            <a:pathLst>
              <a:path w="414654" h="438785">
                <a:moveTo>
                  <a:pt x="0" y="0"/>
                </a:moveTo>
                <a:lnTo>
                  <a:pt x="414528" y="43840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27897" y="2896361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8300084" y="1888490"/>
            <a:ext cx="1123315" cy="1811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2288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9</a:t>
            </a:r>
            <a:endParaRPr sz="1400">
              <a:latin typeface="Tw Cen MT"/>
              <a:cs typeface="Tw Cen MT"/>
            </a:endParaRPr>
          </a:p>
          <a:p>
            <a:pPr marL="674370">
              <a:lnSpc>
                <a:spcPct val="100000"/>
              </a:lnSpc>
              <a:spcBef>
                <a:spcPts val="919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72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R="133985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083046" y="49964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E876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083046" y="49964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94476" y="5006340"/>
            <a:ext cx="302260" cy="307975"/>
          </a:xfrm>
          <a:custGeom>
            <a:avLst/>
            <a:gdLst/>
            <a:ahLst/>
            <a:cxnLst/>
            <a:rect l="l" t="t" r="r" b="b"/>
            <a:pathLst>
              <a:path w="302260" h="307975">
                <a:moveTo>
                  <a:pt x="0" y="307848"/>
                </a:moveTo>
                <a:lnTo>
                  <a:pt x="301751" y="307848"/>
                </a:lnTo>
                <a:lnTo>
                  <a:pt x="301751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915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83273" y="53042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E876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83273" y="530428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397752" y="5317235"/>
            <a:ext cx="302260" cy="307975"/>
          </a:xfrm>
          <a:custGeom>
            <a:avLst/>
            <a:gdLst/>
            <a:ahLst/>
            <a:cxnLst/>
            <a:rect l="l" t="t" r="r" b="b"/>
            <a:pathLst>
              <a:path w="302259" h="307975">
                <a:moveTo>
                  <a:pt x="0" y="307847"/>
                </a:moveTo>
                <a:lnTo>
                  <a:pt x="301751" y="307847"/>
                </a:lnTo>
                <a:lnTo>
                  <a:pt x="301751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215634" y="47233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9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184519" y="5054092"/>
            <a:ext cx="43307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21310" algn="l"/>
              </a:tabLst>
            </a:pPr>
            <a:r>
              <a:rPr dirty="0" baseline="3968" sz="21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r>
              <a:rPr dirty="0" baseline="3968" sz="210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86905" y="5359146"/>
            <a:ext cx="46799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6235" algn="l"/>
              </a:tabLst>
            </a:pPr>
            <a:r>
              <a:rPr dirty="0" baseline="1984" sz="2100">
                <a:latin typeface="Tw Cen MT"/>
                <a:cs typeface="Tw Cen MT"/>
              </a:rPr>
              <a:t>1</a:t>
            </a:r>
            <a:r>
              <a:rPr dirty="0" baseline="1984" sz="2100">
                <a:latin typeface="Tw Cen MT"/>
                <a:cs typeface="Tw Cen MT"/>
              </a:rPr>
              <a:t>	</a:t>
            </a: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3172" y="852678"/>
            <a:ext cx="657860" cy="79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85">
                <a:solidFill>
                  <a:srgbClr val="0D0D0D"/>
                </a:solidFill>
                <a:latin typeface="Tw Cen MT Condensed"/>
                <a:cs typeface="Tw Cen MT Condensed"/>
              </a:rPr>
              <a:t>ZI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P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62678" y="4655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62678" y="4655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7819" y="5347715"/>
            <a:ext cx="384048" cy="566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17903" y="3816096"/>
            <a:ext cx="563879" cy="56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55926" y="4917185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30220" y="3585591"/>
            <a:ext cx="2879725" cy="1090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sc.parallelize([1, 2,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.map(lambda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n:n*n)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z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6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.zip(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z</a:t>
            </a:r>
            <a:r>
              <a:rPr dirty="0" sz="1400">
                <a:latin typeface="Consolas"/>
                <a:cs typeface="Consolas"/>
              </a:rPr>
              <a:t>.collect())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045" y="4412107"/>
            <a:ext cx="126174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1382AC"/>
                </a:solidFill>
                <a:latin typeface="Consolas"/>
                <a:cs typeface="Consolas"/>
              </a:rPr>
              <a:t>x: </a:t>
            </a:r>
            <a:r>
              <a:rPr dirty="0" baseline="1984" sz="2100">
                <a:latin typeface="Consolas"/>
                <a:cs typeface="Consolas"/>
              </a:rPr>
              <a:t>[1, </a:t>
            </a:r>
            <a:r>
              <a:rPr dirty="0" baseline="1984" sz="2100" spc="-7">
                <a:latin typeface="Consolas"/>
                <a:cs typeface="Consolas"/>
              </a:rPr>
              <a:t>2,</a:t>
            </a:r>
            <a:r>
              <a:rPr dirty="0" baseline="1984" sz="2100" spc="112">
                <a:latin typeface="Consolas"/>
                <a:cs typeface="Consolas"/>
              </a:rPr>
              <a:t> </a:t>
            </a:r>
            <a:r>
              <a:rPr dirty="0" baseline="1984" sz="2100" spc="-7">
                <a:latin typeface="Consolas"/>
                <a:cs typeface="Consolas"/>
              </a:rPr>
              <a:t>3]</a:t>
            </a:r>
            <a:endParaRPr baseline="1984" sz="21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10659" y="2272284"/>
            <a:ext cx="7969884" cy="9163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800" spc="-5">
                <a:solidFill>
                  <a:srgbClr val="000000"/>
                </a:solidFill>
                <a:latin typeface="Tw Cen MT"/>
                <a:cs typeface="Tw Cen MT"/>
              </a:rPr>
              <a:t>Return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a </a:t>
            </a:r>
            <a:r>
              <a:rPr dirty="0" sz="1800" spc="-15">
                <a:solidFill>
                  <a:srgbClr val="000000"/>
                </a:solidFill>
                <a:latin typeface="Tw Cen MT"/>
                <a:cs typeface="Tw Cen MT"/>
              </a:rPr>
              <a:t>new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 containing pairs whose </a:t>
            </a:r>
            <a:r>
              <a:rPr dirty="0" sz="1800" spc="-40">
                <a:solidFill>
                  <a:srgbClr val="000000"/>
                </a:solidFill>
                <a:latin typeface="Tw Cen MT"/>
                <a:cs typeface="Tw Cen MT"/>
              </a:rPr>
              <a:t>key </a:t>
            </a:r>
            <a:r>
              <a:rPr dirty="0" sz="1800" spc="-5">
                <a:solidFill>
                  <a:srgbClr val="000000"/>
                </a:solidFill>
                <a:latin typeface="Tw Cen MT"/>
                <a:cs typeface="Tw Cen MT"/>
              </a:rPr>
              <a:t>is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the </a:t>
            </a:r>
            <a:r>
              <a:rPr dirty="0" sz="1800" spc="-5">
                <a:solidFill>
                  <a:srgbClr val="000000"/>
                </a:solidFill>
                <a:latin typeface="Tw Cen MT"/>
                <a:cs typeface="Tw Cen MT"/>
              </a:rPr>
              <a:t>item in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the original </a:t>
            </a:r>
            <a:r>
              <a:rPr dirty="0" sz="1800" spc="-25">
                <a:solidFill>
                  <a:srgbClr val="000000"/>
                </a:solidFill>
                <a:latin typeface="Tw Cen MT"/>
                <a:cs typeface="Tw Cen MT"/>
              </a:rPr>
              <a:t>RDD,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and whose  </a:t>
            </a:r>
            <a:r>
              <a:rPr dirty="0" sz="1800" spc="-10">
                <a:solidFill>
                  <a:srgbClr val="000000"/>
                </a:solidFill>
                <a:latin typeface="Tw Cen MT"/>
                <a:cs typeface="Tw Cen MT"/>
              </a:rPr>
              <a:t>value </a:t>
            </a:r>
            <a:r>
              <a:rPr dirty="0" sz="1800" spc="-5">
                <a:solidFill>
                  <a:srgbClr val="000000"/>
                </a:solidFill>
                <a:latin typeface="Tw Cen MT"/>
                <a:cs typeface="Tw Cen MT"/>
              </a:rPr>
              <a:t>is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that </a:t>
            </a:r>
            <a:r>
              <a:rPr dirty="0" sz="1800" spc="-10">
                <a:solidFill>
                  <a:srgbClr val="000000"/>
                </a:solidFill>
                <a:latin typeface="Tw Cen MT"/>
                <a:cs typeface="Tw Cen MT"/>
              </a:rPr>
              <a:t>item’s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corresponding element (same partition, same </a:t>
            </a:r>
            <a:r>
              <a:rPr dirty="0" sz="1800" spc="-10">
                <a:solidFill>
                  <a:srgbClr val="000000"/>
                </a:solidFill>
                <a:latin typeface="Tw Cen MT"/>
                <a:cs typeface="Tw Cen MT"/>
              </a:rPr>
              <a:t>index) </a:t>
            </a:r>
            <a:r>
              <a:rPr dirty="0" sz="1800" spc="-5">
                <a:solidFill>
                  <a:srgbClr val="000000"/>
                </a:solidFill>
                <a:latin typeface="Tw Cen MT"/>
                <a:cs typeface="Tw Cen MT"/>
              </a:rPr>
              <a:t>in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a second</a:t>
            </a:r>
            <a:r>
              <a:rPr dirty="0" sz="1800" spc="-20">
                <a:solidFill>
                  <a:srgbClr val="000000"/>
                </a:solidFill>
                <a:latin typeface="Tw Cen MT"/>
                <a:cs typeface="Tw Cen MT"/>
              </a:rPr>
              <a:t> </a:t>
            </a:r>
            <a:r>
              <a:rPr dirty="0" sz="1800">
                <a:solidFill>
                  <a:srgbClr val="000000"/>
                </a:solidFill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  <a:p>
            <a:pPr algn="ctr" marR="556895">
              <a:lnSpc>
                <a:spcPct val="100000"/>
              </a:lnSpc>
              <a:spcBef>
                <a:spcPts val="1030"/>
              </a:spcBef>
            </a:pPr>
            <a:r>
              <a:rPr dirty="0" sz="1400" b="1">
                <a:solidFill>
                  <a:srgbClr val="000000"/>
                </a:solidFill>
                <a:latin typeface="Consolas"/>
                <a:cs typeface="Consolas"/>
              </a:rPr>
              <a:t>zip(</a:t>
            </a:r>
            <a:r>
              <a:rPr dirty="0" sz="1400" b="1" i="1">
                <a:solidFill>
                  <a:srgbClr val="915CCC"/>
                </a:solidFill>
                <a:latin typeface="Consolas"/>
                <a:cs typeface="Consolas"/>
              </a:rPr>
              <a:t>otherRDD</a:t>
            </a:r>
            <a:r>
              <a:rPr dirty="0" sz="1400" b="1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0220" y="5952032"/>
            <a:ext cx="3470275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z</a:t>
            </a:r>
            <a:r>
              <a:rPr dirty="0" sz="1400">
                <a:latin typeface="Consolas"/>
                <a:cs typeface="Consolas"/>
              </a:rPr>
              <a:t>.collect().mkString(",</a:t>
            </a:r>
            <a:r>
              <a:rPr dirty="0" sz="1400" spc="4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"))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477198" y="4821007"/>
          <a:ext cx="8258809" cy="991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422"/>
                <a:gridCol w="196807"/>
                <a:gridCol w="196595"/>
                <a:gridCol w="3768348"/>
                <a:gridCol w="1244981"/>
                <a:gridCol w="2442102"/>
              </a:tblGrid>
              <a:tr h="506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val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x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=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sc.parallelize(Array(1,2,3))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143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600" spc="-5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y: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[1, 4,</a:t>
                      </a:r>
                      <a:r>
                        <a:rPr dirty="0" sz="1400" spc="-70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9]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30810">
                <a:tc>
                  <a:txBody>
                    <a:bodyPr/>
                    <a:lstStyle/>
                    <a:p>
                      <a:pPr algn="ctr" marL="15875">
                        <a:lnSpc>
                          <a:spcPts val="156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val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y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60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=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560"/>
                        </a:lnSpc>
                      </a:pP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x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.map(n=&gt;n*n)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51435">
                        <a:lnSpc>
                          <a:spcPts val="1625"/>
                        </a:lnSpc>
                      </a:pPr>
                      <a:r>
                        <a:rPr dirty="0" sz="1600" spc="-5" b="1">
                          <a:solidFill>
                            <a:srgbClr val="E8761D"/>
                          </a:solidFill>
                          <a:latin typeface="Consolas"/>
                          <a:cs typeface="Consolas"/>
                        </a:rPr>
                        <a:t>z: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365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[(1, </a:t>
                      </a:r>
                      <a:r>
                        <a:rPr dirty="0" sz="1400" spc="5">
                          <a:latin typeface="Consolas"/>
                          <a:cs typeface="Consolas"/>
                        </a:rPr>
                        <a:t>1), 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(2, </a:t>
                      </a:r>
                      <a:r>
                        <a:rPr dirty="0" sz="1400" spc="5">
                          <a:latin typeface="Consolas"/>
                          <a:cs typeface="Consolas"/>
                        </a:rPr>
                        <a:t>4), 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(3,</a:t>
                      </a:r>
                      <a:r>
                        <a:rPr dirty="0" sz="1400" spc="-65">
                          <a:latin typeface="Consolas"/>
                          <a:cs typeface="Consolas"/>
                        </a:rPr>
                        <a:t> </a:t>
                      </a:r>
                      <a:r>
                        <a:rPr dirty="0" sz="1400" spc="5">
                          <a:latin typeface="Consolas"/>
                          <a:cs typeface="Consolas"/>
                        </a:rPr>
                        <a:t>9)]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  <a:tr h="254507">
                <a:tc>
                  <a:txBody>
                    <a:bodyPr/>
                    <a:lstStyle/>
                    <a:p>
                      <a:pPr algn="ctr" marL="15875">
                        <a:lnSpc>
                          <a:spcPts val="1425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val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</a:pPr>
                      <a:r>
                        <a:rPr dirty="0" sz="1400" b="1">
                          <a:solidFill>
                            <a:srgbClr val="E8761D"/>
                          </a:solidFill>
                          <a:latin typeface="Consolas"/>
                          <a:cs typeface="Consolas"/>
                        </a:rPr>
                        <a:t>z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</a:pPr>
                      <a:r>
                        <a:rPr dirty="0" sz="1400">
                          <a:latin typeface="Consolas"/>
                          <a:cs typeface="Consolas"/>
                        </a:rPr>
                        <a:t>=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25"/>
                        </a:lnSpc>
                      </a:pP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x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.zip(</a:t>
                      </a:r>
                      <a:r>
                        <a:rPr dirty="0" sz="1400" b="1">
                          <a:solidFill>
                            <a:srgbClr val="1382AC"/>
                          </a:solidFill>
                          <a:latin typeface="Consolas"/>
                          <a:cs typeface="Consolas"/>
                        </a:rPr>
                        <a:t>y</a:t>
                      </a:r>
                      <a:r>
                        <a:rPr dirty="0" sz="1400">
                          <a:latin typeface="Consolas"/>
                          <a:cs typeface="Consolas"/>
                        </a:rPr>
                        <a:t>)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9019031" y="3730752"/>
            <a:ext cx="542544" cy="54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347" y="6377939"/>
            <a:ext cx="2010156" cy="480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15078" y="6179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15078" y="6179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67478" y="7703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67478" y="770381"/>
            <a:ext cx="1187450" cy="508000"/>
          </a:xfrm>
          <a:custGeom>
            <a:avLst/>
            <a:gdLst/>
            <a:ahLst/>
            <a:cxnLst/>
            <a:rect l="l" t="t" r="r" b="b"/>
            <a:pathLst>
              <a:path w="1187450" h="508000">
                <a:moveTo>
                  <a:pt x="0" y="507491"/>
                </a:moveTo>
                <a:lnTo>
                  <a:pt x="1187196" y="507491"/>
                </a:lnTo>
                <a:lnTo>
                  <a:pt x="1187196" y="0"/>
                </a:lnTo>
                <a:lnTo>
                  <a:pt x="0" y="0"/>
                </a:lnTo>
                <a:lnTo>
                  <a:pt x="0" y="507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27414" y="461009"/>
            <a:ext cx="1186180" cy="509270"/>
          </a:xfrm>
          <a:custGeom>
            <a:avLst/>
            <a:gdLst/>
            <a:ahLst/>
            <a:cxnLst/>
            <a:rect l="l" t="t" r="r" b="b"/>
            <a:pathLst>
              <a:path w="1186179" h="509269">
                <a:moveTo>
                  <a:pt x="0" y="509015"/>
                </a:moveTo>
                <a:lnTo>
                  <a:pt x="1185672" y="509015"/>
                </a:lnTo>
                <a:lnTo>
                  <a:pt x="1185672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027414" y="461009"/>
            <a:ext cx="1186180" cy="509270"/>
          </a:xfrm>
          <a:custGeom>
            <a:avLst/>
            <a:gdLst/>
            <a:ahLst/>
            <a:cxnLst/>
            <a:rect l="l" t="t" r="r" b="b"/>
            <a:pathLst>
              <a:path w="1186179" h="509269">
                <a:moveTo>
                  <a:pt x="0" y="509015"/>
                </a:moveTo>
                <a:lnTo>
                  <a:pt x="1185672" y="509015"/>
                </a:lnTo>
                <a:lnTo>
                  <a:pt x="1185672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79814" y="613409"/>
            <a:ext cx="1186180" cy="509270"/>
          </a:xfrm>
          <a:custGeom>
            <a:avLst/>
            <a:gdLst/>
            <a:ahLst/>
            <a:cxnLst/>
            <a:rect l="l" t="t" r="r" b="b"/>
            <a:pathLst>
              <a:path w="1186179" h="509269">
                <a:moveTo>
                  <a:pt x="0" y="509015"/>
                </a:moveTo>
                <a:lnTo>
                  <a:pt x="1185672" y="509015"/>
                </a:lnTo>
                <a:lnTo>
                  <a:pt x="1185672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179814" y="613409"/>
            <a:ext cx="1186180" cy="509270"/>
          </a:xfrm>
          <a:custGeom>
            <a:avLst/>
            <a:gdLst/>
            <a:ahLst/>
            <a:cxnLst/>
            <a:rect l="l" t="t" r="r" b="b"/>
            <a:pathLst>
              <a:path w="1186179" h="509269">
                <a:moveTo>
                  <a:pt x="0" y="509015"/>
                </a:moveTo>
                <a:lnTo>
                  <a:pt x="1185672" y="509015"/>
                </a:lnTo>
                <a:lnTo>
                  <a:pt x="1185672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95338" y="13022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E876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95338" y="13022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47738" y="14546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E876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47738" y="14546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00138" y="16070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E876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00138" y="1607058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350502" y="738377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350502" y="738377"/>
            <a:ext cx="1187450" cy="509270"/>
          </a:xfrm>
          <a:custGeom>
            <a:avLst/>
            <a:gdLst/>
            <a:ahLst/>
            <a:cxnLst/>
            <a:rect l="l" t="t" r="r" b="b"/>
            <a:pathLst>
              <a:path w="1187450" h="509269">
                <a:moveTo>
                  <a:pt x="0" y="509015"/>
                </a:moveTo>
                <a:lnTo>
                  <a:pt x="1187196" y="509015"/>
                </a:lnTo>
                <a:lnTo>
                  <a:pt x="1187196" y="0"/>
                </a:lnTo>
                <a:lnTo>
                  <a:pt x="0" y="0"/>
                </a:lnTo>
                <a:lnTo>
                  <a:pt x="0" y="5090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68995" y="774191"/>
            <a:ext cx="812292" cy="5196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99297" y="814958"/>
            <a:ext cx="628650" cy="335915"/>
          </a:xfrm>
          <a:custGeom>
            <a:avLst/>
            <a:gdLst/>
            <a:ahLst/>
            <a:cxnLst/>
            <a:rect l="l" t="t" r="r" b="b"/>
            <a:pathLst>
              <a:path w="628650" h="335915">
                <a:moveTo>
                  <a:pt x="49783" y="266445"/>
                </a:moveTo>
                <a:lnTo>
                  <a:pt x="0" y="335533"/>
                </a:lnTo>
                <a:lnTo>
                  <a:pt x="85217" y="333882"/>
                </a:lnTo>
                <a:lnTo>
                  <a:pt x="75207" y="314832"/>
                </a:lnTo>
                <a:lnTo>
                  <a:pt x="60832" y="314832"/>
                </a:lnTo>
                <a:lnTo>
                  <a:pt x="51688" y="297306"/>
                </a:lnTo>
                <a:lnTo>
                  <a:pt x="62910" y="291428"/>
                </a:lnTo>
                <a:lnTo>
                  <a:pt x="49783" y="266445"/>
                </a:lnTo>
                <a:close/>
              </a:path>
              <a:path w="628650" h="335915">
                <a:moveTo>
                  <a:pt x="62910" y="291428"/>
                </a:moveTo>
                <a:lnTo>
                  <a:pt x="51688" y="297306"/>
                </a:lnTo>
                <a:lnTo>
                  <a:pt x="60832" y="314832"/>
                </a:lnTo>
                <a:lnTo>
                  <a:pt x="72105" y="308928"/>
                </a:lnTo>
                <a:lnTo>
                  <a:pt x="62910" y="291428"/>
                </a:lnTo>
                <a:close/>
              </a:path>
              <a:path w="628650" h="335915">
                <a:moveTo>
                  <a:pt x="72105" y="308928"/>
                </a:moveTo>
                <a:lnTo>
                  <a:pt x="60832" y="314832"/>
                </a:lnTo>
                <a:lnTo>
                  <a:pt x="75207" y="314832"/>
                </a:lnTo>
                <a:lnTo>
                  <a:pt x="72105" y="308928"/>
                </a:lnTo>
                <a:close/>
              </a:path>
              <a:path w="628650" h="335915">
                <a:moveTo>
                  <a:pt x="619251" y="0"/>
                </a:moveTo>
                <a:lnTo>
                  <a:pt x="62910" y="291428"/>
                </a:lnTo>
                <a:lnTo>
                  <a:pt x="72105" y="308928"/>
                </a:lnTo>
                <a:lnTo>
                  <a:pt x="628396" y="17525"/>
                </a:lnTo>
                <a:lnTo>
                  <a:pt x="619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74308" y="845819"/>
            <a:ext cx="646176" cy="449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28155" y="886713"/>
            <a:ext cx="461645" cy="266065"/>
          </a:xfrm>
          <a:custGeom>
            <a:avLst/>
            <a:gdLst/>
            <a:ahLst/>
            <a:cxnLst/>
            <a:rect l="l" t="t" r="r" b="b"/>
            <a:pathLst>
              <a:path w="461645" h="266065">
                <a:moveTo>
                  <a:pt x="390399" y="236864"/>
                </a:moveTo>
                <a:lnTo>
                  <a:pt x="376554" y="261493"/>
                </a:lnTo>
                <a:lnTo>
                  <a:pt x="461645" y="265557"/>
                </a:lnTo>
                <a:lnTo>
                  <a:pt x="446415" y="243077"/>
                </a:lnTo>
                <a:lnTo>
                  <a:pt x="401447" y="243077"/>
                </a:lnTo>
                <a:lnTo>
                  <a:pt x="390399" y="236864"/>
                </a:lnTo>
                <a:close/>
              </a:path>
              <a:path w="461645" h="266065">
                <a:moveTo>
                  <a:pt x="400095" y="219616"/>
                </a:moveTo>
                <a:lnTo>
                  <a:pt x="390399" y="236864"/>
                </a:lnTo>
                <a:lnTo>
                  <a:pt x="401447" y="243077"/>
                </a:lnTo>
                <a:lnTo>
                  <a:pt x="411099" y="225806"/>
                </a:lnTo>
                <a:lnTo>
                  <a:pt x="400095" y="219616"/>
                </a:lnTo>
                <a:close/>
              </a:path>
              <a:path w="461645" h="266065">
                <a:moveTo>
                  <a:pt x="413893" y="195072"/>
                </a:moveTo>
                <a:lnTo>
                  <a:pt x="400095" y="219616"/>
                </a:lnTo>
                <a:lnTo>
                  <a:pt x="411099" y="225806"/>
                </a:lnTo>
                <a:lnTo>
                  <a:pt x="401447" y="243077"/>
                </a:lnTo>
                <a:lnTo>
                  <a:pt x="446415" y="243077"/>
                </a:lnTo>
                <a:lnTo>
                  <a:pt x="413893" y="195072"/>
                </a:lnTo>
                <a:close/>
              </a:path>
              <a:path w="461645" h="266065">
                <a:moveTo>
                  <a:pt x="9652" y="0"/>
                </a:moveTo>
                <a:lnTo>
                  <a:pt x="0" y="17272"/>
                </a:lnTo>
                <a:lnTo>
                  <a:pt x="390399" y="236864"/>
                </a:lnTo>
                <a:lnTo>
                  <a:pt x="400095" y="219616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100816" y="6112763"/>
            <a:ext cx="1043940" cy="745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481816" y="190500"/>
            <a:ext cx="505968" cy="6736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1474195" y="182879"/>
            <a:ext cx="521334" cy="688975"/>
          </a:xfrm>
          <a:custGeom>
            <a:avLst/>
            <a:gdLst/>
            <a:ahLst/>
            <a:cxnLst/>
            <a:rect l="l" t="t" r="r" b="b"/>
            <a:pathLst>
              <a:path w="521334" h="688975">
                <a:moveTo>
                  <a:pt x="0" y="688848"/>
                </a:moveTo>
                <a:lnTo>
                  <a:pt x="521207" y="688848"/>
                </a:lnTo>
                <a:lnTo>
                  <a:pt x="521207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87333" y="5264658"/>
            <a:ext cx="0" cy="914400"/>
          </a:xfrm>
          <a:custGeom>
            <a:avLst/>
            <a:gdLst/>
            <a:ahLst/>
            <a:cxnLst/>
            <a:rect l="l" t="t" r="r" b="b"/>
            <a:pathLst>
              <a:path w="0" h="914400">
                <a:moveTo>
                  <a:pt x="0" y="914399"/>
                </a:moveTo>
                <a:lnTo>
                  <a:pt x="0" y="0"/>
                </a:lnTo>
              </a:path>
            </a:pathLst>
          </a:custGeom>
          <a:ln w="19812">
            <a:solidFill>
              <a:srgbClr val="1382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349365" y="5276900"/>
            <a:ext cx="1771014" cy="791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5000" spc="80">
                <a:solidFill>
                  <a:srgbClr val="0D0D0D"/>
                </a:solidFill>
                <a:latin typeface="Tw Cen MT Condensed"/>
                <a:cs typeface="Tw Cen MT Condensed"/>
              </a:rPr>
              <a:t>A</a:t>
            </a:r>
            <a:r>
              <a:rPr dirty="0" sz="5000" spc="190">
                <a:solidFill>
                  <a:srgbClr val="0D0D0D"/>
                </a:solidFill>
                <a:latin typeface="Tw Cen MT Condensed"/>
                <a:cs typeface="Tw Cen MT Condensed"/>
              </a:rPr>
              <a:t>C</a:t>
            </a:r>
            <a:r>
              <a:rPr dirty="0" sz="5000" spc="195">
                <a:solidFill>
                  <a:srgbClr val="0D0D0D"/>
                </a:solidFill>
                <a:latin typeface="Tw Cen MT Condensed"/>
                <a:cs typeface="Tw Cen MT Condensed"/>
              </a:rPr>
              <a:t>T</a:t>
            </a:r>
            <a:r>
              <a:rPr dirty="0" sz="5000" spc="190">
                <a:solidFill>
                  <a:srgbClr val="0D0D0D"/>
                </a:solidFill>
                <a:latin typeface="Tw Cen MT Condensed"/>
                <a:cs typeface="Tw Cen MT Condensed"/>
              </a:rPr>
              <a:t>I</a:t>
            </a:r>
            <a:r>
              <a:rPr dirty="0" sz="5000" spc="200">
                <a:solidFill>
                  <a:srgbClr val="0D0D0D"/>
                </a:solidFill>
                <a:latin typeface="Tw Cen MT Condensed"/>
                <a:cs typeface="Tw Cen MT Condensed"/>
              </a:rPr>
              <a:t>ON</a:t>
            </a:r>
            <a:r>
              <a:rPr dirty="0" sz="5000">
                <a:solidFill>
                  <a:srgbClr val="0D0D0D"/>
                </a:solidFill>
                <a:latin typeface="Tw Cen MT Condensed"/>
                <a:cs typeface="Tw Cen MT Condensed"/>
              </a:rPr>
              <a:t>S</a:t>
            </a:r>
            <a:endParaRPr sz="5000">
              <a:latin typeface="Tw Cen MT Condensed"/>
              <a:cs typeface="Tw Cen MT Condense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1883" y="5794451"/>
            <a:ext cx="172148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0D0D0D"/>
                </a:solidFill>
                <a:latin typeface="Tw Cen MT"/>
                <a:cs typeface="Tw Cen MT"/>
              </a:rPr>
              <a:t>Core</a:t>
            </a:r>
            <a:r>
              <a:rPr dirty="0" sz="2000" spc="-75">
                <a:solidFill>
                  <a:srgbClr val="0D0D0D"/>
                </a:solidFill>
                <a:latin typeface="Tw Cen MT"/>
                <a:cs typeface="Tw Cen MT"/>
              </a:rPr>
              <a:t> </a:t>
            </a:r>
            <a:r>
              <a:rPr dirty="0" sz="2000" spc="-5">
                <a:solidFill>
                  <a:srgbClr val="0D0D0D"/>
                </a:solidFill>
                <a:latin typeface="Tw Cen MT"/>
                <a:cs typeface="Tw Cen MT"/>
              </a:rPr>
              <a:t>Operations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31452" y="5245608"/>
            <a:ext cx="1612392" cy="466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3000" y="5126735"/>
            <a:ext cx="1184148" cy="1050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0876" y="6412990"/>
            <a:ext cx="2022348" cy="318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25414" y="1223009"/>
            <a:ext cx="339725" cy="506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latin typeface="Tw Cen MT"/>
                <a:cs typeface="Tw Cen MT"/>
              </a:rPr>
              <a:t>vs</a:t>
            </a:r>
            <a:endParaRPr sz="3200">
              <a:latin typeface="Tw Cen MT"/>
              <a:cs typeface="Tw Cen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8569" y="2928492"/>
            <a:ext cx="1318895" cy="3657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00"/>
                </a:solidFill>
                <a:latin typeface="Tw Cen MT"/>
                <a:cs typeface="Tw Cen MT"/>
              </a:rPr>
              <a:t>distributed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2211" y="3492245"/>
            <a:ext cx="191516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occurs </a:t>
            </a:r>
            <a:r>
              <a:rPr dirty="0" sz="1600" spc="-10">
                <a:latin typeface="Tw Cen MT"/>
                <a:cs typeface="Tw Cen MT"/>
              </a:rPr>
              <a:t>across </a:t>
            </a:r>
            <a:r>
              <a:rPr dirty="0" sz="1600" spc="-5">
                <a:latin typeface="Tw Cen MT"/>
                <a:cs typeface="Tw Cen MT"/>
              </a:rPr>
              <a:t>the</a:t>
            </a:r>
            <a:r>
              <a:rPr dirty="0" sz="1600" spc="-15">
                <a:latin typeface="Tw Cen MT"/>
                <a:cs typeface="Tw Cen MT"/>
              </a:rPr>
              <a:t> </a:t>
            </a:r>
            <a:r>
              <a:rPr dirty="0" sz="1600" spc="-5">
                <a:latin typeface="Tw Cen MT"/>
                <a:cs typeface="Tw Cen MT"/>
              </a:rPr>
              <a:t>cluster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2553" y="2928492"/>
            <a:ext cx="2219325" cy="8235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33655">
              <a:lnSpc>
                <a:spcPct val="100000"/>
              </a:lnSpc>
            </a:pPr>
            <a:r>
              <a:rPr dirty="0" sz="2400" spc="-10">
                <a:latin typeface="Tw Cen MT"/>
                <a:cs typeface="Tw Cen MT"/>
              </a:rPr>
              <a:t>driver</a:t>
            </a:r>
            <a:endParaRPr sz="2400">
              <a:latin typeface="Tw Cen MT"/>
              <a:cs typeface="Tw Cen MT"/>
            </a:endParaRPr>
          </a:p>
          <a:p>
            <a:pPr algn="ctr">
              <a:lnSpc>
                <a:spcPct val="100000"/>
              </a:lnSpc>
              <a:spcBef>
                <a:spcPts val="1555"/>
              </a:spcBef>
            </a:pPr>
            <a:r>
              <a:rPr dirty="0" sz="1600" spc="-5">
                <a:latin typeface="Tw Cen MT"/>
                <a:cs typeface="Tw Cen MT"/>
              </a:rPr>
              <a:t>result </a:t>
            </a:r>
            <a:r>
              <a:rPr dirty="0" sz="1600" spc="5">
                <a:latin typeface="Tw Cen MT"/>
                <a:cs typeface="Tw Cen MT"/>
              </a:rPr>
              <a:t>must </a:t>
            </a:r>
            <a:r>
              <a:rPr dirty="0" sz="1600" spc="-5">
                <a:latin typeface="Tw Cen MT"/>
                <a:cs typeface="Tw Cen MT"/>
              </a:rPr>
              <a:t>fit in </a:t>
            </a:r>
            <a:r>
              <a:rPr dirty="0" sz="1600" spc="-15">
                <a:latin typeface="Tw Cen MT"/>
                <a:cs typeface="Tw Cen MT"/>
              </a:rPr>
              <a:t>driver</a:t>
            </a:r>
            <a:r>
              <a:rPr dirty="0" sz="1600" spc="10">
                <a:latin typeface="Tw Cen MT"/>
                <a:cs typeface="Tw Cen MT"/>
              </a:rPr>
              <a:t> </a:t>
            </a:r>
            <a:r>
              <a:rPr dirty="0" sz="1600" spc="-10">
                <a:latin typeface="Tw Cen MT"/>
                <a:cs typeface="Tw Cen MT"/>
              </a:rPr>
              <a:t>JVM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1523" y="1199388"/>
            <a:ext cx="1979676" cy="1275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48939" y="928116"/>
            <a:ext cx="1741932" cy="1712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90"/>
              <a:t>GET</a:t>
            </a:r>
            <a:r>
              <a:rPr dirty="0" spc="95">
                <a:solidFill>
                  <a:srgbClr val="64757C"/>
                </a:solidFill>
              </a:rPr>
              <a:t>NUM</a:t>
            </a:r>
            <a:r>
              <a:rPr dirty="0" spc="-270"/>
              <a:t>P</a:t>
            </a:r>
            <a:r>
              <a:rPr dirty="0" spc="95"/>
              <a:t>A</a:t>
            </a:r>
            <a:r>
              <a:rPr dirty="0" spc="50"/>
              <a:t>R</a:t>
            </a:r>
            <a:r>
              <a:rPr dirty="0" spc="85"/>
              <a:t>T</a:t>
            </a:r>
            <a:r>
              <a:rPr dirty="0" spc="95"/>
              <a:t>I</a:t>
            </a:r>
            <a:r>
              <a:rPr dirty="0" spc="85"/>
              <a:t>T</a:t>
            </a:r>
            <a:r>
              <a:rPr dirty="0" spc="95"/>
              <a:t>I</a:t>
            </a:r>
            <a:r>
              <a:rPr dirty="0" spc="85"/>
              <a:t>O</a:t>
            </a:r>
            <a:r>
              <a:rPr dirty="0" spc="95"/>
              <a:t>N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01417" y="4447794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5" h="592454">
                <a:moveTo>
                  <a:pt x="0" y="0"/>
                </a:moveTo>
                <a:lnTo>
                  <a:pt x="592327" y="59232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52422" y="408660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7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33370" y="4684521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8055" y="4169155"/>
            <a:ext cx="1113155" cy="690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 algn="r" marR="12065">
              <a:lnSpc>
                <a:spcPct val="100000"/>
              </a:lnSpc>
              <a:spcBef>
                <a:spcPts val="990"/>
              </a:spcBef>
            </a:pPr>
            <a:r>
              <a:rPr dirty="0" sz="2000">
                <a:latin typeface="Tw Cen MT"/>
                <a:cs typeface="Tw Cen MT"/>
              </a:rPr>
              <a:t>pa</a:t>
            </a:r>
            <a:r>
              <a:rPr dirty="0" sz="2000" spc="35">
                <a:latin typeface="Tw Cen MT"/>
                <a:cs typeface="Tw Cen MT"/>
              </a:rPr>
              <a:t>r</a:t>
            </a:r>
            <a:r>
              <a:rPr dirty="0" sz="2000">
                <a:latin typeface="Tw Cen MT"/>
                <a:cs typeface="Tw Cen MT"/>
              </a:rPr>
              <a:t>titi</a:t>
            </a:r>
            <a:r>
              <a:rPr dirty="0" sz="2000" spc="5">
                <a:latin typeface="Tw Cen MT"/>
                <a:cs typeface="Tw Cen MT"/>
              </a:rPr>
              <a:t>o</a:t>
            </a:r>
            <a:r>
              <a:rPr dirty="0" sz="2000">
                <a:latin typeface="Tw Cen MT"/>
                <a:cs typeface="Tw Cen MT"/>
              </a:rPr>
              <a:t>n</a:t>
            </a:r>
            <a:r>
              <a:rPr dirty="0" sz="2000" spc="-20">
                <a:latin typeface="Tw Cen MT"/>
                <a:cs typeface="Tw Cen MT"/>
              </a:rPr>
              <a:t>(</a:t>
            </a:r>
            <a:r>
              <a:rPr dirty="0" sz="2000">
                <a:latin typeface="Tw Cen MT"/>
                <a:cs typeface="Tw Cen MT"/>
              </a:rPr>
              <a:t>s)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25383" y="3366515"/>
            <a:ext cx="2519680" cy="108077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75"/>
              </a:spcBef>
            </a:pPr>
            <a:r>
              <a:rPr dirty="0" sz="2400">
                <a:latin typeface="Consolas"/>
                <a:cs typeface="Consolas"/>
              </a:rPr>
              <a:t>2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11511" y="3963923"/>
            <a:ext cx="627888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888" y="4818888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67725" y="4717795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0150" y="4754498"/>
            <a:ext cx="130429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[[1], </a:t>
            </a:r>
            <a:r>
              <a:rPr dirty="0" sz="1400" spc="5">
                <a:latin typeface="Consolas"/>
                <a:cs typeface="Consolas"/>
              </a:rPr>
              <a:t>[2,</a:t>
            </a:r>
            <a:r>
              <a:rPr dirty="0" sz="1400" spc="-85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3]]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8393" y="5157342"/>
            <a:ext cx="46545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</a:t>
            </a:r>
            <a:r>
              <a:rPr dirty="0" sz="1600" spc="-45" b="1">
                <a:solidFill>
                  <a:srgbClr val="E68042"/>
                </a:solidFill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7854" y="926719"/>
            <a:ext cx="3138170" cy="63563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75"/>
              <a:t>G</a:t>
            </a:r>
            <a:r>
              <a:rPr dirty="0" sz="4000" spc="85"/>
              <a:t>E</a:t>
            </a:r>
            <a:r>
              <a:rPr dirty="0" sz="4000" spc="100"/>
              <a:t>T</a:t>
            </a:r>
            <a:r>
              <a:rPr dirty="0" sz="4000" spc="85">
                <a:solidFill>
                  <a:srgbClr val="64757C"/>
                </a:solidFill>
              </a:rPr>
              <a:t>NU</a:t>
            </a:r>
            <a:r>
              <a:rPr dirty="0" sz="4000" spc="95">
                <a:solidFill>
                  <a:srgbClr val="64757C"/>
                </a:solidFill>
              </a:rPr>
              <a:t>M</a:t>
            </a:r>
            <a:r>
              <a:rPr dirty="0" sz="4000" spc="-210"/>
              <a:t>P</a:t>
            </a:r>
            <a:r>
              <a:rPr dirty="0" sz="4000" spc="80"/>
              <a:t>A</a:t>
            </a:r>
            <a:r>
              <a:rPr dirty="0" sz="4000" spc="50"/>
              <a:t>R</a:t>
            </a:r>
            <a:r>
              <a:rPr dirty="0" sz="4000" spc="85"/>
              <a:t>T</a:t>
            </a:r>
            <a:r>
              <a:rPr dirty="0" sz="4000" spc="75"/>
              <a:t>I</a:t>
            </a:r>
            <a:r>
              <a:rPr dirty="0" sz="4000" spc="85"/>
              <a:t>T</a:t>
            </a:r>
            <a:r>
              <a:rPr dirty="0" sz="4000" spc="75"/>
              <a:t>I</a:t>
            </a:r>
            <a:r>
              <a:rPr dirty="0" sz="4000" spc="85"/>
              <a:t>O</a:t>
            </a:r>
            <a:r>
              <a:rPr dirty="0" sz="4000" spc="80"/>
              <a:t>N</a:t>
            </a:r>
            <a:r>
              <a:rPr dirty="0" sz="4000" spc="-5"/>
              <a:t>S</a:t>
            </a:r>
            <a:endParaRPr sz="4000"/>
          </a:p>
        </p:txBody>
      </p:sp>
      <p:sp>
        <p:nvSpPr>
          <p:cNvPr id="7" name="object 7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93485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85153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3773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39" y="789432"/>
                </a:lnTo>
                <a:lnTo>
                  <a:pt x="1844039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33109" y="146685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5">
                <a:moveTo>
                  <a:pt x="0" y="0"/>
                </a:moveTo>
                <a:lnTo>
                  <a:pt x="592327" y="59232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84114" y="110718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964428" y="1703323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65826" y="1187958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82200" y="658368"/>
            <a:ext cx="1758950" cy="885825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wrap="square" lIns="0" tIns="18415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145"/>
              </a:spcBef>
            </a:pPr>
            <a:r>
              <a:rPr dirty="0" sz="2400">
                <a:latin typeface="Consolas"/>
                <a:cs typeface="Consolas"/>
              </a:rPr>
              <a:t>2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192256" y="1179575"/>
            <a:ext cx="443483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70660" y="5497067"/>
            <a:ext cx="384047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80744" y="3816096"/>
            <a:ext cx="563880" cy="563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17242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392172" y="2582417"/>
            <a:ext cx="7969250" cy="2093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0327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get</a:t>
            </a:r>
            <a:r>
              <a:rPr dirty="0" sz="1400" spc="5" b="1">
                <a:latin typeface="Consolas"/>
                <a:cs typeface="Consolas"/>
              </a:rPr>
              <a:t>N</a:t>
            </a:r>
            <a:r>
              <a:rPr dirty="0" sz="1400" b="1">
                <a:latin typeface="Consolas"/>
                <a:cs typeface="Consolas"/>
              </a:rPr>
              <a:t>um</a:t>
            </a:r>
            <a:r>
              <a:rPr dirty="0" sz="1400" spc="10" b="1">
                <a:latin typeface="Consolas"/>
                <a:cs typeface="Consolas"/>
              </a:rPr>
              <a:t>P</a:t>
            </a:r>
            <a:r>
              <a:rPr dirty="0" sz="1400" b="1">
                <a:latin typeface="Consolas"/>
                <a:cs typeface="Consolas"/>
              </a:rPr>
              <a:t>art</a:t>
            </a:r>
            <a:r>
              <a:rPr dirty="0" sz="1400" spc="5" b="1">
                <a:latin typeface="Consolas"/>
                <a:cs typeface="Consolas"/>
              </a:rPr>
              <a:t>it</a:t>
            </a:r>
            <a:r>
              <a:rPr dirty="0" sz="1400" b="1">
                <a:latin typeface="Consolas"/>
                <a:cs typeface="Consolas"/>
              </a:rPr>
              <a:t>io</a:t>
            </a:r>
            <a:r>
              <a:rPr dirty="0" sz="1400" spc="10" b="1">
                <a:latin typeface="Consolas"/>
                <a:cs typeface="Consolas"/>
              </a:rPr>
              <a:t>n</a:t>
            </a:r>
            <a:r>
              <a:rPr dirty="0" sz="1400" b="1">
                <a:latin typeface="Consolas"/>
                <a:cs typeface="Consolas"/>
              </a:rPr>
              <a:t>s()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Times New Roman"/>
              <a:cs typeface="Times New Roman"/>
            </a:endParaRPr>
          </a:p>
          <a:p>
            <a:pPr algn="ctr" marL="4468495">
              <a:lnSpc>
                <a:spcPct val="100000"/>
              </a:lnSpc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the number of partitions </a:t>
            </a:r>
            <a:r>
              <a:rPr dirty="0" sz="1800" spc="-5">
                <a:latin typeface="Tw Cen MT"/>
                <a:cs typeface="Tw Cen MT"/>
              </a:rPr>
              <a:t>in</a:t>
            </a:r>
            <a:r>
              <a:rPr dirty="0" sz="1800" spc="-15">
                <a:latin typeface="Tw Cen MT"/>
                <a:cs typeface="Tw Cen MT"/>
              </a:rPr>
              <a:t> </a:t>
            </a:r>
            <a:r>
              <a:rPr dirty="0" sz="1800">
                <a:latin typeface="Tw Cen MT"/>
                <a:cs typeface="Tw Cen MT"/>
              </a:rPr>
              <a:t>RDD</a:t>
            </a:r>
            <a:endParaRPr sz="18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sc.parallelize([1,2,3],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.getNumPartitions()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488305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.glom().collect())  print(</a:t>
            </a:r>
            <a:r>
              <a:rPr dirty="0" sz="1400" b="1">
                <a:solidFill>
                  <a:srgbClr val="E68042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2172" y="5251577"/>
            <a:ext cx="3863340" cy="876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sc.parallelize(Array(1,2,3), 2)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.partitions.size</a:t>
            </a:r>
            <a:endParaRPr sz="1400">
              <a:latin typeface="Consolas"/>
              <a:cs typeface="Consolas"/>
            </a:endParaRPr>
          </a:p>
          <a:p>
            <a:pPr marL="12700" marR="988694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xOut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96105" y="4408170"/>
            <a:ext cx="609600" cy="1287780"/>
          </a:xfrm>
          <a:custGeom>
            <a:avLst/>
            <a:gdLst/>
            <a:ahLst/>
            <a:cxnLst/>
            <a:rect l="l" t="t" r="r" b="b"/>
            <a:pathLst>
              <a:path w="609600" h="1287779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599"/>
                </a:lnTo>
                <a:lnTo>
                  <a:pt x="609600" y="1186179"/>
                </a:lnTo>
                <a:lnTo>
                  <a:pt x="601618" y="1225725"/>
                </a:lnTo>
                <a:lnTo>
                  <a:pt x="579850" y="1258020"/>
                </a:lnTo>
                <a:lnTo>
                  <a:pt x="547556" y="1279795"/>
                </a:lnTo>
                <a:lnTo>
                  <a:pt x="508000" y="1287779"/>
                </a:lnTo>
                <a:lnTo>
                  <a:pt x="101600" y="1287779"/>
                </a:lnTo>
                <a:lnTo>
                  <a:pt x="62043" y="1279795"/>
                </a:lnTo>
                <a:lnTo>
                  <a:pt x="29749" y="1258020"/>
                </a:lnTo>
                <a:lnTo>
                  <a:pt x="7981" y="1225725"/>
                </a:lnTo>
                <a:lnTo>
                  <a:pt x="0" y="1186179"/>
                </a:lnTo>
                <a:lnTo>
                  <a:pt x="0" y="101599"/>
                </a:lnTo>
                <a:close/>
              </a:path>
            </a:pathLst>
          </a:custGeom>
          <a:ln w="25908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91355" y="4465320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2" y="0"/>
                </a:moveTo>
                <a:lnTo>
                  <a:pt x="37338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89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8" y="224027"/>
                </a:lnTo>
                <a:lnTo>
                  <a:pt x="381762" y="224027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89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2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91355" y="4465320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8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91355" y="4771644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2" y="0"/>
                </a:moveTo>
                <a:lnTo>
                  <a:pt x="37338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89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8" y="224027"/>
                </a:lnTo>
                <a:lnTo>
                  <a:pt x="381762" y="224027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89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2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91355" y="4771644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8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91355" y="5068823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2" y="0"/>
                </a:moveTo>
                <a:lnTo>
                  <a:pt x="37338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89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8" y="224028"/>
                </a:lnTo>
                <a:lnTo>
                  <a:pt x="381762" y="224028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89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2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91355" y="5068823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8"/>
                </a:lnTo>
                <a:lnTo>
                  <a:pt x="37338" y="224028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91355" y="5375147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2" y="0"/>
                </a:moveTo>
                <a:lnTo>
                  <a:pt x="37338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89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8" y="224027"/>
                </a:lnTo>
                <a:lnTo>
                  <a:pt x="381762" y="224027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89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2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91355" y="5375147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8" y="0"/>
                </a:lnTo>
                <a:lnTo>
                  <a:pt x="381762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2" y="224027"/>
                </a:lnTo>
                <a:lnTo>
                  <a:pt x="37338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06801" y="4391405"/>
            <a:ext cx="609600" cy="1289685"/>
          </a:xfrm>
          <a:custGeom>
            <a:avLst/>
            <a:gdLst/>
            <a:ahLst/>
            <a:cxnLst/>
            <a:rect l="l" t="t" r="r" b="b"/>
            <a:pathLst>
              <a:path w="609600" h="1289685">
                <a:moveTo>
                  <a:pt x="0" y="101600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600"/>
                </a:lnTo>
                <a:lnTo>
                  <a:pt x="609600" y="1187704"/>
                </a:lnTo>
                <a:lnTo>
                  <a:pt x="601618" y="1227249"/>
                </a:lnTo>
                <a:lnTo>
                  <a:pt x="579850" y="1259544"/>
                </a:lnTo>
                <a:lnTo>
                  <a:pt x="547556" y="1281319"/>
                </a:lnTo>
                <a:lnTo>
                  <a:pt x="508000" y="1289304"/>
                </a:lnTo>
                <a:lnTo>
                  <a:pt x="101600" y="1289304"/>
                </a:lnTo>
                <a:lnTo>
                  <a:pt x="62043" y="1281319"/>
                </a:lnTo>
                <a:lnTo>
                  <a:pt x="29749" y="1259544"/>
                </a:lnTo>
                <a:lnTo>
                  <a:pt x="7981" y="1227249"/>
                </a:lnTo>
                <a:lnTo>
                  <a:pt x="0" y="1187704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121914" y="4847082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07974" y="0"/>
                </a:moveTo>
                <a:lnTo>
                  <a:pt x="807974" y="76200"/>
                </a:lnTo>
                <a:lnTo>
                  <a:pt x="864362" y="48006"/>
                </a:lnTo>
                <a:lnTo>
                  <a:pt x="820674" y="48006"/>
                </a:lnTo>
                <a:lnTo>
                  <a:pt x="820674" y="28194"/>
                </a:lnTo>
                <a:lnTo>
                  <a:pt x="864362" y="28194"/>
                </a:lnTo>
                <a:lnTo>
                  <a:pt x="807974" y="0"/>
                </a:lnTo>
                <a:close/>
              </a:path>
              <a:path w="884554" h="76200">
                <a:moveTo>
                  <a:pt x="80797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807974" y="48006"/>
                </a:lnTo>
                <a:lnTo>
                  <a:pt x="807974" y="28194"/>
                </a:lnTo>
                <a:close/>
              </a:path>
              <a:path w="884554" h="76200">
                <a:moveTo>
                  <a:pt x="864362" y="28194"/>
                </a:moveTo>
                <a:lnTo>
                  <a:pt x="820674" y="28194"/>
                </a:lnTo>
                <a:lnTo>
                  <a:pt x="820674" y="48006"/>
                </a:lnTo>
                <a:lnTo>
                  <a:pt x="864362" y="48006"/>
                </a:lnTo>
                <a:lnTo>
                  <a:pt x="884174" y="38100"/>
                </a:lnTo>
                <a:lnTo>
                  <a:pt x="86436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21914" y="4539234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07974" y="0"/>
                </a:moveTo>
                <a:lnTo>
                  <a:pt x="807974" y="76200"/>
                </a:lnTo>
                <a:lnTo>
                  <a:pt x="864362" y="48006"/>
                </a:lnTo>
                <a:lnTo>
                  <a:pt x="820674" y="48006"/>
                </a:lnTo>
                <a:lnTo>
                  <a:pt x="820674" y="28194"/>
                </a:lnTo>
                <a:lnTo>
                  <a:pt x="864362" y="28194"/>
                </a:lnTo>
                <a:lnTo>
                  <a:pt x="807974" y="0"/>
                </a:lnTo>
                <a:close/>
              </a:path>
              <a:path w="884554" h="76200">
                <a:moveTo>
                  <a:pt x="80797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807974" y="48006"/>
                </a:lnTo>
                <a:lnTo>
                  <a:pt x="807974" y="28194"/>
                </a:lnTo>
                <a:close/>
              </a:path>
              <a:path w="884554" h="76200">
                <a:moveTo>
                  <a:pt x="864362" y="28194"/>
                </a:moveTo>
                <a:lnTo>
                  <a:pt x="820674" y="28194"/>
                </a:lnTo>
                <a:lnTo>
                  <a:pt x="820674" y="48006"/>
                </a:lnTo>
                <a:lnTo>
                  <a:pt x="864362" y="48006"/>
                </a:lnTo>
                <a:lnTo>
                  <a:pt x="884174" y="38100"/>
                </a:lnTo>
                <a:lnTo>
                  <a:pt x="86436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21914" y="5144261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07974" y="0"/>
                </a:moveTo>
                <a:lnTo>
                  <a:pt x="807974" y="76200"/>
                </a:lnTo>
                <a:lnTo>
                  <a:pt x="864362" y="48006"/>
                </a:lnTo>
                <a:lnTo>
                  <a:pt x="820674" y="48006"/>
                </a:lnTo>
                <a:lnTo>
                  <a:pt x="820674" y="28193"/>
                </a:lnTo>
                <a:lnTo>
                  <a:pt x="864362" y="28193"/>
                </a:lnTo>
                <a:lnTo>
                  <a:pt x="807974" y="0"/>
                </a:lnTo>
                <a:close/>
              </a:path>
              <a:path w="884554" h="76200">
                <a:moveTo>
                  <a:pt x="80797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807974" y="48006"/>
                </a:lnTo>
                <a:lnTo>
                  <a:pt x="807974" y="28193"/>
                </a:lnTo>
                <a:close/>
              </a:path>
              <a:path w="884554" h="76200">
                <a:moveTo>
                  <a:pt x="864362" y="28193"/>
                </a:moveTo>
                <a:lnTo>
                  <a:pt x="820674" y="28193"/>
                </a:lnTo>
                <a:lnTo>
                  <a:pt x="820674" y="48006"/>
                </a:lnTo>
                <a:lnTo>
                  <a:pt x="864362" y="48006"/>
                </a:lnTo>
                <a:lnTo>
                  <a:pt x="884174" y="38100"/>
                </a:lnTo>
                <a:lnTo>
                  <a:pt x="86436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21914" y="5450585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07974" y="0"/>
                </a:moveTo>
                <a:lnTo>
                  <a:pt x="807974" y="76200"/>
                </a:lnTo>
                <a:lnTo>
                  <a:pt x="864362" y="48005"/>
                </a:lnTo>
                <a:lnTo>
                  <a:pt x="820674" y="48005"/>
                </a:lnTo>
                <a:lnTo>
                  <a:pt x="820674" y="28193"/>
                </a:lnTo>
                <a:lnTo>
                  <a:pt x="864362" y="28193"/>
                </a:lnTo>
                <a:lnTo>
                  <a:pt x="807974" y="0"/>
                </a:lnTo>
                <a:close/>
              </a:path>
              <a:path w="884554" h="76200">
                <a:moveTo>
                  <a:pt x="80797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807974" y="48005"/>
                </a:lnTo>
                <a:lnTo>
                  <a:pt x="807974" y="28193"/>
                </a:lnTo>
                <a:close/>
              </a:path>
              <a:path w="884554" h="76200">
                <a:moveTo>
                  <a:pt x="864362" y="28193"/>
                </a:moveTo>
                <a:lnTo>
                  <a:pt x="820674" y="28193"/>
                </a:lnTo>
                <a:lnTo>
                  <a:pt x="820674" y="48005"/>
                </a:lnTo>
                <a:lnTo>
                  <a:pt x="864362" y="48005"/>
                </a:lnTo>
                <a:lnTo>
                  <a:pt x="884174" y="38100"/>
                </a:lnTo>
                <a:lnTo>
                  <a:pt x="86436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725414" y="1223009"/>
            <a:ext cx="339725" cy="506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latin typeface="Tw Cen MT"/>
                <a:cs typeface="Tw Cen MT"/>
              </a:rPr>
              <a:t>vs</a:t>
            </a:r>
            <a:endParaRPr sz="32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89519" y="583691"/>
            <a:ext cx="1865376" cy="18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245357" y="2820289"/>
            <a:ext cx="871855" cy="38290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00"/>
                </a:solidFill>
                <a:latin typeface="Tw Cen MT"/>
                <a:cs typeface="Tw Cen MT"/>
              </a:rPr>
              <a:t>nar</a:t>
            </a:r>
            <a:r>
              <a:rPr dirty="0" sz="2400" spc="-40">
                <a:solidFill>
                  <a:srgbClr val="000000"/>
                </a:solidFill>
                <a:latin typeface="Tw Cen MT"/>
                <a:cs typeface="Tw Cen MT"/>
              </a:rPr>
              <a:t>r</a:t>
            </a:r>
            <a:r>
              <a:rPr dirty="0" sz="2400" spc="-75">
                <a:solidFill>
                  <a:srgbClr val="000000"/>
                </a:solidFill>
                <a:latin typeface="Tw Cen MT"/>
                <a:cs typeface="Tw Cen MT"/>
              </a:rPr>
              <a:t>o</a:t>
            </a:r>
            <a:r>
              <a:rPr dirty="0" sz="2400">
                <a:solidFill>
                  <a:srgbClr val="000000"/>
                </a:solidFill>
                <a:latin typeface="Tw Cen MT"/>
                <a:cs typeface="Tw Cen MT"/>
              </a:rPr>
              <a:t>w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6932" y="2820289"/>
            <a:ext cx="615315" cy="382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latin typeface="Tw Cen MT"/>
                <a:cs typeface="Tw Cen MT"/>
              </a:rPr>
              <a:t>wi</a:t>
            </a:r>
            <a:r>
              <a:rPr dirty="0" sz="2400" spc="-10">
                <a:latin typeface="Tw Cen MT"/>
                <a:cs typeface="Tw Cen MT"/>
              </a:rPr>
              <a:t>d</a:t>
            </a:r>
            <a:r>
              <a:rPr dirty="0" sz="2400">
                <a:latin typeface="Tw Cen MT"/>
                <a:cs typeface="Tw Cen MT"/>
              </a:rPr>
              <a:t>e</a:t>
            </a:r>
            <a:endParaRPr sz="2400">
              <a:latin typeface="Tw Cen MT"/>
              <a:cs typeface="Tw Cen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7347" y="6263639"/>
            <a:ext cx="2488692" cy="594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66872" y="807719"/>
            <a:ext cx="1068324" cy="1426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59251" y="800100"/>
            <a:ext cx="1083945" cy="1442085"/>
          </a:xfrm>
          <a:custGeom>
            <a:avLst/>
            <a:gdLst/>
            <a:ahLst/>
            <a:cxnLst/>
            <a:rect l="l" t="t" r="r" b="b"/>
            <a:pathLst>
              <a:path w="1083945" h="1442085">
                <a:moveTo>
                  <a:pt x="0" y="1441703"/>
                </a:moveTo>
                <a:lnTo>
                  <a:pt x="1083564" y="1441703"/>
                </a:lnTo>
                <a:lnTo>
                  <a:pt x="1083564" y="0"/>
                </a:lnTo>
                <a:lnTo>
                  <a:pt x="0" y="0"/>
                </a:lnTo>
                <a:lnTo>
                  <a:pt x="0" y="1441703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63876" y="3482085"/>
            <a:ext cx="3404235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600" spc="5" i="1">
                <a:latin typeface="Tw Cen MT"/>
                <a:cs typeface="Tw Cen MT"/>
              </a:rPr>
              <a:t>each </a:t>
            </a:r>
            <a:r>
              <a:rPr dirty="0" sz="1600" spc="-10" i="1">
                <a:latin typeface="Tw Cen MT"/>
                <a:cs typeface="Tw Cen MT"/>
              </a:rPr>
              <a:t>partition </a:t>
            </a:r>
            <a:r>
              <a:rPr dirty="0" sz="1600" spc="-5" i="1">
                <a:latin typeface="Tw Cen MT"/>
                <a:cs typeface="Tw Cen MT"/>
              </a:rPr>
              <a:t>of the parent RDD is used </a:t>
            </a:r>
            <a:r>
              <a:rPr dirty="0" sz="1600" spc="-20" i="1">
                <a:latin typeface="Tw Cen MT"/>
                <a:cs typeface="Tw Cen MT"/>
              </a:rPr>
              <a:t>by  </a:t>
            </a:r>
            <a:r>
              <a:rPr dirty="0" sz="1600" spc="15" i="1">
                <a:latin typeface="Tw Cen MT"/>
                <a:cs typeface="Tw Cen MT"/>
              </a:rPr>
              <a:t>at </a:t>
            </a:r>
            <a:r>
              <a:rPr dirty="0" sz="1600" spc="-5" i="1">
                <a:latin typeface="Tw Cen MT"/>
                <a:cs typeface="Tw Cen MT"/>
              </a:rPr>
              <a:t>most one </a:t>
            </a:r>
            <a:r>
              <a:rPr dirty="0" sz="1600" spc="-10" i="1">
                <a:latin typeface="Tw Cen MT"/>
                <a:cs typeface="Tw Cen MT"/>
              </a:rPr>
              <a:t>partition </a:t>
            </a:r>
            <a:r>
              <a:rPr dirty="0" sz="1600" spc="-5" i="1">
                <a:latin typeface="Tw Cen MT"/>
                <a:cs typeface="Tw Cen MT"/>
              </a:rPr>
              <a:t>of the </a:t>
            </a:r>
            <a:r>
              <a:rPr dirty="0" sz="1600" i="1">
                <a:latin typeface="Tw Cen MT"/>
                <a:cs typeface="Tw Cen MT"/>
              </a:rPr>
              <a:t>child</a:t>
            </a:r>
            <a:r>
              <a:rPr dirty="0" sz="1600" spc="110" i="1">
                <a:latin typeface="Tw Cen MT"/>
                <a:cs typeface="Tw Cen MT"/>
              </a:rPr>
              <a:t> </a:t>
            </a:r>
            <a:r>
              <a:rPr dirty="0" sz="1600" spc="-5" i="1">
                <a:latin typeface="Tw Cen MT"/>
                <a:cs typeface="Tw Cen MT"/>
              </a:rPr>
              <a:t>RDD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3386" y="3482085"/>
            <a:ext cx="3234055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600" spc="-5" i="1">
                <a:latin typeface="Tw Cen MT"/>
                <a:cs typeface="Tw Cen MT"/>
              </a:rPr>
              <a:t>multiple </a:t>
            </a:r>
            <a:r>
              <a:rPr dirty="0" sz="1600" i="1">
                <a:latin typeface="Tw Cen MT"/>
                <a:cs typeface="Tw Cen MT"/>
              </a:rPr>
              <a:t>child </a:t>
            </a:r>
            <a:r>
              <a:rPr dirty="0" sz="1600" spc="-5" i="1">
                <a:latin typeface="Tw Cen MT"/>
                <a:cs typeface="Tw Cen MT"/>
              </a:rPr>
              <a:t>RDD </a:t>
            </a:r>
            <a:r>
              <a:rPr dirty="0" sz="1600" spc="-10" i="1">
                <a:latin typeface="Tw Cen MT"/>
                <a:cs typeface="Tw Cen MT"/>
              </a:rPr>
              <a:t>partitions </a:t>
            </a:r>
            <a:r>
              <a:rPr dirty="0" sz="1600" spc="-5" i="1">
                <a:latin typeface="Tw Cen MT"/>
                <a:cs typeface="Tw Cen MT"/>
              </a:rPr>
              <a:t>may depend  </a:t>
            </a:r>
            <a:r>
              <a:rPr dirty="0" sz="1600" spc="-5" i="1">
                <a:latin typeface="Tw Cen MT"/>
                <a:cs typeface="Tw Cen MT"/>
              </a:rPr>
              <a:t>on a single parent RDD</a:t>
            </a:r>
            <a:r>
              <a:rPr dirty="0" sz="1600" spc="-10" i="1">
                <a:latin typeface="Tw Cen MT"/>
                <a:cs typeface="Tw Cen MT"/>
              </a:rPr>
              <a:t> partition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00527" y="4450079"/>
            <a:ext cx="419100" cy="222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00527" y="4450079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00527" y="4756403"/>
            <a:ext cx="419100" cy="2225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700527" y="4756403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700527" y="5053584"/>
            <a:ext cx="419100" cy="222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00527" y="5053584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00527" y="5359908"/>
            <a:ext cx="419100" cy="2225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00527" y="5359908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4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835390" y="4376165"/>
            <a:ext cx="609600" cy="1287780"/>
          </a:xfrm>
          <a:custGeom>
            <a:avLst/>
            <a:gdLst/>
            <a:ahLst/>
            <a:cxnLst/>
            <a:rect l="l" t="t" r="r" b="b"/>
            <a:pathLst>
              <a:path w="609600" h="1287779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599"/>
                </a:lnTo>
                <a:lnTo>
                  <a:pt x="609600" y="1186179"/>
                </a:lnTo>
                <a:lnTo>
                  <a:pt x="601618" y="1225725"/>
                </a:lnTo>
                <a:lnTo>
                  <a:pt x="579850" y="1258020"/>
                </a:lnTo>
                <a:lnTo>
                  <a:pt x="547556" y="1279795"/>
                </a:lnTo>
                <a:lnTo>
                  <a:pt x="508000" y="1287779"/>
                </a:lnTo>
                <a:lnTo>
                  <a:pt x="101600" y="1287779"/>
                </a:lnTo>
                <a:lnTo>
                  <a:pt x="62043" y="1279795"/>
                </a:lnTo>
                <a:lnTo>
                  <a:pt x="29749" y="1258020"/>
                </a:lnTo>
                <a:lnTo>
                  <a:pt x="7981" y="1225725"/>
                </a:lnTo>
                <a:lnTo>
                  <a:pt x="0" y="1186179"/>
                </a:lnTo>
                <a:lnTo>
                  <a:pt x="0" y="101599"/>
                </a:lnTo>
                <a:close/>
              </a:path>
            </a:pathLst>
          </a:custGeom>
          <a:ln w="25908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929116" y="4433315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1" y="0"/>
                </a:moveTo>
                <a:lnTo>
                  <a:pt x="37337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89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7" y="224027"/>
                </a:lnTo>
                <a:lnTo>
                  <a:pt x="381761" y="224027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89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1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929116" y="4433315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381761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1" y="224027"/>
                </a:lnTo>
                <a:lnTo>
                  <a:pt x="37337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929116" y="4739640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1" y="0"/>
                </a:moveTo>
                <a:lnTo>
                  <a:pt x="37337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90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7" y="224028"/>
                </a:lnTo>
                <a:lnTo>
                  <a:pt x="381761" y="224028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90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1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929116" y="4739640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381761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90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1" y="224028"/>
                </a:lnTo>
                <a:lnTo>
                  <a:pt x="37337" y="224028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90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929116" y="5036820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1" y="0"/>
                </a:moveTo>
                <a:lnTo>
                  <a:pt x="37337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89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7" y="224027"/>
                </a:lnTo>
                <a:lnTo>
                  <a:pt x="381761" y="224027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89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1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929116" y="5036820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381761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1" y="224027"/>
                </a:lnTo>
                <a:lnTo>
                  <a:pt x="37337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929116" y="5343144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381761" y="0"/>
                </a:moveTo>
                <a:lnTo>
                  <a:pt x="37337" y="0"/>
                </a:lnTo>
                <a:lnTo>
                  <a:pt x="22824" y="2940"/>
                </a:lnTo>
                <a:lnTo>
                  <a:pt x="10953" y="10953"/>
                </a:lnTo>
                <a:lnTo>
                  <a:pt x="2940" y="22824"/>
                </a:lnTo>
                <a:lnTo>
                  <a:pt x="0" y="37337"/>
                </a:lnTo>
                <a:lnTo>
                  <a:pt x="0" y="186689"/>
                </a:lnTo>
                <a:lnTo>
                  <a:pt x="2940" y="201203"/>
                </a:lnTo>
                <a:lnTo>
                  <a:pt x="10953" y="213074"/>
                </a:lnTo>
                <a:lnTo>
                  <a:pt x="22824" y="221087"/>
                </a:lnTo>
                <a:lnTo>
                  <a:pt x="37337" y="224027"/>
                </a:lnTo>
                <a:lnTo>
                  <a:pt x="381761" y="224027"/>
                </a:lnTo>
                <a:lnTo>
                  <a:pt x="396275" y="221087"/>
                </a:lnTo>
                <a:lnTo>
                  <a:pt x="408146" y="213074"/>
                </a:lnTo>
                <a:lnTo>
                  <a:pt x="416159" y="201203"/>
                </a:lnTo>
                <a:lnTo>
                  <a:pt x="419100" y="186689"/>
                </a:lnTo>
                <a:lnTo>
                  <a:pt x="419100" y="37337"/>
                </a:lnTo>
                <a:lnTo>
                  <a:pt x="416159" y="22824"/>
                </a:lnTo>
                <a:lnTo>
                  <a:pt x="408146" y="10953"/>
                </a:lnTo>
                <a:lnTo>
                  <a:pt x="396275" y="2940"/>
                </a:lnTo>
                <a:lnTo>
                  <a:pt x="381761" y="0"/>
                </a:lnTo>
                <a:close/>
              </a:path>
            </a:pathLst>
          </a:custGeom>
          <a:solidFill>
            <a:srgbClr val="E680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929116" y="5343144"/>
            <a:ext cx="419100" cy="224154"/>
          </a:xfrm>
          <a:custGeom>
            <a:avLst/>
            <a:gdLst/>
            <a:ahLst/>
            <a:cxnLst/>
            <a:rect l="l" t="t" r="r" b="b"/>
            <a:pathLst>
              <a:path w="419100" h="224154">
                <a:moveTo>
                  <a:pt x="0" y="37337"/>
                </a:moveTo>
                <a:lnTo>
                  <a:pt x="2940" y="22824"/>
                </a:lnTo>
                <a:lnTo>
                  <a:pt x="10953" y="10953"/>
                </a:lnTo>
                <a:lnTo>
                  <a:pt x="22824" y="2940"/>
                </a:lnTo>
                <a:lnTo>
                  <a:pt x="37337" y="0"/>
                </a:lnTo>
                <a:lnTo>
                  <a:pt x="381761" y="0"/>
                </a:lnTo>
                <a:lnTo>
                  <a:pt x="396275" y="2940"/>
                </a:lnTo>
                <a:lnTo>
                  <a:pt x="408146" y="10953"/>
                </a:lnTo>
                <a:lnTo>
                  <a:pt x="416159" y="22824"/>
                </a:lnTo>
                <a:lnTo>
                  <a:pt x="419100" y="37337"/>
                </a:lnTo>
                <a:lnTo>
                  <a:pt x="419100" y="186689"/>
                </a:lnTo>
                <a:lnTo>
                  <a:pt x="416159" y="201203"/>
                </a:lnTo>
                <a:lnTo>
                  <a:pt x="408146" y="213074"/>
                </a:lnTo>
                <a:lnTo>
                  <a:pt x="396275" y="221087"/>
                </a:lnTo>
                <a:lnTo>
                  <a:pt x="381761" y="224027"/>
                </a:lnTo>
                <a:lnTo>
                  <a:pt x="37337" y="224027"/>
                </a:lnTo>
                <a:lnTo>
                  <a:pt x="22824" y="221087"/>
                </a:lnTo>
                <a:lnTo>
                  <a:pt x="10953" y="213074"/>
                </a:lnTo>
                <a:lnTo>
                  <a:pt x="2940" y="201203"/>
                </a:lnTo>
                <a:lnTo>
                  <a:pt x="0" y="186689"/>
                </a:lnTo>
                <a:lnTo>
                  <a:pt x="0" y="3733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546085" y="4376165"/>
            <a:ext cx="609600" cy="1289685"/>
          </a:xfrm>
          <a:custGeom>
            <a:avLst/>
            <a:gdLst/>
            <a:ahLst/>
            <a:cxnLst/>
            <a:rect l="l" t="t" r="r" b="b"/>
            <a:pathLst>
              <a:path w="609600" h="1289685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508000" y="0"/>
                </a:lnTo>
                <a:lnTo>
                  <a:pt x="547556" y="7981"/>
                </a:lnTo>
                <a:lnTo>
                  <a:pt x="579850" y="29749"/>
                </a:lnTo>
                <a:lnTo>
                  <a:pt x="601618" y="62043"/>
                </a:lnTo>
                <a:lnTo>
                  <a:pt x="609600" y="101599"/>
                </a:lnTo>
                <a:lnTo>
                  <a:pt x="609600" y="1187703"/>
                </a:lnTo>
                <a:lnTo>
                  <a:pt x="601618" y="1227249"/>
                </a:lnTo>
                <a:lnTo>
                  <a:pt x="579850" y="1259544"/>
                </a:lnTo>
                <a:lnTo>
                  <a:pt x="547556" y="1281319"/>
                </a:lnTo>
                <a:lnTo>
                  <a:pt x="508000" y="1289303"/>
                </a:lnTo>
                <a:lnTo>
                  <a:pt x="101600" y="1289303"/>
                </a:lnTo>
                <a:lnTo>
                  <a:pt x="62043" y="1281319"/>
                </a:lnTo>
                <a:lnTo>
                  <a:pt x="29749" y="1259544"/>
                </a:lnTo>
                <a:lnTo>
                  <a:pt x="7981" y="1227249"/>
                </a:lnTo>
                <a:lnTo>
                  <a:pt x="0" y="1187703"/>
                </a:lnTo>
                <a:lnTo>
                  <a:pt x="0" y="10159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57895" y="4534915"/>
            <a:ext cx="873125" cy="328930"/>
          </a:xfrm>
          <a:custGeom>
            <a:avLst/>
            <a:gdLst/>
            <a:ahLst/>
            <a:cxnLst/>
            <a:rect l="l" t="t" r="r" b="b"/>
            <a:pathLst>
              <a:path w="873125" h="328929">
                <a:moveTo>
                  <a:pt x="56006" y="290321"/>
                </a:moveTo>
                <a:lnTo>
                  <a:pt x="0" y="310260"/>
                </a:lnTo>
                <a:lnTo>
                  <a:pt x="6603" y="328929"/>
                </a:lnTo>
                <a:lnTo>
                  <a:pt x="62610" y="308990"/>
                </a:lnTo>
                <a:lnTo>
                  <a:pt x="56006" y="290321"/>
                </a:lnTo>
                <a:close/>
              </a:path>
              <a:path w="873125" h="328929">
                <a:moveTo>
                  <a:pt x="130682" y="263778"/>
                </a:moveTo>
                <a:lnTo>
                  <a:pt x="74675" y="283717"/>
                </a:lnTo>
                <a:lnTo>
                  <a:pt x="81279" y="302386"/>
                </a:lnTo>
                <a:lnTo>
                  <a:pt x="137286" y="282447"/>
                </a:lnTo>
                <a:lnTo>
                  <a:pt x="130682" y="263778"/>
                </a:lnTo>
                <a:close/>
              </a:path>
              <a:path w="873125" h="328929">
                <a:moveTo>
                  <a:pt x="205358" y="237235"/>
                </a:moveTo>
                <a:lnTo>
                  <a:pt x="149351" y="257174"/>
                </a:lnTo>
                <a:lnTo>
                  <a:pt x="155955" y="275843"/>
                </a:lnTo>
                <a:lnTo>
                  <a:pt x="211962" y="255904"/>
                </a:lnTo>
                <a:lnTo>
                  <a:pt x="205358" y="237235"/>
                </a:lnTo>
                <a:close/>
              </a:path>
              <a:path w="873125" h="328929">
                <a:moveTo>
                  <a:pt x="280034" y="210692"/>
                </a:moveTo>
                <a:lnTo>
                  <a:pt x="224027" y="230631"/>
                </a:lnTo>
                <a:lnTo>
                  <a:pt x="230631" y="249300"/>
                </a:lnTo>
                <a:lnTo>
                  <a:pt x="286638" y="229361"/>
                </a:lnTo>
                <a:lnTo>
                  <a:pt x="280034" y="210692"/>
                </a:lnTo>
                <a:close/>
              </a:path>
              <a:path w="873125" h="328929">
                <a:moveTo>
                  <a:pt x="354710" y="184149"/>
                </a:moveTo>
                <a:lnTo>
                  <a:pt x="298703" y="204088"/>
                </a:lnTo>
                <a:lnTo>
                  <a:pt x="305307" y="222757"/>
                </a:lnTo>
                <a:lnTo>
                  <a:pt x="361314" y="202818"/>
                </a:lnTo>
                <a:lnTo>
                  <a:pt x="354710" y="184149"/>
                </a:lnTo>
                <a:close/>
              </a:path>
              <a:path w="873125" h="328929">
                <a:moveTo>
                  <a:pt x="429386" y="157606"/>
                </a:moveTo>
                <a:lnTo>
                  <a:pt x="373379" y="177545"/>
                </a:lnTo>
                <a:lnTo>
                  <a:pt x="379983" y="196214"/>
                </a:lnTo>
                <a:lnTo>
                  <a:pt x="435990" y="176275"/>
                </a:lnTo>
                <a:lnTo>
                  <a:pt x="429386" y="157606"/>
                </a:lnTo>
                <a:close/>
              </a:path>
              <a:path w="873125" h="328929">
                <a:moveTo>
                  <a:pt x="504062" y="131063"/>
                </a:moveTo>
                <a:lnTo>
                  <a:pt x="448055" y="151002"/>
                </a:lnTo>
                <a:lnTo>
                  <a:pt x="454659" y="169671"/>
                </a:lnTo>
                <a:lnTo>
                  <a:pt x="510667" y="149732"/>
                </a:lnTo>
                <a:lnTo>
                  <a:pt x="504062" y="131063"/>
                </a:lnTo>
                <a:close/>
              </a:path>
              <a:path w="873125" h="328929">
                <a:moveTo>
                  <a:pt x="578611" y="104520"/>
                </a:moveTo>
                <a:lnTo>
                  <a:pt x="522604" y="124459"/>
                </a:lnTo>
                <a:lnTo>
                  <a:pt x="529335" y="143128"/>
                </a:lnTo>
                <a:lnTo>
                  <a:pt x="585343" y="123189"/>
                </a:lnTo>
                <a:lnTo>
                  <a:pt x="578611" y="104520"/>
                </a:lnTo>
                <a:close/>
              </a:path>
              <a:path w="873125" h="328929">
                <a:moveTo>
                  <a:pt x="653287" y="77977"/>
                </a:moveTo>
                <a:lnTo>
                  <a:pt x="597280" y="97916"/>
                </a:lnTo>
                <a:lnTo>
                  <a:pt x="604011" y="116585"/>
                </a:lnTo>
                <a:lnTo>
                  <a:pt x="660019" y="96646"/>
                </a:lnTo>
                <a:lnTo>
                  <a:pt x="653287" y="77977"/>
                </a:lnTo>
                <a:close/>
              </a:path>
              <a:path w="873125" h="328929">
                <a:moveTo>
                  <a:pt x="727963" y="51434"/>
                </a:moveTo>
                <a:lnTo>
                  <a:pt x="671956" y="71373"/>
                </a:lnTo>
                <a:lnTo>
                  <a:pt x="678687" y="90042"/>
                </a:lnTo>
                <a:lnTo>
                  <a:pt x="734695" y="70103"/>
                </a:lnTo>
                <a:lnTo>
                  <a:pt x="727963" y="51434"/>
                </a:lnTo>
                <a:close/>
              </a:path>
              <a:path w="873125" h="328929">
                <a:moveTo>
                  <a:pt x="859088" y="24891"/>
                </a:moveTo>
                <a:lnTo>
                  <a:pt x="802639" y="24891"/>
                </a:lnTo>
                <a:lnTo>
                  <a:pt x="809371" y="43560"/>
                </a:lnTo>
                <a:lnTo>
                  <a:pt x="804542" y="45279"/>
                </a:lnTo>
                <a:lnTo>
                  <a:pt x="813943" y="71881"/>
                </a:lnTo>
                <a:lnTo>
                  <a:pt x="859088" y="24891"/>
                </a:lnTo>
                <a:close/>
              </a:path>
              <a:path w="873125" h="328929">
                <a:moveTo>
                  <a:pt x="797931" y="26568"/>
                </a:moveTo>
                <a:lnTo>
                  <a:pt x="746632" y="44830"/>
                </a:lnTo>
                <a:lnTo>
                  <a:pt x="753363" y="63499"/>
                </a:lnTo>
                <a:lnTo>
                  <a:pt x="804542" y="45279"/>
                </a:lnTo>
                <a:lnTo>
                  <a:pt x="797931" y="26568"/>
                </a:lnTo>
                <a:close/>
              </a:path>
              <a:path w="873125" h="328929">
                <a:moveTo>
                  <a:pt x="802639" y="24891"/>
                </a:moveTo>
                <a:lnTo>
                  <a:pt x="797931" y="26568"/>
                </a:lnTo>
                <a:lnTo>
                  <a:pt x="804542" y="45279"/>
                </a:lnTo>
                <a:lnTo>
                  <a:pt x="809371" y="43560"/>
                </a:lnTo>
                <a:lnTo>
                  <a:pt x="802639" y="24891"/>
                </a:lnTo>
                <a:close/>
              </a:path>
              <a:path w="873125" h="328929">
                <a:moveTo>
                  <a:pt x="788543" y="0"/>
                </a:moveTo>
                <a:lnTo>
                  <a:pt x="797931" y="26568"/>
                </a:lnTo>
                <a:lnTo>
                  <a:pt x="802639" y="24891"/>
                </a:lnTo>
                <a:lnTo>
                  <a:pt x="859088" y="24891"/>
                </a:lnTo>
                <a:lnTo>
                  <a:pt x="872998" y="10413"/>
                </a:lnTo>
                <a:lnTo>
                  <a:pt x="788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059673" y="4507229"/>
            <a:ext cx="870585" cy="76200"/>
          </a:xfrm>
          <a:custGeom>
            <a:avLst/>
            <a:gdLst/>
            <a:ahLst/>
            <a:cxnLst/>
            <a:rect l="l" t="t" r="r" b="b"/>
            <a:pathLst>
              <a:path w="870584" h="76200">
                <a:moveTo>
                  <a:pt x="850772" y="28194"/>
                </a:moveTo>
                <a:lnTo>
                  <a:pt x="807084" y="28194"/>
                </a:lnTo>
                <a:lnTo>
                  <a:pt x="807084" y="48006"/>
                </a:lnTo>
                <a:lnTo>
                  <a:pt x="794384" y="48015"/>
                </a:lnTo>
                <a:lnTo>
                  <a:pt x="794384" y="76200"/>
                </a:lnTo>
                <a:lnTo>
                  <a:pt x="870584" y="38100"/>
                </a:lnTo>
                <a:lnTo>
                  <a:pt x="850772" y="28194"/>
                </a:lnTo>
                <a:close/>
              </a:path>
              <a:path w="870584" h="76200">
                <a:moveTo>
                  <a:pt x="794384" y="28203"/>
                </a:moveTo>
                <a:lnTo>
                  <a:pt x="0" y="28829"/>
                </a:lnTo>
                <a:lnTo>
                  <a:pt x="0" y="48641"/>
                </a:lnTo>
                <a:lnTo>
                  <a:pt x="794384" y="48015"/>
                </a:lnTo>
                <a:lnTo>
                  <a:pt x="794384" y="28203"/>
                </a:lnTo>
                <a:close/>
              </a:path>
              <a:path w="870584" h="76200">
                <a:moveTo>
                  <a:pt x="807084" y="28194"/>
                </a:moveTo>
                <a:lnTo>
                  <a:pt x="794384" y="28203"/>
                </a:lnTo>
                <a:lnTo>
                  <a:pt x="794384" y="48015"/>
                </a:lnTo>
                <a:lnTo>
                  <a:pt x="807084" y="48006"/>
                </a:lnTo>
                <a:lnTo>
                  <a:pt x="807084" y="28194"/>
                </a:lnTo>
                <a:close/>
              </a:path>
              <a:path w="870584" h="76200">
                <a:moveTo>
                  <a:pt x="794384" y="0"/>
                </a:moveTo>
                <a:lnTo>
                  <a:pt x="794384" y="28203"/>
                </a:lnTo>
                <a:lnTo>
                  <a:pt x="850772" y="28194"/>
                </a:lnTo>
                <a:lnTo>
                  <a:pt x="79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61197" y="5433821"/>
            <a:ext cx="884555" cy="76200"/>
          </a:xfrm>
          <a:custGeom>
            <a:avLst/>
            <a:gdLst/>
            <a:ahLst/>
            <a:cxnLst/>
            <a:rect l="l" t="t" r="r" b="b"/>
            <a:pathLst>
              <a:path w="884554" h="76200">
                <a:moveTo>
                  <a:pt x="807974" y="0"/>
                </a:moveTo>
                <a:lnTo>
                  <a:pt x="807974" y="76199"/>
                </a:lnTo>
                <a:lnTo>
                  <a:pt x="864361" y="48005"/>
                </a:lnTo>
                <a:lnTo>
                  <a:pt x="820674" y="48005"/>
                </a:lnTo>
                <a:lnTo>
                  <a:pt x="820674" y="28193"/>
                </a:lnTo>
                <a:lnTo>
                  <a:pt x="864361" y="28193"/>
                </a:lnTo>
                <a:lnTo>
                  <a:pt x="807974" y="0"/>
                </a:lnTo>
                <a:close/>
              </a:path>
              <a:path w="884554" h="76200">
                <a:moveTo>
                  <a:pt x="80797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807974" y="48005"/>
                </a:lnTo>
                <a:lnTo>
                  <a:pt x="807974" y="28193"/>
                </a:lnTo>
                <a:close/>
              </a:path>
              <a:path w="884554" h="76200">
                <a:moveTo>
                  <a:pt x="864361" y="28193"/>
                </a:moveTo>
                <a:lnTo>
                  <a:pt x="820674" y="28193"/>
                </a:lnTo>
                <a:lnTo>
                  <a:pt x="820674" y="48005"/>
                </a:lnTo>
                <a:lnTo>
                  <a:pt x="864361" y="48005"/>
                </a:lnTo>
                <a:lnTo>
                  <a:pt x="884174" y="38099"/>
                </a:lnTo>
                <a:lnTo>
                  <a:pt x="864361" y="28193"/>
                </a:lnTo>
                <a:close/>
              </a:path>
            </a:pathLst>
          </a:custGeom>
          <a:solidFill>
            <a:srgbClr val="3D87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639811" y="4434840"/>
            <a:ext cx="419100" cy="2225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639811" y="4434840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20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20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639811" y="4741164"/>
            <a:ext cx="419100" cy="2225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639811" y="4741164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4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4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4"/>
                </a:lnTo>
                <a:lnTo>
                  <a:pt x="37084" y="222504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639811" y="5038344"/>
            <a:ext cx="419100" cy="2225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639811" y="5038344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4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639811" y="5344667"/>
            <a:ext cx="419100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639811" y="5344667"/>
            <a:ext cx="419100" cy="222885"/>
          </a:xfrm>
          <a:custGeom>
            <a:avLst/>
            <a:gdLst/>
            <a:ahLst/>
            <a:cxnLst/>
            <a:rect l="l" t="t" r="r" b="b"/>
            <a:pathLst>
              <a:path w="419100" h="222885">
                <a:moveTo>
                  <a:pt x="0" y="37083"/>
                </a:moveTo>
                <a:lnTo>
                  <a:pt x="2919" y="22663"/>
                </a:lnTo>
                <a:lnTo>
                  <a:pt x="10874" y="10874"/>
                </a:lnTo>
                <a:lnTo>
                  <a:pt x="22663" y="2919"/>
                </a:lnTo>
                <a:lnTo>
                  <a:pt x="37084" y="0"/>
                </a:lnTo>
                <a:lnTo>
                  <a:pt x="382016" y="0"/>
                </a:lnTo>
                <a:lnTo>
                  <a:pt x="396436" y="2919"/>
                </a:lnTo>
                <a:lnTo>
                  <a:pt x="408225" y="10874"/>
                </a:lnTo>
                <a:lnTo>
                  <a:pt x="416180" y="22663"/>
                </a:lnTo>
                <a:lnTo>
                  <a:pt x="419100" y="37083"/>
                </a:lnTo>
                <a:lnTo>
                  <a:pt x="419100" y="185419"/>
                </a:lnTo>
                <a:lnTo>
                  <a:pt x="416180" y="199840"/>
                </a:lnTo>
                <a:lnTo>
                  <a:pt x="408225" y="211629"/>
                </a:lnTo>
                <a:lnTo>
                  <a:pt x="396436" y="219584"/>
                </a:lnTo>
                <a:lnTo>
                  <a:pt x="382016" y="222503"/>
                </a:lnTo>
                <a:lnTo>
                  <a:pt x="37084" y="222503"/>
                </a:lnTo>
                <a:lnTo>
                  <a:pt x="22663" y="219584"/>
                </a:lnTo>
                <a:lnTo>
                  <a:pt x="10874" y="211629"/>
                </a:lnTo>
                <a:lnTo>
                  <a:pt x="2919" y="199840"/>
                </a:lnTo>
                <a:lnTo>
                  <a:pt x="0" y="185419"/>
                </a:lnTo>
                <a:lnTo>
                  <a:pt x="0" y="37083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063992" y="4540503"/>
            <a:ext cx="866140" cy="322580"/>
          </a:xfrm>
          <a:custGeom>
            <a:avLst/>
            <a:gdLst/>
            <a:ahLst/>
            <a:cxnLst/>
            <a:rect l="l" t="t" r="r" b="b"/>
            <a:pathLst>
              <a:path w="866140" h="322579">
                <a:moveTo>
                  <a:pt x="790710" y="295544"/>
                </a:moveTo>
                <a:lnTo>
                  <a:pt x="781430" y="322072"/>
                </a:lnTo>
                <a:lnTo>
                  <a:pt x="865885" y="311277"/>
                </a:lnTo>
                <a:lnTo>
                  <a:pt x="854665" y="299720"/>
                </a:lnTo>
                <a:lnTo>
                  <a:pt x="802639" y="299720"/>
                </a:lnTo>
                <a:lnTo>
                  <a:pt x="790710" y="295544"/>
                </a:lnTo>
                <a:close/>
              </a:path>
              <a:path w="866140" h="322579">
                <a:moveTo>
                  <a:pt x="797250" y="276851"/>
                </a:moveTo>
                <a:lnTo>
                  <a:pt x="790710" y="295544"/>
                </a:lnTo>
                <a:lnTo>
                  <a:pt x="802639" y="299720"/>
                </a:lnTo>
                <a:lnTo>
                  <a:pt x="809243" y="281051"/>
                </a:lnTo>
                <a:lnTo>
                  <a:pt x="797250" y="276851"/>
                </a:lnTo>
                <a:close/>
              </a:path>
              <a:path w="866140" h="322579">
                <a:moveTo>
                  <a:pt x="806576" y="250190"/>
                </a:moveTo>
                <a:lnTo>
                  <a:pt x="797250" y="276851"/>
                </a:lnTo>
                <a:lnTo>
                  <a:pt x="809243" y="281051"/>
                </a:lnTo>
                <a:lnTo>
                  <a:pt x="802639" y="299720"/>
                </a:lnTo>
                <a:lnTo>
                  <a:pt x="854665" y="299720"/>
                </a:lnTo>
                <a:lnTo>
                  <a:pt x="806576" y="250190"/>
                </a:lnTo>
                <a:close/>
              </a:path>
              <a:path w="866140" h="322579">
                <a:moveTo>
                  <a:pt x="6603" y="0"/>
                </a:moveTo>
                <a:lnTo>
                  <a:pt x="0" y="18796"/>
                </a:lnTo>
                <a:lnTo>
                  <a:pt x="790710" y="295544"/>
                </a:lnTo>
                <a:lnTo>
                  <a:pt x="797250" y="276851"/>
                </a:lnTo>
                <a:lnTo>
                  <a:pt x="66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061579" y="4541773"/>
            <a:ext cx="868680" cy="608330"/>
          </a:xfrm>
          <a:custGeom>
            <a:avLst/>
            <a:gdLst/>
            <a:ahLst/>
            <a:cxnLst/>
            <a:rect l="l" t="t" r="r" b="b"/>
            <a:pathLst>
              <a:path w="868679" h="608329">
                <a:moveTo>
                  <a:pt x="800092" y="572759"/>
                </a:moveTo>
                <a:lnTo>
                  <a:pt x="783971" y="595883"/>
                </a:lnTo>
                <a:lnTo>
                  <a:pt x="868299" y="608202"/>
                </a:lnTo>
                <a:lnTo>
                  <a:pt x="852933" y="580008"/>
                </a:lnTo>
                <a:lnTo>
                  <a:pt x="810514" y="580008"/>
                </a:lnTo>
                <a:lnTo>
                  <a:pt x="800092" y="572759"/>
                </a:lnTo>
                <a:close/>
              </a:path>
              <a:path w="868679" h="608329">
                <a:moveTo>
                  <a:pt x="811415" y="556517"/>
                </a:moveTo>
                <a:lnTo>
                  <a:pt x="800092" y="572759"/>
                </a:lnTo>
                <a:lnTo>
                  <a:pt x="810514" y="580008"/>
                </a:lnTo>
                <a:lnTo>
                  <a:pt x="821817" y="563752"/>
                </a:lnTo>
                <a:lnTo>
                  <a:pt x="811415" y="556517"/>
                </a:lnTo>
                <a:close/>
              </a:path>
              <a:path w="868679" h="608329">
                <a:moveTo>
                  <a:pt x="827531" y="533400"/>
                </a:moveTo>
                <a:lnTo>
                  <a:pt x="811415" y="556517"/>
                </a:lnTo>
                <a:lnTo>
                  <a:pt x="821817" y="563752"/>
                </a:lnTo>
                <a:lnTo>
                  <a:pt x="810514" y="580008"/>
                </a:lnTo>
                <a:lnTo>
                  <a:pt x="852933" y="580008"/>
                </a:lnTo>
                <a:lnTo>
                  <a:pt x="827531" y="533400"/>
                </a:lnTo>
                <a:close/>
              </a:path>
              <a:path w="868679" h="608329">
                <a:moveTo>
                  <a:pt x="11429" y="0"/>
                </a:moveTo>
                <a:lnTo>
                  <a:pt x="0" y="16256"/>
                </a:lnTo>
                <a:lnTo>
                  <a:pt x="800092" y="572759"/>
                </a:lnTo>
                <a:lnTo>
                  <a:pt x="811415" y="556517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060055" y="4538471"/>
            <a:ext cx="869950" cy="917575"/>
          </a:xfrm>
          <a:custGeom>
            <a:avLst/>
            <a:gdLst/>
            <a:ahLst/>
            <a:cxnLst/>
            <a:rect l="l" t="t" r="r" b="b"/>
            <a:pathLst>
              <a:path w="869950" h="917575">
                <a:moveTo>
                  <a:pt x="810281" y="868852"/>
                </a:moveTo>
                <a:lnTo>
                  <a:pt x="789813" y="888237"/>
                </a:lnTo>
                <a:lnTo>
                  <a:pt x="869823" y="917320"/>
                </a:lnTo>
                <a:lnTo>
                  <a:pt x="857884" y="878077"/>
                </a:lnTo>
                <a:lnTo>
                  <a:pt x="819023" y="878077"/>
                </a:lnTo>
                <a:lnTo>
                  <a:pt x="810281" y="868852"/>
                </a:lnTo>
                <a:close/>
              </a:path>
              <a:path w="869950" h="917575">
                <a:moveTo>
                  <a:pt x="824631" y="855260"/>
                </a:moveTo>
                <a:lnTo>
                  <a:pt x="810281" y="868852"/>
                </a:lnTo>
                <a:lnTo>
                  <a:pt x="819023" y="878077"/>
                </a:lnTo>
                <a:lnTo>
                  <a:pt x="833374" y="864488"/>
                </a:lnTo>
                <a:lnTo>
                  <a:pt x="824631" y="855260"/>
                </a:lnTo>
                <a:close/>
              </a:path>
              <a:path w="869950" h="917575">
                <a:moveTo>
                  <a:pt x="845058" y="835913"/>
                </a:moveTo>
                <a:lnTo>
                  <a:pt x="824631" y="855260"/>
                </a:lnTo>
                <a:lnTo>
                  <a:pt x="833374" y="864488"/>
                </a:lnTo>
                <a:lnTo>
                  <a:pt x="819023" y="878077"/>
                </a:lnTo>
                <a:lnTo>
                  <a:pt x="857884" y="878077"/>
                </a:lnTo>
                <a:lnTo>
                  <a:pt x="845058" y="835913"/>
                </a:lnTo>
                <a:close/>
              </a:path>
              <a:path w="869950" h="917575">
                <a:moveTo>
                  <a:pt x="14477" y="0"/>
                </a:moveTo>
                <a:lnTo>
                  <a:pt x="0" y="13715"/>
                </a:lnTo>
                <a:lnTo>
                  <a:pt x="810281" y="868852"/>
                </a:lnTo>
                <a:lnTo>
                  <a:pt x="824631" y="855260"/>
                </a:lnTo>
                <a:lnTo>
                  <a:pt x="144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59673" y="4815078"/>
            <a:ext cx="870585" cy="76200"/>
          </a:xfrm>
          <a:custGeom>
            <a:avLst/>
            <a:gdLst/>
            <a:ahLst/>
            <a:cxnLst/>
            <a:rect l="l" t="t" r="r" b="b"/>
            <a:pathLst>
              <a:path w="870584" h="76200">
                <a:moveTo>
                  <a:pt x="59435" y="28829"/>
                </a:moveTo>
                <a:lnTo>
                  <a:pt x="0" y="28829"/>
                </a:lnTo>
                <a:lnTo>
                  <a:pt x="0" y="48641"/>
                </a:lnTo>
                <a:lnTo>
                  <a:pt x="59435" y="48641"/>
                </a:lnTo>
                <a:lnTo>
                  <a:pt x="59435" y="28829"/>
                </a:lnTo>
                <a:close/>
              </a:path>
              <a:path w="870584" h="76200">
                <a:moveTo>
                  <a:pt x="138683" y="28702"/>
                </a:moveTo>
                <a:lnTo>
                  <a:pt x="79248" y="28829"/>
                </a:lnTo>
                <a:lnTo>
                  <a:pt x="79248" y="48641"/>
                </a:lnTo>
                <a:lnTo>
                  <a:pt x="138683" y="48514"/>
                </a:lnTo>
                <a:lnTo>
                  <a:pt x="138683" y="28702"/>
                </a:lnTo>
                <a:close/>
              </a:path>
              <a:path w="870584" h="76200">
                <a:moveTo>
                  <a:pt x="217931" y="28702"/>
                </a:moveTo>
                <a:lnTo>
                  <a:pt x="158496" y="28702"/>
                </a:lnTo>
                <a:lnTo>
                  <a:pt x="158496" y="48514"/>
                </a:lnTo>
                <a:lnTo>
                  <a:pt x="217931" y="48514"/>
                </a:lnTo>
                <a:lnTo>
                  <a:pt x="217931" y="28702"/>
                </a:lnTo>
                <a:close/>
              </a:path>
              <a:path w="870584" h="76200">
                <a:moveTo>
                  <a:pt x="297179" y="28702"/>
                </a:moveTo>
                <a:lnTo>
                  <a:pt x="237744" y="28702"/>
                </a:lnTo>
                <a:lnTo>
                  <a:pt x="237744" y="48514"/>
                </a:lnTo>
                <a:lnTo>
                  <a:pt x="297179" y="48514"/>
                </a:lnTo>
                <a:lnTo>
                  <a:pt x="297179" y="28702"/>
                </a:lnTo>
                <a:close/>
              </a:path>
              <a:path w="870584" h="76200">
                <a:moveTo>
                  <a:pt x="376427" y="28575"/>
                </a:moveTo>
                <a:lnTo>
                  <a:pt x="316992" y="28575"/>
                </a:lnTo>
                <a:lnTo>
                  <a:pt x="316992" y="48387"/>
                </a:lnTo>
                <a:lnTo>
                  <a:pt x="376427" y="48387"/>
                </a:lnTo>
                <a:lnTo>
                  <a:pt x="376427" y="28575"/>
                </a:lnTo>
                <a:close/>
              </a:path>
              <a:path w="870584" h="76200">
                <a:moveTo>
                  <a:pt x="455675" y="28575"/>
                </a:moveTo>
                <a:lnTo>
                  <a:pt x="396240" y="28575"/>
                </a:lnTo>
                <a:lnTo>
                  <a:pt x="396240" y="48387"/>
                </a:lnTo>
                <a:lnTo>
                  <a:pt x="455675" y="48387"/>
                </a:lnTo>
                <a:lnTo>
                  <a:pt x="455675" y="28575"/>
                </a:lnTo>
                <a:close/>
              </a:path>
              <a:path w="870584" h="76200">
                <a:moveTo>
                  <a:pt x="534924" y="28448"/>
                </a:moveTo>
                <a:lnTo>
                  <a:pt x="475487" y="28448"/>
                </a:lnTo>
                <a:lnTo>
                  <a:pt x="475487" y="48260"/>
                </a:lnTo>
                <a:lnTo>
                  <a:pt x="534924" y="48260"/>
                </a:lnTo>
                <a:lnTo>
                  <a:pt x="534924" y="28448"/>
                </a:lnTo>
                <a:close/>
              </a:path>
              <a:path w="870584" h="76200">
                <a:moveTo>
                  <a:pt x="614172" y="28448"/>
                </a:moveTo>
                <a:lnTo>
                  <a:pt x="554735" y="28448"/>
                </a:lnTo>
                <a:lnTo>
                  <a:pt x="554735" y="48260"/>
                </a:lnTo>
                <a:lnTo>
                  <a:pt x="614172" y="48260"/>
                </a:lnTo>
                <a:lnTo>
                  <a:pt x="614172" y="28448"/>
                </a:lnTo>
                <a:close/>
              </a:path>
              <a:path w="870584" h="76200">
                <a:moveTo>
                  <a:pt x="693420" y="28321"/>
                </a:moveTo>
                <a:lnTo>
                  <a:pt x="633983" y="28321"/>
                </a:lnTo>
                <a:lnTo>
                  <a:pt x="633983" y="48133"/>
                </a:lnTo>
                <a:lnTo>
                  <a:pt x="693420" y="48133"/>
                </a:lnTo>
                <a:lnTo>
                  <a:pt x="693420" y="28321"/>
                </a:lnTo>
                <a:close/>
              </a:path>
              <a:path w="870584" h="76200">
                <a:moveTo>
                  <a:pt x="772668" y="28321"/>
                </a:moveTo>
                <a:lnTo>
                  <a:pt x="713231" y="28321"/>
                </a:lnTo>
                <a:lnTo>
                  <a:pt x="713231" y="48133"/>
                </a:lnTo>
                <a:lnTo>
                  <a:pt x="772668" y="48133"/>
                </a:lnTo>
                <a:lnTo>
                  <a:pt x="772668" y="28321"/>
                </a:lnTo>
                <a:close/>
              </a:path>
              <a:path w="870584" h="76200">
                <a:moveTo>
                  <a:pt x="794384" y="0"/>
                </a:moveTo>
                <a:lnTo>
                  <a:pt x="794384" y="76200"/>
                </a:lnTo>
                <a:lnTo>
                  <a:pt x="850772" y="48006"/>
                </a:lnTo>
                <a:lnTo>
                  <a:pt x="807084" y="48006"/>
                </a:lnTo>
                <a:lnTo>
                  <a:pt x="807084" y="28194"/>
                </a:lnTo>
                <a:lnTo>
                  <a:pt x="850773" y="28194"/>
                </a:lnTo>
                <a:lnTo>
                  <a:pt x="794384" y="0"/>
                </a:lnTo>
                <a:close/>
              </a:path>
              <a:path w="870584" h="76200">
                <a:moveTo>
                  <a:pt x="794384" y="28194"/>
                </a:moveTo>
                <a:lnTo>
                  <a:pt x="792479" y="28194"/>
                </a:lnTo>
                <a:lnTo>
                  <a:pt x="792479" y="48006"/>
                </a:lnTo>
                <a:lnTo>
                  <a:pt x="794384" y="48006"/>
                </a:lnTo>
                <a:lnTo>
                  <a:pt x="794384" y="28194"/>
                </a:lnTo>
                <a:close/>
              </a:path>
              <a:path w="870584" h="76200">
                <a:moveTo>
                  <a:pt x="850773" y="28194"/>
                </a:moveTo>
                <a:lnTo>
                  <a:pt x="807084" y="28194"/>
                </a:lnTo>
                <a:lnTo>
                  <a:pt x="807084" y="48006"/>
                </a:lnTo>
                <a:lnTo>
                  <a:pt x="850772" y="48006"/>
                </a:lnTo>
                <a:lnTo>
                  <a:pt x="870584" y="38100"/>
                </a:lnTo>
                <a:lnTo>
                  <a:pt x="850773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061579" y="4840478"/>
            <a:ext cx="868680" cy="615950"/>
          </a:xfrm>
          <a:custGeom>
            <a:avLst/>
            <a:gdLst/>
            <a:ahLst/>
            <a:cxnLst/>
            <a:rect l="l" t="t" r="r" b="b"/>
            <a:pathLst>
              <a:path w="868679" h="615950">
                <a:moveTo>
                  <a:pt x="11429" y="0"/>
                </a:moveTo>
                <a:lnTo>
                  <a:pt x="0" y="16256"/>
                </a:lnTo>
                <a:lnTo>
                  <a:pt x="48641" y="50419"/>
                </a:lnTo>
                <a:lnTo>
                  <a:pt x="60071" y="34290"/>
                </a:lnTo>
                <a:lnTo>
                  <a:pt x="11429" y="0"/>
                </a:lnTo>
                <a:close/>
              </a:path>
              <a:path w="868679" h="615950">
                <a:moveTo>
                  <a:pt x="76200" y="45593"/>
                </a:moveTo>
                <a:lnTo>
                  <a:pt x="64770" y="61849"/>
                </a:lnTo>
                <a:lnTo>
                  <a:pt x="113411" y="96012"/>
                </a:lnTo>
                <a:lnTo>
                  <a:pt x="124841" y="79883"/>
                </a:lnTo>
                <a:lnTo>
                  <a:pt x="76200" y="45593"/>
                </a:lnTo>
                <a:close/>
              </a:path>
              <a:path w="868679" h="615950">
                <a:moveTo>
                  <a:pt x="140970" y="91313"/>
                </a:moveTo>
                <a:lnTo>
                  <a:pt x="129667" y="107442"/>
                </a:lnTo>
                <a:lnTo>
                  <a:pt x="178180" y="141732"/>
                </a:lnTo>
                <a:lnTo>
                  <a:pt x="189611" y="125476"/>
                </a:lnTo>
                <a:lnTo>
                  <a:pt x="140970" y="91313"/>
                </a:lnTo>
                <a:close/>
              </a:path>
              <a:path w="868679" h="615950">
                <a:moveTo>
                  <a:pt x="205867" y="136906"/>
                </a:moveTo>
                <a:lnTo>
                  <a:pt x="194437" y="153035"/>
                </a:lnTo>
                <a:lnTo>
                  <a:pt x="242950" y="187325"/>
                </a:lnTo>
                <a:lnTo>
                  <a:pt x="254380" y="171069"/>
                </a:lnTo>
                <a:lnTo>
                  <a:pt x="205867" y="136906"/>
                </a:lnTo>
                <a:close/>
              </a:path>
              <a:path w="868679" h="615950">
                <a:moveTo>
                  <a:pt x="270637" y="182499"/>
                </a:moveTo>
                <a:lnTo>
                  <a:pt x="259206" y="198755"/>
                </a:lnTo>
                <a:lnTo>
                  <a:pt x="307848" y="232918"/>
                </a:lnTo>
                <a:lnTo>
                  <a:pt x="319150" y="216789"/>
                </a:lnTo>
                <a:lnTo>
                  <a:pt x="270637" y="182499"/>
                </a:lnTo>
                <a:close/>
              </a:path>
              <a:path w="868679" h="615950">
                <a:moveTo>
                  <a:pt x="335406" y="228092"/>
                </a:moveTo>
                <a:lnTo>
                  <a:pt x="323976" y="244348"/>
                </a:lnTo>
                <a:lnTo>
                  <a:pt x="372618" y="278511"/>
                </a:lnTo>
                <a:lnTo>
                  <a:pt x="384048" y="262382"/>
                </a:lnTo>
                <a:lnTo>
                  <a:pt x="335406" y="228092"/>
                </a:lnTo>
                <a:close/>
              </a:path>
              <a:path w="868679" h="615950">
                <a:moveTo>
                  <a:pt x="400176" y="273812"/>
                </a:moveTo>
                <a:lnTo>
                  <a:pt x="388747" y="289941"/>
                </a:lnTo>
                <a:lnTo>
                  <a:pt x="437388" y="324231"/>
                </a:lnTo>
                <a:lnTo>
                  <a:pt x="448818" y="307975"/>
                </a:lnTo>
                <a:lnTo>
                  <a:pt x="400176" y="273812"/>
                </a:lnTo>
                <a:close/>
              </a:path>
              <a:path w="868679" h="615950">
                <a:moveTo>
                  <a:pt x="464947" y="319405"/>
                </a:moveTo>
                <a:lnTo>
                  <a:pt x="453644" y="335534"/>
                </a:lnTo>
                <a:lnTo>
                  <a:pt x="502157" y="369824"/>
                </a:lnTo>
                <a:lnTo>
                  <a:pt x="513588" y="353568"/>
                </a:lnTo>
                <a:lnTo>
                  <a:pt x="464947" y="319405"/>
                </a:lnTo>
                <a:close/>
              </a:path>
              <a:path w="868679" h="615950">
                <a:moveTo>
                  <a:pt x="529844" y="364998"/>
                </a:moveTo>
                <a:lnTo>
                  <a:pt x="518414" y="381254"/>
                </a:lnTo>
                <a:lnTo>
                  <a:pt x="567054" y="415417"/>
                </a:lnTo>
                <a:lnTo>
                  <a:pt x="578357" y="399161"/>
                </a:lnTo>
                <a:lnTo>
                  <a:pt x="529844" y="364998"/>
                </a:lnTo>
                <a:close/>
              </a:path>
              <a:path w="868679" h="615950">
                <a:moveTo>
                  <a:pt x="594614" y="410591"/>
                </a:moveTo>
                <a:lnTo>
                  <a:pt x="583184" y="426847"/>
                </a:lnTo>
                <a:lnTo>
                  <a:pt x="631825" y="461010"/>
                </a:lnTo>
                <a:lnTo>
                  <a:pt x="643254" y="444881"/>
                </a:lnTo>
                <a:lnTo>
                  <a:pt x="594614" y="410591"/>
                </a:lnTo>
                <a:close/>
              </a:path>
              <a:path w="868679" h="615950">
                <a:moveTo>
                  <a:pt x="659384" y="456311"/>
                </a:moveTo>
                <a:lnTo>
                  <a:pt x="647953" y="472440"/>
                </a:lnTo>
                <a:lnTo>
                  <a:pt x="696595" y="506730"/>
                </a:lnTo>
                <a:lnTo>
                  <a:pt x="708025" y="490474"/>
                </a:lnTo>
                <a:lnTo>
                  <a:pt x="659384" y="456311"/>
                </a:lnTo>
                <a:close/>
              </a:path>
              <a:path w="868679" h="615950">
                <a:moveTo>
                  <a:pt x="724153" y="501904"/>
                </a:moveTo>
                <a:lnTo>
                  <a:pt x="712851" y="518033"/>
                </a:lnTo>
                <a:lnTo>
                  <a:pt x="761365" y="552323"/>
                </a:lnTo>
                <a:lnTo>
                  <a:pt x="772795" y="536067"/>
                </a:lnTo>
                <a:lnTo>
                  <a:pt x="724153" y="501904"/>
                </a:lnTo>
                <a:close/>
              </a:path>
              <a:path w="868679" h="615950">
                <a:moveTo>
                  <a:pt x="800284" y="579704"/>
                </a:moveTo>
                <a:lnTo>
                  <a:pt x="784098" y="602742"/>
                </a:lnTo>
                <a:lnTo>
                  <a:pt x="868299" y="615442"/>
                </a:lnTo>
                <a:lnTo>
                  <a:pt x="852991" y="586994"/>
                </a:lnTo>
                <a:lnTo>
                  <a:pt x="810641" y="586994"/>
                </a:lnTo>
                <a:lnTo>
                  <a:pt x="800284" y="579704"/>
                </a:lnTo>
                <a:close/>
              </a:path>
              <a:path w="868679" h="615950">
                <a:moveTo>
                  <a:pt x="811709" y="563445"/>
                </a:moveTo>
                <a:lnTo>
                  <a:pt x="800284" y="579704"/>
                </a:lnTo>
                <a:lnTo>
                  <a:pt x="810641" y="586994"/>
                </a:lnTo>
                <a:lnTo>
                  <a:pt x="822071" y="570738"/>
                </a:lnTo>
                <a:lnTo>
                  <a:pt x="811709" y="563445"/>
                </a:lnTo>
                <a:close/>
              </a:path>
              <a:path w="868679" h="615950">
                <a:moveTo>
                  <a:pt x="827913" y="540385"/>
                </a:moveTo>
                <a:lnTo>
                  <a:pt x="811709" y="563445"/>
                </a:lnTo>
                <a:lnTo>
                  <a:pt x="822071" y="570738"/>
                </a:lnTo>
                <a:lnTo>
                  <a:pt x="810641" y="586994"/>
                </a:lnTo>
                <a:lnTo>
                  <a:pt x="852991" y="586994"/>
                </a:lnTo>
                <a:lnTo>
                  <a:pt x="827913" y="540385"/>
                </a:lnTo>
                <a:close/>
              </a:path>
              <a:path w="868679" h="615950">
                <a:moveTo>
                  <a:pt x="789051" y="547497"/>
                </a:moveTo>
                <a:lnTo>
                  <a:pt x="777621" y="563753"/>
                </a:lnTo>
                <a:lnTo>
                  <a:pt x="800284" y="579704"/>
                </a:lnTo>
                <a:lnTo>
                  <a:pt x="811709" y="563445"/>
                </a:lnTo>
                <a:lnTo>
                  <a:pt x="789051" y="5474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59673" y="5110734"/>
            <a:ext cx="870585" cy="76200"/>
          </a:xfrm>
          <a:custGeom>
            <a:avLst/>
            <a:gdLst/>
            <a:ahLst/>
            <a:cxnLst/>
            <a:rect l="l" t="t" r="r" b="b"/>
            <a:pathLst>
              <a:path w="870584" h="76200">
                <a:moveTo>
                  <a:pt x="850773" y="28194"/>
                </a:moveTo>
                <a:lnTo>
                  <a:pt x="807084" y="28194"/>
                </a:lnTo>
                <a:lnTo>
                  <a:pt x="807084" y="48006"/>
                </a:lnTo>
                <a:lnTo>
                  <a:pt x="794384" y="48015"/>
                </a:lnTo>
                <a:lnTo>
                  <a:pt x="794384" y="76200"/>
                </a:lnTo>
                <a:lnTo>
                  <a:pt x="870584" y="38100"/>
                </a:lnTo>
                <a:lnTo>
                  <a:pt x="850773" y="28194"/>
                </a:lnTo>
                <a:close/>
              </a:path>
              <a:path w="870584" h="76200">
                <a:moveTo>
                  <a:pt x="794384" y="28203"/>
                </a:moveTo>
                <a:lnTo>
                  <a:pt x="0" y="28829"/>
                </a:lnTo>
                <a:lnTo>
                  <a:pt x="0" y="48641"/>
                </a:lnTo>
                <a:lnTo>
                  <a:pt x="794384" y="48015"/>
                </a:lnTo>
                <a:lnTo>
                  <a:pt x="794384" y="28203"/>
                </a:lnTo>
                <a:close/>
              </a:path>
              <a:path w="870584" h="76200">
                <a:moveTo>
                  <a:pt x="807084" y="28194"/>
                </a:moveTo>
                <a:lnTo>
                  <a:pt x="794384" y="28203"/>
                </a:lnTo>
                <a:lnTo>
                  <a:pt x="794384" y="48015"/>
                </a:lnTo>
                <a:lnTo>
                  <a:pt x="807084" y="48006"/>
                </a:lnTo>
                <a:lnTo>
                  <a:pt x="807084" y="28194"/>
                </a:lnTo>
                <a:close/>
              </a:path>
              <a:path w="870584" h="76200">
                <a:moveTo>
                  <a:pt x="794384" y="0"/>
                </a:moveTo>
                <a:lnTo>
                  <a:pt x="794384" y="28203"/>
                </a:lnTo>
                <a:lnTo>
                  <a:pt x="850773" y="28194"/>
                </a:lnTo>
                <a:lnTo>
                  <a:pt x="79438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056498" y="4837303"/>
            <a:ext cx="873760" cy="319405"/>
          </a:xfrm>
          <a:custGeom>
            <a:avLst/>
            <a:gdLst/>
            <a:ahLst/>
            <a:cxnLst/>
            <a:rect l="l" t="t" r="r" b="b"/>
            <a:pathLst>
              <a:path w="873759" h="319404">
                <a:moveTo>
                  <a:pt x="798457" y="26612"/>
                </a:moveTo>
                <a:lnTo>
                  <a:pt x="0" y="300355"/>
                </a:lnTo>
                <a:lnTo>
                  <a:pt x="6350" y="319151"/>
                </a:lnTo>
                <a:lnTo>
                  <a:pt x="804909" y="45373"/>
                </a:lnTo>
                <a:lnTo>
                  <a:pt x="798457" y="26612"/>
                </a:lnTo>
                <a:close/>
              </a:path>
              <a:path w="873759" h="319404">
                <a:moveTo>
                  <a:pt x="862771" y="22479"/>
                </a:moveTo>
                <a:lnTo>
                  <a:pt x="810514" y="22479"/>
                </a:lnTo>
                <a:lnTo>
                  <a:pt x="816864" y="41275"/>
                </a:lnTo>
                <a:lnTo>
                  <a:pt x="804909" y="45373"/>
                </a:lnTo>
                <a:lnTo>
                  <a:pt x="814070" y="72009"/>
                </a:lnTo>
                <a:lnTo>
                  <a:pt x="862771" y="22479"/>
                </a:lnTo>
                <a:close/>
              </a:path>
              <a:path w="873759" h="319404">
                <a:moveTo>
                  <a:pt x="810514" y="22479"/>
                </a:moveTo>
                <a:lnTo>
                  <a:pt x="798457" y="26612"/>
                </a:lnTo>
                <a:lnTo>
                  <a:pt x="804909" y="45373"/>
                </a:lnTo>
                <a:lnTo>
                  <a:pt x="816864" y="41275"/>
                </a:lnTo>
                <a:lnTo>
                  <a:pt x="810514" y="22479"/>
                </a:lnTo>
                <a:close/>
              </a:path>
              <a:path w="873759" h="319404">
                <a:moveTo>
                  <a:pt x="789304" y="0"/>
                </a:moveTo>
                <a:lnTo>
                  <a:pt x="798457" y="26612"/>
                </a:lnTo>
                <a:lnTo>
                  <a:pt x="810514" y="22479"/>
                </a:lnTo>
                <a:lnTo>
                  <a:pt x="862771" y="22479"/>
                </a:lnTo>
                <a:lnTo>
                  <a:pt x="873759" y="11303"/>
                </a:lnTo>
                <a:lnTo>
                  <a:pt x="78930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061706" y="4559046"/>
            <a:ext cx="869315" cy="600710"/>
          </a:xfrm>
          <a:custGeom>
            <a:avLst/>
            <a:gdLst/>
            <a:ahLst/>
            <a:cxnLst/>
            <a:rect l="l" t="t" r="r" b="b"/>
            <a:pathLst>
              <a:path w="869315" h="600710">
                <a:moveTo>
                  <a:pt x="800536" y="34876"/>
                </a:moveTo>
                <a:lnTo>
                  <a:pt x="0" y="583818"/>
                </a:lnTo>
                <a:lnTo>
                  <a:pt x="11175" y="600201"/>
                </a:lnTo>
                <a:lnTo>
                  <a:pt x="811804" y="51281"/>
                </a:lnTo>
                <a:lnTo>
                  <a:pt x="800536" y="34876"/>
                </a:lnTo>
                <a:close/>
              </a:path>
              <a:path w="869315" h="600710">
                <a:moveTo>
                  <a:pt x="853732" y="27685"/>
                </a:moveTo>
                <a:lnTo>
                  <a:pt x="811022" y="27685"/>
                </a:lnTo>
                <a:lnTo>
                  <a:pt x="822325" y="44068"/>
                </a:lnTo>
                <a:lnTo>
                  <a:pt x="811804" y="51281"/>
                </a:lnTo>
                <a:lnTo>
                  <a:pt x="827786" y="74548"/>
                </a:lnTo>
                <a:lnTo>
                  <a:pt x="853732" y="27685"/>
                </a:lnTo>
                <a:close/>
              </a:path>
              <a:path w="869315" h="600710">
                <a:moveTo>
                  <a:pt x="811022" y="27685"/>
                </a:moveTo>
                <a:lnTo>
                  <a:pt x="800536" y="34876"/>
                </a:lnTo>
                <a:lnTo>
                  <a:pt x="811804" y="51281"/>
                </a:lnTo>
                <a:lnTo>
                  <a:pt x="822325" y="44068"/>
                </a:lnTo>
                <a:lnTo>
                  <a:pt x="811022" y="27685"/>
                </a:lnTo>
                <a:close/>
              </a:path>
              <a:path w="869315" h="600710">
                <a:moveTo>
                  <a:pt x="869061" y="0"/>
                </a:moveTo>
                <a:lnTo>
                  <a:pt x="784605" y="11683"/>
                </a:lnTo>
                <a:lnTo>
                  <a:pt x="800536" y="34876"/>
                </a:lnTo>
                <a:lnTo>
                  <a:pt x="811022" y="27685"/>
                </a:lnTo>
                <a:lnTo>
                  <a:pt x="853732" y="27685"/>
                </a:lnTo>
                <a:lnTo>
                  <a:pt x="869061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063865" y="5131942"/>
            <a:ext cx="867410" cy="334010"/>
          </a:xfrm>
          <a:custGeom>
            <a:avLst/>
            <a:gdLst/>
            <a:ahLst/>
            <a:cxnLst/>
            <a:rect l="l" t="t" r="r" b="b"/>
            <a:pathLst>
              <a:path w="867409" h="334010">
                <a:moveTo>
                  <a:pt x="791869" y="307563"/>
                </a:moveTo>
                <a:lnTo>
                  <a:pt x="782192" y="334009"/>
                </a:lnTo>
                <a:lnTo>
                  <a:pt x="866901" y="324357"/>
                </a:lnTo>
                <a:lnTo>
                  <a:pt x="855120" y="311911"/>
                </a:lnTo>
                <a:lnTo>
                  <a:pt x="803782" y="311911"/>
                </a:lnTo>
                <a:lnTo>
                  <a:pt x="791869" y="307563"/>
                </a:lnTo>
                <a:close/>
              </a:path>
              <a:path w="867409" h="334010">
                <a:moveTo>
                  <a:pt x="798703" y="288887"/>
                </a:moveTo>
                <a:lnTo>
                  <a:pt x="791869" y="307563"/>
                </a:lnTo>
                <a:lnTo>
                  <a:pt x="803782" y="311911"/>
                </a:lnTo>
                <a:lnTo>
                  <a:pt x="810640" y="293242"/>
                </a:lnTo>
                <a:lnTo>
                  <a:pt x="798703" y="288887"/>
                </a:lnTo>
                <a:close/>
              </a:path>
              <a:path w="867409" h="334010">
                <a:moveTo>
                  <a:pt x="808354" y="262508"/>
                </a:moveTo>
                <a:lnTo>
                  <a:pt x="798703" y="288887"/>
                </a:lnTo>
                <a:lnTo>
                  <a:pt x="810640" y="293242"/>
                </a:lnTo>
                <a:lnTo>
                  <a:pt x="803782" y="311911"/>
                </a:lnTo>
                <a:lnTo>
                  <a:pt x="855120" y="311911"/>
                </a:lnTo>
                <a:lnTo>
                  <a:pt x="808354" y="262508"/>
                </a:lnTo>
                <a:close/>
              </a:path>
              <a:path w="867409" h="334010">
                <a:moveTo>
                  <a:pt x="6857" y="0"/>
                </a:moveTo>
                <a:lnTo>
                  <a:pt x="0" y="18541"/>
                </a:lnTo>
                <a:lnTo>
                  <a:pt x="791869" y="307563"/>
                </a:lnTo>
                <a:lnTo>
                  <a:pt x="798703" y="288887"/>
                </a:lnTo>
                <a:lnTo>
                  <a:pt x="685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055482" y="4848605"/>
            <a:ext cx="875665" cy="617220"/>
          </a:xfrm>
          <a:custGeom>
            <a:avLst/>
            <a:gdLst/>
            <a:ahLst/>
            <a:cxnLst/>
            <a:rect l="l" t="t" r="r" b="b"/>
            <a:pathLst>
              <a:path w="875665" h="617220">
                <a:moveTo>
                  <a:pt x="807004" y="35581"/>
                </a:moveTo>
                <a:lnTo>
                  <a:pt x="0" y="600710"/>
                </a:lnTo>
                <a:lnTo>
                  <a:pt x="11430" y="616966"/>
                </a:lnTo>
                <a:lnTo>
                  <a:pt x="818391" y="51867"/>
                </a:lnTo>
                <a:lnTo>
                  <a:pt x="807004" y="35581"/>
                </a:lnTo>
                <a:close/>
              </a:path>
              <a:path w="875665" h="617220">
                <a:moveTo>
                  <a:pt x="859796" y="28321"/>
                </a:moveTo>
                <a:lnTo>
                  <a:pt x="817372" y="28321"/>
                </a:lnTo>
                <a:lnTo>
                  <a:pt x="828801" y="44577"/>
                </a:lnTo>
                <a:lnTo>
                  <a:pt x="818391" y="51867"/>
                </a:lnTo>
                <a:lnTo>
                  <a:pt x="834517" y="74930"/>
                </a:lnTo>
                <a:lnTo>
                  <a:pt x="859796" y="28321"/>
                </a:lnTo>
                <a:close/>
              </a:path>
              <a:path w="875665" h="617220">
                <a:moveTo>
                  <a:pt x="817372" y="28321"/>
                </a:moveTo>
                <a:lnTo>
                  <a:pt x="807004" y="35581"/>
                </a:lnTo>
                <a:lnTo>
                  <a:pt x="818391" y="51867"/>
                </a:lnTo>
                <a:lnTo>
                  <a:pt x="828801" y="44577"/>
                </a:lnTo>
                <a:lnTo>
                  <a:pt x="817372" y="28321"/>
                </a:lnTo>
                <a:close/>
              </a:path>
              <a:path w="875665" h="617220">
                <a:moveTo>
                  <a:pt x="875157" y="0"/>
                </a:moveTo>
                <a:lnTo>
                  <a:pt x="790828" y="12446"/>
                </a:lnTo>
                <a:lnTo>
                  <a:pt x="807004" y="35581"/>
                </a:lnTo>
                <a:lnTo>
                  <a:pt x="817372" y="28321"/>
                </a:lnTo>
                <a:lnTo>
                  <a:pt x="859796" y="28321"/>
                </a:lnTo>
                <a:lnTo>
                  <a:pt x="875157" y="0"/>
                </a:lnTo>
                <a:close/>
              </a:path>
            </a:pathLst>
          </a:custGeom>
          <a:solidFill>
            <a:srgbClr val="3D875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90"/>
              <a:t>C</a:t>
            </a:r>
            <a:r>
              <a:rPr dirty="0" spc="85"/>
              <a:t>OLLE</a:t>
            </a:r>
            <a:r>
              <a:rPr dirty="0" spc="90"/>
              <a:t>C</a:t>
            </a:r>
            <a:r>
              <a:rPr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01417" y="4447794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5" h="592454">
                <a:moveTo>
                  <a:pt x="0" y="0"/>
                </a:moveTo>
                <a:lnTo>
                  <a:pt x="592327" y="59232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52422" y="408660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7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33370" y="4684521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8055" y="4169155"/>
            <a:ext cx="1113155" cy="690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 algn="r" marR="12065">
              <a:lnSpc>
                <a:spcPct val="100000"/>
              </a:lnSpc>
              <a:spcBef>
                <a:spcPts val="990"/>
              </a:spcBef>
            </a:pPr>
            <a:r>
              <a:rPr dirty="0" sz="2000">
                <a:latin typeface="Tw Cen MT"/>
                <a:cs typeface="Tw Cen MT"/>
              </a:rPr>
              <a:t>pa</a:t>
            </a:r>
            <a:r>
              <a:rPr dirty="0" sz="2000" spc="35">
                <a:latin typeface="Tw Cen MT"/>
                <a:cs typeface="Tw Cen MT"/>
              </a:rPr>
              <a:t>r</a:t>
            </a:r>
            <a:r>
              <a:rPr dirty="0" sz="2000">
                <a:latin typeface="Tw Cen MT"/>
                <a:cs typeface="Tw Cen MT"/>
              </a:rPr>
              <a:t>titi</a:t>
            </a:r>
            <a:r>
              <a:rPr dirty="0" sz="2000" spc="5">
                <a:latin typeface="Tw Cen MT"/>
                <a:cs typeface="Tw Cen MT"/>
              </a:rPr>
              <a:t>o</a:t>
            </a:r>
            <a:r>
              <a:rPr dirty="0" sz="2000">
                <a:latin typeface="Tw Cen MT"/>
                <a:cs typeface="Tw Cen MT"/>
              </a:rPr>
              <a:t>n</a:t>
            </a:r>
            <a:r>
              <a:rPr dirty="0" sz="2000" spc="-20">
                <a:latin typeface="Tw Cen MT"/>
                <a:cs typeface="Tw Cen MT"/>
              </a:rPr>
              <a:t>(</a:t>
            </a:r>
            <a:r>
              <a:rPr dirty="0" sz="2000">
                <a:latin typeface="Tw Cen MT"/>
                <a:cs typeface="Tw Cen MT"/>
              </a:rPr>
              <a:t>s)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47331" y="3108960"/>
            <a:ext cx="4148454" cy="1539240"/>
          </a:xfrm>
          <a:custGeom>
            <a:avLst/>
            <a:gdLst/>
            <a:ahLst/>
            <a:cxnLst/>
            <a:rect l="l" t="t" r="r" b="b"/>
            <a:pathLst>
              <a:path w="4148454" h="1539239">
                <a:moveTo>
                  <a:pt x="0" y="1539239"/>
                </a:moveTo>
                <a:lnTo>
                  <a:pt x="4148328" y="1539239"/>
                </a:lnTo>
                <a:lnTo>
                  <a:pt x="4148328" y="0"/>
                </a:lnTo>
                <a:lnTo>
                  <a:pt x="0" y="0"/>
                </a:lnTo>
                <a:lnTo>
                  <a:pt x="0" y="1539239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02881" y="2980054"/>
            <a:ext cx="3378200" cy="1546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694305" algn="l"/>
              </a:tabLst>
            </a:pPr>
            <a:r>
              <a:rPr dirty="0" sz="9600">
                <a:latin typeface="Consolas"/>
                <a:cs typeface="Consolas"/>
              </a:rPr>
              <a:t>[	]</a:t>
            </a:r>
            <a:endParaRPr sz="96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71176" y="4140708"/>
            <a:ext cx="629412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54645" y="3352038"/>
            <a:ext cx="530860" cy="1080770"/>
          </a:xfrm>
          <a:custGeom>
            <a:avLst/>
            <a:gdLst/>
            <a:ahLst/>
            <a:cxnLst/>
            <a:rect l="l" t="t" r="r" b="b"/>
            <a:pathLst>
              <a:path w="530859" h="1080770">
                <a:moveTo>
                  <a:pt x="0" y="1080516"/>
                </a:moveTo>
                <a:lnTo>
                  <a:pt x="530351" y="1080516"/>
                </a:lnTo>
                <a:lnTo>
                  <a:pt x="530351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54645" y="3352038"/>
            <a:ext cx="530860" cy="1080770"/>
          </a:xfrm>
          <a:custGeom>
            <a:avLst/>
            <a:gdLst/>
            <a:ahLst/>
            <a:cxnLst/>
            <a:rect l="l" t="t" r="r" b="b"/>
            <a:pathLst>
              <a:path w="530859" h="1080770">
                <a:moveTo>
                  <a:pt x="0" y="1080516"/>
                </a:moveTo>
                <a:lnTo>
                  <a:pt x="530351" y="1080516"/>
                </a:lnTo>
                <a:lnTo>
                  <a:pt x="530351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22742" y="3352038"/>
            <a:ext cx="528955" cy="1080770"/>
          </a:xfrm>
          <a:custGeom>
            <a:avLst/>
            <a:gdLst/>
            <a:ahLst/>
            <a:cxnLst/>
            <a:rect l="l" t="t" r="r" b="b"/>
            <a:pathLst>
              <a:path w="528954" h="1080770">
                <a:moveTo>
                  <a:pt x="0" y="1080516"/>
                </a:moveTo>
                <a:lnTo>
                  <a:pt x="528827" y="1080516"/>
                </a:lnTo>
                <a:lnTo>
                  <a:pt x="5288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22742" y="3352038"/>
            <a:ext cx="528955" cy="1080770"/>
          </a:xfrm>
          <a:custGeom>
            <a:avLst/>
            <a:gdLst/>
            <a:ahLst/>
            <a:cxnLst/>
            <a:rect l="l" t="t" r="r" b="b"/>
            <a:pathLst>
              <a:path w="528954" h="1080770">
                <a:moveTo>
                  <a:pt x="0" y="1080516"/>
                </a:moveTo>
                <a:lnTo>
                  <a:pt x="528827" y="1080516"/>
                </a:lnTo>
                <a:lnTo>
                  <a:pt x="5288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012173" y="3352038"/>
            <a:ext cx="528955" cy="1080770"/>
          </a:xfrm>
          <a:custGeom>
            <a:avLst/>
            <a:gdLst/>
            <a:ahLst/>
            <a:cxnLst/>
            <a:rect l="l" t="t" r="r" b="b"/>
            <a:pathLst>
              <a:path w="528954" h="1080770">
                <a:moveTo>
                  <a:pt x="0" y="1080516"/>
                </a:moveTo>
                <a:lnTo>
                  <a:pt x="528827" y="1080516"/>
                </a:lnTo>
                <a:lnTo>
                  <a:pt x="5288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012173" y="3352038"/>
            <a:ext cx="528955" cy="1080770"/>
          </a:xfrm>
          <a:custGeom>
            <a:avLst/>
            <a:gdLst/>
            <a:ahLst/>
            <a:cxnLst/>
            <a:rect l="l" t="t" r="r" b="b"/>
            <a:pathLst>
              <a:path w="528954" h="1080770">
                <a:moveTo>
                  <a:pt x="0" y="1080516"/>
                </a:moveTo>
                <a:lnTo>
                  <a:pt x="528827" y="1080516"/>
                </a:lnTo>
                <a:lnTo>
                  <a:pt x="528827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888" y="4818888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67725" y="4717795"/>
            <a:ext cx="248285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 b="1">
                <a:solidFill>
                  <a:srgbClr val="1382AC"/>
                </a:solidFill>
                <a:latin typeface="Consolas"/>
                <a:cs typeface="Consolas"/>
              </a:rPr>
              <a:t>x: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6496" y="2582417"/>
            <a:ext cx="4872990" cy="5975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7810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collect()</a:t>
            </a:r>
            <a:endParaRPr sz="14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dirty="0" sz="1800" spc="-5">
                <a:latin typeface="Tw Cen MT"/>
                <a:cs typeface="Tw Cen MT"/>
              </a:rPr>
              <a:t>Return </a:t>
            </a:r>
            <a:r>
              <a:rPr dirty="0" sz="1800">
                <a:latin typeface="Tw Cen MT"/>
                <a:cs typeface="Tw Cen MT"/>
              </a:rPr>
              <a:t>all </a:t>
            </a:r>
            <a:r>
              <a:rPr dirty="0" sz="1800" spc="-5">
                <a:latin typeface="Tw Cen MT"/>
                <a:cs typeface="Tw Cen MT"/>
              </a:rPr>
              <a:t>items in </a:t>
            </a:r>
            <a:r>
              <a:rPr dirty="0" sz="1800">
                <a:latin typeface="Tw Cen MT"/>
                <a:cs typeface="Tw Cen MT"/>
              </a:rPr>
              <a:t>the RDD to the </a:t>
            </a:r>
            <a:r>
              <a:rPr dirty="0" sz="1800" spc="-10">
                <a:latin typeface="Tw Cen MT"/>
                <a:cs typeface="Tw Cen MT"/>
              </a:rPr>
              <a:t>driver </a:t>
            </a:r>
            <a:r>
              <a:rPr dirty="0" sz="1800" spc="-5">
                <a:latin typeface="Tw Cen MT"/>
                <a:cs typeface="Tw Cen MT"/>
              </a:rPr>
              <a:t>in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5">
                <a:latin typeface="Tw Cen MT"/>
                <a:cs typeface="Tw Cen MT"/>
              </a:rPr>
              <a:t>single</a:t>
            </a:r>
            <a:r>
              <a:rPr dirty="0" sz="1800" spc="35">
                <a:latin typeface="Tw Cen MT"/>
                <a:cs typeface="Tw Cen MT"/>
              </a:rPr>
              <a:t> </a:t>
            </a:r>
            <a:r>
              <a:rPr dirty="0" sz="1800" spc="-5">
                <a:latin typeface="Tw Cen MT"/>
                <a:cs typeface="Tw Cen MT"/>
              </a:rPr>
              <a:t>list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0150" y="4754498"/>
            <a:ext cx="130556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[[1], </a:t>
            </a:r>
            <a:r>
              <a:rPr dirty="0" sz="1400" spc="5">
                <a:latin typeface="Consolas"/>
                <a:cs typeface="Consolas"/>
              </a:rPr>
              <a:t>[2,</a:t>
            </a:r>
            <a:r>
              <a:rPr dirty="0" sz="1400" spc="-75">
                <a:latin typeface="Consolas"/>
                <a:cs typeface="Consolas"/>
              </a:rPr>
              <a:t> </a:t>
            </a:r>
            <a:r>
              <a:rPr dirty="0" sz="1400" spc="5">
                <a:latin typeface="Consolas"/>
                <a:cs typeface="Consolas"/>
              </a:rPr>
              <a:t>3]]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8393" y="5157342"/>
            <a:ext cx="1252220" cy="268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E68042"/>
                </a:solidFill>
                <a:latin typeface="Consolas"/>
                <a:cs typeface="Consolas"/>
              </a:rPr>
              <a:t>y: </a:t>
            </a:r>
            <a:r>
              <a:rPr dirty="0" sz="1400">
                <a:latin typeface="Consolas"/>
                <a:cs typeface="Consolas"/>
              </a:rPr>
              <a:t>[1, 2,</a:t>
            </a:r>
            <a:r>
              <a:rPr dirty="0" sz="1400" spc="-1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3]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314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39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17314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39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10505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10505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97602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40" y="789432"/>
                </a:lnTo>
                <a:lnTo>
                  <a:pt x="1844040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97602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40" y="789432"/>
                </a:lnTo>
                <a:lnTo>
                  <a:pt x="1844040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56938" y="146685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5">
                <a:moveTo>
                  <a:pt x="0" y="0"/>
                </a:moveTo>
                <a:lnTo>
                  <a:pt x="592327" y="59232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07941" y="110718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0" y="0"/>
                </a:moveTo>
                <a:lnTo>
                  <a:pt x="257048" y="25704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588890" y="1703323"/>
            <a:ext cx="147955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89908" y="1187958"/>
            <a:ext cx="127000" cy="2597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0660" y="5497067"/>
            <a:ext cx="384047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0744" y="3816096"/>
            <a:ext cx="563880" cy="563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17242" y="4894326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392172" y="3585591"/>
            <a:ext cx="297751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sc.parallelize([1,2,3],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2)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40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2172" y="4225670"/>
            <a:ext cx="248539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.glom().collect())  print(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2172" y="5251577"/>
            <a:ext cx="386334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sc.parallelize(Array(1,2,3), 2)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</a:t>
            </a:r>
            <a:r>
              <a:rPr dirty="0" sz="1400" spc="-25">
                <a:latin typeface="Consolas"/>
                <a:cs typeface="Consolas"/>
              </a:rPr>
              <a:t> </a:t>
            </a:r>
            <a:r>
              <a:rPr dirty="0" sz="1400" b="1">
                <a:solidFill>
                  <a:srgbClr val="006FC0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.collect()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2172" y="5891682"/>
            <a:ext cx="287909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xOut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.glom().collect()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90"/>
              <a:t>C</a:t>
            </a:r>
            <a:r>
              <a:rPr dirty="0" spc="85"/>
              <a:t>OLLE</a:t>
            </a:r>
            <a:r>
              <a:rPr dirty="0" spc="90"/>
              <a:t>C</a:t>
            </a:r>
            <a:r>
              <a:rPr dirty="0"/>
              <a:t>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968995" y="498348"/>
            <a:ext cx="3467100" cy="1287780"/>
          </a:xfrm>
          <a:prstGeom prst="rect">
            <a:avLst/>
          </a:prstGeom>
          <a:ln w="1524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760"/>
              </a:lnSpc>
              <a:tabLst>
                <a:tab pos="2217420" algn="l"/>
              </a:tabLst>
            </a:pPr>
            <a:r>
              <a:rPr dirty="0" sz="8000">
                <a:latin typeface="Consolas"/>
                <a:cs typeface="Consolas"/>
              </a:rPr>
              <a:t>[	]</a:t>
            </a:r>
            <a:endParaRPr sz="80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47247" y="1360932"/>
            <a:ext cx="525779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477250" y="701801"/>
            <a:ext cx="441959" cy="902335"/>
          </a:xfrm>
          <a:custGeom>
            <a:avLst/>
            <a:gdLst/>
            <a:ahLst/>
            <a:cxnLst/>
            <a:rect l="l" t="t" r="r" b="b"/>
            <a:pathLst>
              <a:path w="441959" h="902335">
                <a:moveTo>
                  <a:pt x="0" y="902208"/>
                </a:moveTo>
                <a:lnTo>
                  <a:pt x="441959" y="902208"/>
                </a:lnTo>
                <a:lnTo>
                  <a:pt x="441959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477250" y="701801"/>
            <a:ext cx="441959" cy="902335"/>
          </a:xfrm>
          <a:custGeom>
            <a:avLst/>
            <a:gdLst/>
            <a:ahLst/>
            <a:cxnLst/>
            <a:rect l="l" t="t" r="r" b="b"/>
            <a:pathLst>
              <a:path w="441959" h="902335">
                <a:moveTo>
                  <a:pt x="0" y="902208"/>
                </a:moveTo>
                <a:lnTo>
                  <a:pt x="441959" y="902208"/>
                </a:lnTo>
                <a:lnTo>
                  <a:pt x="441959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118854" y="701801"/>
            <a:ext cx="441959" cy="902335"/>
          </a:xfrm>
          <a:custGeom>
            <a:avLst/>
            <a:gdLst/>
            <a:ahLst/>
            <a:cxnLst/>
            <a:rect l="l" t="t" r="r" b="b"/>
            <a:pathLst>
              <a:path w="441959" h="902335">
                <a:moveTo>
                  <a:pt x="0" y="902208"/>
                </a:moveTo>
                <a:lnTo>
                  <a:pt x="441959" y="902208"/>
                </a:lnTo>
                <a:lnTo>
                  <a:pt x="441959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118854" y="701801"/>
            <a:ext cx="441959" cy="902335"/>
          </a:xfrm>
          <a:custGeom>
            <a:avLst/>
            <a:gdLst/>
            <a:ahLst/>
            <a:cxnLst/>
            <a:rect l="l" t="t" r="r" b="b"/>
            <a:pathLst>
              <a:path w="441959" h="902335">
                <a:moveTo>
                  <a:pt x="0" y="902208"/>
                </a:moveTo>
                <a:lnTo>
                  <a:pt x="441959" y="902208"/>
                </a:lnTo>
                <a:lnTo>
                  <a:pt x="441959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777221" y="701801"/>
            <a:ext cx="443865" cy="902335"/>
          </a:xfrm>
          <a:custGeom>
            <a:avLst/>
            <a:gdLst/>
            <a:ahLst/>
            <a:cxnLst/>
            <a:rect l="l" t="t" r="r" b="b"/>
            <a:pathLst>
              <a:path w="443865" h="902335">
                <a:moveTo>
                  <a:pt x="0" y="902208"/>
                </a:moveTo>
                <a:lnTo>
                  <a:pt x="443483" y="902208"/>
                </a:lnTo>
                <a:lnTo>
                  <a:pt x="443483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777221" y="701801"/>
            <a:ext cx="443865" cy="902335"/>
          </a:xfrm>
          <a:custGeom>
            <a:avLst/>
            <a:gdLst/>
            <a:ahLst/>
            <a:cxnLst/>
            <a:rect l="l" t="t" r="r" b="b"/>
            <a:pathLst>
              <a:path w="443865" h="902335">
                <a:moveTo>
                  <a:pt x="0" y="902208"/>
                </a:moveTo>
                <a:lnTo>
                  <a:pt x="443483" y="902208"/>
                </a:lnTo>
                <a:lnTo>
                  <a:pt x="443483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354" y="26311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89354" y="26311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90"/>
              <a:t>R</a:t>
            </a:r>
            <a:r>
              <a:rPr dirty="0" spc="85"/>
              <a:t>E</a:t>
            </a:r>
            <a:r>
              <a:rPr dirty="0" spc="95"/>
              <a:t>DU</a:t>
            </a:r>
            <a:r>
              <a:rPr dirty="0" spc="90"/>
              <a:t>C</a:t>
            </a:r>
            <a:r>
              <a:rPr dirty="0"/>
              <a:t>E</a:t>
            </a:r>
          </a:p>
        </p:txBody>
      </p:sp>
      <p:sp>
        <p:nvSpPr>
          <p:cNvPr id="5" name="object 5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25383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11511" y="3963923"/>
            <a:ext cx="627888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17242" y="3289553"/>
            <a:ext cx="3238500" cy="1550035"/>
          </a:xfrm>
          <a:custGeom>
            <a:avLst/>
            <a:gdLst/>
            <a:ahLst/>
            <a:cxnLst/>
            <a:rect l="l" t="t" r="r" b="b"/>
            <a:pathLst>
              <a:path w="3238500" h="1550035">
                <a:moveTo>
                  <a:pt x="0" y="258318"/>
                </a:moveTo>
                <a:lnTo>
                  <a:pt x="4163" y="211896"/>
                </a:lnTo>
                <a:lnTo>
                  <a:pt x="16166" y="168200"/>
                </a:lnTo>
                <a:lnTo>
                  <a:pt x="35277" y="127959"/>
                </a:lnTo>
                <a:lnTo>
                  <a:pt x="60767" y="91905"/>
                </a:lnTo>
                <a:lnTo>
                  <a:pt x="91905" y="60767"/>
                </a:lnTo>
                <a:lnTo>
                  <a:pt x="127959" y="35277"/>
                </a:lnTo>
                <a:lnTo>
                  <a:pt x="168200" y="16166"/>
                </a:lnTo>
                <a:lnTo>
                  <a:pt x="211896" y="4163"/>
                </a:lnTo>
                <a:lnTo>
                  <a:pt x="258318" y="0"/>
                </a:lnTo>
                <a:lnTo>
                  <a:pt x="2980182" y="0"/>
                </a:lnTo>
                <a:lnTo>
                  <a:pt x="3026603" y="4163"/>
                </a:lnTo>
                <a:lnTo>
                  <a:pt x="3070299" y="16166"/>
                </a:lnTo>
                <a:lnTo>
                  <a:pt x="3110540" y="35277"/>
                </a:lnTo>
                <a:lnTo>
                  <a:pt x="3146594" y="60767"/>
                </a:lnTo>
                <a:lnTo>
                  <a:pt x="3177732" y="91905"/>
                </a:lnTo>
                <a:lnTo>
                  <a:pt x="3203222" y="127959"/>
                </a:lnTo>
                <a:lnTo>
                  <a:pt x="3222333" y="168200"/>
                </a:lnTo>
                <a:lnTo>
                  <a:pt x="3234336" y="211896"/>
                </a:lnTo>
                <a:lnTo>
                  <a:pt x="3238499" y="258318"/>
                </a:lnTo>
                <a:lnTo>
                  <a:pt x="3238499" y="1291590"/>
                </a:lnTo>
                <a:lnTo>
                  <a:pt x="3234336" y="1338011"/>
                </a:lnTo>
                <a:lnTo>
                  <a:pt x="3222333" y="1381707"/>
                </a:lnTo>
                <a:lnTo>
                  <a:pt x="3203222" y="1421948"/>
                </a:lnTo>
                <a:lnTo>
                  <a:pt x="3177732" y="1458002"/>
                </a:lnTo>
                <a:lnTo>
                  <a:pt x="3146594" y="1489140"/>
                </a:lnTo>
                <a:lnTo>
                  <a:pt x="3110540" y="1514630"/>
                </a:lnTo>
                <a:lnTo>
                  <a:pt x="3070299" y="1533741"/>
                </a:lnTo>
                <a:lnTo>
                  <a:pt x="3026603" y="1545744"/>
                </a:lnTo>
                <a:lnTo>
                  <a:pt x="2980182" y="1549908"/>
                </a:lnTo>
                <a:lnTo>
                  <a:pt x="258318" y="1549908"/>
                </a:lnTo>
                <a:lnTo>
                  <a:pt x="211896" y="1545744"/>
                </a:lnTo>
                <a:lnTo>
                  <a:pt x="168200" y="1533741"/>
                </a:lnTo>
                <a:lnTo>
                  <a:pt x="127959" y="1514630"/>
                </a:lnTo>
                <a:lnTo>
                  <a:pt x="91905" y="1489140"/>
                </a:lnTo>
                <a:lnTo>
                  <a:pt x="60767" y="1458002"/>
                </a:lnTo>
                <a:lnTo>
                  <a:pt x="35277" y="1421948"/>
                </a:lnTo>
                <a:lnTo>
                  <a:pt x="16166" y="1381707"/>
                </a:lnTo>
                <a:lnTo>
                  <a:pt x="4163" y="1338011"/>
                </a:lnTo>
                <a:lnTo>
                  <a:pt x="0" y="1291590"/>
                </a:lnTo>
                <a:lnTo>
                  <a:pt x="0" y="258318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887473" y="4789932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44167" y="4742688"/>
            <a:ext cx="941069" cy="76200"/>
          </a:xfrm>
          <a:custGeom>
            <a:avLst/>
            <a:gdLst/>
            <a:ahLst/>
            <a:cxnLst/>
            <a:rect l="l" t="t" r="r" b="b"/>
            <a:pathLst>
              <a:path w="94106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94106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941069" h="76200">
                <a:moveTo>
                  <a:pt x="94068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940688" y="44450"/>
                </a:lnTo>
                <a:lnTo>
                  <a:pt x="94068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778000" y="2668396"/>
            <a:ext cx="1312545" cy="13341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marL="40767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81470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7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2200" y="4635245"/>
            <a:ext cx="16637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3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354" y="26311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89354" y="26311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1105" y="2914650"/>
            <a:ext cx="2689860" cy="1286510"/>
          </a:xfrm>
          <a:custGeom>
            <a:avLst/>
            <a:gdLst/>
            <a:ahLst/>
            <a:cxnLst/>
            <a:rect l="l" t="t" r="r" b="b"/>
            <a:pathLst>
              <a:path w="2689860" h="1286510">
                <a:moveTo>
                  <a:pt x="0" y="214375"/>
                </a:moveTo>
                <a:lnTo>
                  <a:pt x="5663" y="165231"/>
                </a:lnTo>
                <a:lnTo>
                  <a:pt x="21795" y="120113"/>
                </a:lnTo>
                <a:lnTo>
                  <a:pt x="47106" y="80308"/>
                </a:lnTo>
                <a:lnTo>
                  <a:pt x="80308" y="47106"/>
                </a:lnTo>
                <a:lnTo>
                  <a:pt x="120113" y="21795"/>
                </a:lnTo>
                <a:lnTo>
                  <a:pt x="165231" y="5663"/>
                </a:lnTo>
                <a:lnTo>
                  <a:pt x="214375" y="0"/>
                </a:lnTo>
                <a:lnTo>
                  <a:pt x="2475484" y="0"/>
                </a:lnTo>
                <a:lnTo>
                  <a:pt x="2524628" y="5663"/>
                </a:lnTo>
                <a:lnTo>
                  <a:pt x="2569746" y="21795"/>
                </a:lnTo>
                <a:lnTo>
                  <a:pt x="2609551" y="47106"/>
                </a:lnTo>
                <a:lnTo>
                  <a:pt x="2642753" y="80308"/>
                </a:lnTo>
                <a:lnTo>
                  <a:pt x="2668064" y="120113"/>
                </a:lnTo>
                <a:lnTo>
                  <a:pt x="2684196" y="165231"/>
                </a:lnTo>
                <a:lnTo>
                  <a:pt x="2689860" y="214375"/>
                </a:lnTo>
                <a:lnTo>
                  <a:pt x="2689860" y="1071880"/>
                </a:lnTo>
                <a:lnTo>
                  <a:pt x="2684196" y="1121024"/>
                </a:lnTo>
                <a:lnTo>
                  <a:pt x="2668064" y="1166142"/>
                </a:lnTo>
                <a:lnTo>
                  <a:pt x="2642753" y="1205947"/>
                </a:lnTo>
                <a:lnTo>
                  <a:pt x="2609551" y="1239149"/>
                </a:lnTo>
                <a:lnTo>
                  <a:pt x="2569746" y="1264460"/>
                </a:lnTo>
                <a:lnTo>
                  <a:pt x="2524628" y="1280592"/>
                </a:lnTo>
                <a:lnTo>
                  <a:pt x="2475484" y="1286256"/>
                </a:lnTo>
                <a:lnTo>
                  <a:pt x="214375" y="1286256"/>
                </a:lnTo>
                <a:lnTo>
                  <a:pt x="165231" y="1280592"/>
                </a:lnTo>
                <a:lnTo>
                  <a:pt x="120113" y="1264460"/>
                </a:lnTo>
                <a:lnTo>
                  <a:pt x="80308" y="1239149"/>
                </a:lnTo>
                <a:lnTo>
                  <a:pt x="47106" y="1205947"/>
                </a:lnTo>
                <a:lnTo>
                  <a:pt x="21795" y="1166142"/>
                </a:lnTo>
                <a:lnTo>
                  <a:pt x="5663" y="1121024"/>
                </a:lnTo>
                <a:lnTo>
                  <a:pt x="0" y="1071880"/>
                </a:lnTo>
                <a:lnTo>
                  <a:pt x="0" y="214375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90"/>
              <a:t>R</a:t>
            </a:r>
            <a:r>
              <a:rPr dirty="0" spc="85"/>
              <a:t>E</a:t>
            </a:r>
            <a:r>
              <a:rPr dirty="0" spc="95"/>
              <a:t>DU</a:t>
            </a:r>
            <a:r>
              <a:rPr dirty="0" spc="90"/>
              <a:t>C</a:t>
            </a:r>
            <a:r>
              <a:rPr dirty="0"/>
              <a:t>E</a:t>
            </a:r>
          </a:p>
        </p:txBody>
      </p:sp>
      <p:sp>
        <p:nvSpPr>
          <p:cNvPr id="6" name="object 6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25383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11511" y="3963923"/>
            <a:ext cx="627888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78000" y="2668396"/>
            <a:ext cx="926465" cy="972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ctr" marR="381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66466" y="3773296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4192" y="4099305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76172" y="4052315"/>
            <a:ext cx="567055" cy="76200"/>
          </a:xfrm>
          <a:custGeom>
            <a:avLst/>
            <a:gdLst/>
            <a:ahLst/>
            <a:cxnLst/>
            <a:rect l="l" t="t" r="r" b="b"/>
            <a:pathLst>
              <a:path w="56705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567055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567055" h="76200">
                <a:moveTo>
                  <a:pt x="566928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566928" y="44449"/>
                </a:lnTo>
                <a:lnTo>
                  <a:pt x="566928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33855" y="4244340"/>
            <a:ext cx="76200" cy="185420"/>
          </a:xfrm>
          <a:custGeom>
            <a:avLst/>
            <a:gdLst/>
            <a:ahLst/>
            <a:cxnLst/>
            <a:rect l="l" t="t" r="r" b="b"/>
            <a:pathLst>
              <a:path w="76200" h="185420">
                <a:moveTo>
                  <a:pt x="44450" y="63500"/>
                </a:moveTo>
                <a:lnTo>
                  <a:pt x="31750" y="63500"/>
                </a:lnTo>
                <a:lnTo>
                  <a:pt x="31750" y="185420"/>
                </a:lnTo>
                <a:lnTo>
                  <a:pt x="44450" y="185420"/>
                </a:lnTo>
                <a:lnTo>
                  <a:pt x="44450" y="63500"/>
                </a:lnTo>
                <a:close/>
              </a:path>
              <a:path w="76200" h="18542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8542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92200" y="4457065"/>
            <a:ext cx="419734" cy="499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3664">
              <a:lnSpc>
                <a:spcPts val="1420"/>
              </a:lnSpc>
            </a:pPr>
            <a:r>
              <a:rPr dirty="0" sz="1200" spc="-5">
                <a:latin typeface="Tw Cen MT"/>
                <a:cs typeface="Tw Cen MT"/>
              </a:rPr>
              <a:t>inp</a:t>
            </a:r>
            <a:r>
              <a:rPr dirty="0" sz="1200">
                <a:latin typeface="Tw Cen MT"/>
                <a:cs typeface="Tw Cen MT"/>
              </a:rPr>
              <a:t>ut</a:t>
            </a:r>
            <a:endParaRPr sz="1200">
              <a:latin typeface="Tw Cen MT"/>
              <a:cs typeface="Tw Cen MT"/>
            </a:endParaRPr>
          </a:p>
          <a:p>
            <a:pPr marL="12700">
              <a:lnSpc>
                <a:spcPts val="2380"/>
              </a:lnSpc>
            </a:pPr>
            <a:r>
              <a:rPr dirty="0" sz="2000">
                <a:solidFill>
                  <a:srgbClr val="64757C"/>
                </a:solidFill>
                <a:latin typeface="Tw Cen MT"/>
                <a:cs typeface="Tw Cen MT"/>
              </a:rPr>
              <a:t>3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2103" y="4437888"/>
            <a:ext cx="362712" cy="192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03172" y="3869690"/>
            <a:ext cx="16637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Tw Cen MT"/>
                <a:cs typeface="Tw Cen MT"/>
              </a:rPr>
              <a:t>6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354" y="26311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89354" y="26311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78000" y="2668396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97913" y="2522982"/>
            <a:ext cx="2688590" cy="1286510"/>
          </a:xfrm>
          <a:custGeom>
            <a:avLst/>
            <a:gdLst/>
            <a:ahLst/>
            <a:cxnLst/>
            <a:rect l="l" t="t" r="r" b="b"/>
            <a:pathLst>
              <a:path w="2688590" h="1286510">
                <a:moveTo>
                  <a:pt x="0" y="214375"/>
                </a:moveTo>
                <a:lnTo>
                  <a:pt x="5663" y="165231"/>
                </a:lnTo>
                <a:lnTo>
                  <a:pt x="21795" y="120113"/>
                </a:lnTo>
                <a:lnTo>
                  <a:pt x="47106" y="80308"/>
                </a:lnTo>
                <a:lnTo>
                  <a:pt x="80308" y="47106"/>
                </a:lnTo>
                <a:lnTo>
                  <a:pt x="120113" y="21795"/>
                </a:lnTo>
                <a:lnTo>
                  <a:pt x="165231" y="5663"/>
                </a:lnTo>
                <a:lnTo>
                  <a:pt x="214375" y="0"/>
                </a:lnTo>
                <a:lnTo>
                  <a:pt x="2473960" y="0"/>
                </a:lnTo>
                <a:lnTo>
                  <a:pt x="2523104" y="5663"/>
                </a:lnTo>
                <a:lnTo>
                  <a:pt x="2568222" y="21795"/>
                </a:lnTo>
                <a:lnTo>
                  <a:pt x="2608027" y="47106"/>
                </a:lnTo>
                <a:lnTo>
                  <a:pt x="2641229" y="80308"/>
                </a:lnTo>
                <a:lnTo>
                  <a:pt x="2666540" y="120113"/>
                </a:lnTo>
                <a:lnTo>
                  <a:pt x="2682672" y="165231"/>
                </a:lnTo>
                <a:lnTo>
                  <a:pt x="2688336" y="214375"/>
                </a:lnTo>
                <a:lnTo>
                  <a:pt x="2688336" y="1071879"/>
                </a:lnTo>
                <a:lnTo>
                  <a:pt x="2682672" y="1121024"/>
                </a:lnTo>
                <a:lnTo>
                  <a:pt x="2666540" y="1166142"/>
                </a:lnTo>
                <a:lnTo>
                  <a:pt x="2641229" y="1205947"/>
                </a:lnTo>
                <a:lnTo>
                  <a:pt x="2608027" y="1239149"/>
                </a:lnTo>
                <a:lnTo>
                  <a:pt x="2568222" y="1264460"/>
                </a:lnTo>
                <a:lnTo>
                  <a:pt x="2523104" y="1280592"/>
                </a:lnTo>
                <a:lnTo>
                  <a:pt x="2473960" y="1286255"/>
                </a:lnTo>
                <a:lnTo>
                  <a:pt x="214375" y="1286255"/>
                </a:lnTo>
                <a:lnTo>
                  <a:pt x="165231" y="1280592"/>
                </a:lnTo>
                <a:lnTo>
                  <a:pt x="120113" y="1264460"/>
                </a:lnTo>
                <a:lnTo>
                  <a:pt x="80308" y="1239149"/>
                </a:lnTo>
                <a:lnTo>
                  <a:pt x="47106" y="1205947"/>
                </a:lnTo>
                <a:lnTo>
                  <a:pt x="21795" y="1166142"/>
                </a:lnTo>
                <a:lnTo>
                  <a:pt x="5663" y="1121024"/>
                </a:lnTo>
                <a:lnTo>
                  <a:pt x="0" y="1071879"/>
                </a:lnTo>
                <a:lnTo>
                  <a:pt x="0" y="214375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90"/>
              <a:t>R</a:t>
            </a:r>
            <a:r>
              <a:rPr dirty="0" spc="85"/>
              <a:t>E</a:t>
            </a:r>
            <a:r>
              <a:rPr dirty="0" spc="95"/>
              <a:t>DU</a:t>
            </a:r>
            <a:r>
              <a:rPr dirty="0" spc="90"/>
              <a:t>C</a:t>
            </a:r>
            <a:r>
              <a:rPr dirty="0"/>
              <a:t>E</a:t>
            </a:r>
          </a:p>
        </p:txBody>
      </p:sp>
      <p:sp>
        <p:nvSpPr>
          <p:cNvPr id="7" name="object 7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81022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72689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61310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11511" y="3963923"/>
            <a:ext cx="627888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173351" y="30262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80513" y="341147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66466" y="3773296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25383" y="3366515"/>
            <a:ext cx="2519680" cy="1080770"/>
          </a:xfrm>
          <a:prstGeom prst="rect">
            <a:avLst/>
          </a:prstGeom>
          <a:ln w="15239">
            <a:solidFill>
              <a:srgbClr val="000000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5"/>
              </a:spcBef>
            </a:pPr>
            <a:r>
              <a:rPr dirty="0" sz="2000" spc="-5">
                <a:latin typeface="Tw Cen MT"/>
                <a:cs typeface="Tw Cen MT"/>
              </a:rPr>
              <a:t>10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33855" y="3497579"/>
            <a:ext cx="76200" cy="185420"/>
          </a:xfrm>
          <a:custGeom>
            <a:avLst/>
            <a:gdLst/>
            <a:ahLst/>
            <a:cxnLst/>
            <a:rect l="l" t="t" r="r" b="b"/>
            <a:pathLst>
              <a:path w="76200" h="185420">
                <a:moveTo>
                  <a:pt x="44450" y="63500"/>
                </a:moveTo>
                <a:lnTo>
                  <a:pt x="31750" y="63500"/>
                </a:lnTo>
                <a:lnTo>
                  <a:pt x="31750" y="185420"/>
                </a:lnTo>
                <a:lnTo>
                  <a:pt x="44450" y="185420"/>
                </a:lnTo>
                <a:lnTo>
                  <a:pt x="44450" y="63500"/>
                </a:lnTo>
                <a:close/>
              </a:path>
              <a:path w="76200" h="18542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8542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2103" y="3692652"/>
            <a:ext cx="362712" cy="192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36547" y="3307079"/>
            <a:ext cx="222885" cy="76200"/>
          </a:xfrm>
          <a:custGeom>
            <a:avLst/>
            <a:gdLst/>
            <a:ahLst/>
            <a:cxnLst/>
            <a:rect l="l" t="t" r="r" b="b"/>
            <a:pathLst>
              <a:path w="22288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22884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22884" h="76200">
                <a:moveTo>
                  <a:pt x="22288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22885" y="44450"/>
                </a:lnTo>
                <a:lnTo>
                  <a:pt x="22288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18438" y="3182620"/>
            <a:ext cx="493395" cy="10083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7907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10</a:t>
            </a:r>
            <a:endParaRPr sz="2000">
              <a:latin typeface="Tw Cen MT"/>
              <a:cs typeface="Tw Cen MT"/>
            </a:endParaRPr>
          </a:p>
          <a:p>
            <a:pPr marL="187325">
              <a:lnSpc>
                <a:spcPts val="1340"/>
              </a:lnSpc>
              <a:spcBef>
                <a:spcPts val="1765"/>
              </a:spcBef>
            </a:pPr>
            <a:r>
              <a:rPr dirty="0" sz="1200" spc="-5">
                <a:latin typeface="Tw Cen MT"/>
                <a:cs typeface="Tw Cen MT"/>
              </a:rPr>
              <a:t>inp</a:t>
            </a:r>
            <a:r>
              <a:rPr dirty="0" sz="1200">
                <a:latin typeface="Tw Cen MT"/>
                <a:cs typeface="Tw Cen MT"/>
              </a:rPr>
              <a:t>ut</a:t>
            </a:r>
            <a:endParaRPr sz="1200">
              <a:latin typeface="Tw Cen MT"/>
              <a:cs typeface="Tw Cen MT"/>
            </a:endParaRPr>
          </a:p>
          <a:p>
            <a:pPr algn="ctr" marR="149860">
              <a:lnSpc>
                <a:spcPts val="2300"/>
              </a:lnSpc>
            </a:pPr>
            <a:r>
              <a:rPr dirty="0" sz="2000">
                <a:solidFill>
                  <a:srgbClr val="64757C"/>
                </a:solidFill>
                <a:latin typeface="Tw Cen MT"/>
                <a:cs typeface="Tw Cen MT"/>
              </a:rPr>
              <a:t>6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888" y="4596384"/>
            <a:ext cx="542544" cy="54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467725" y="4501642"/>
            <a:ext cx="218440" cy="729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1382AC"/>
                </a:solidFill>
                <a:latin typeface="Tw Cen MT"/>
                <a:cs typeface="Tw Cen MT"/>
              </a:rPr>
              <a:t>x:</a:t>
            </a:r>
            <a:endParaRPr sz="1800">
              <a:latin typeface="Tw Cen MT"/>
              <a:cs typeface="Tw Cen MT"/>
            </a:endParaRPr>
          </a:p>
          <a:p>
            <a:pPr marL="22860">
              <a:lnSpc>
                <a:spcPct val="100000"/>
              </a:lnSpc>
              <a:spcBef>
                <a:spcPts val="1300"/>
              </a:spcBef>
            </a:pPr>
            <a:r>
              <a:rPr dirty="0" sz="1800" b="1">
                <a:solidFill>
                  <a:srgbClr val="E8761D"/>
                </a:solidFill>
                <a:latin typeface="Tw Cen MT"/>
                <a:cs typeface="Tw Cen MT"/>
              </a:rPr>
              <a:t>y: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8484" y="2149602"/>
            <a:ext cx="6649084" cy="872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862965">
              <a:lnSpc>
                <a:spcPct val="100000"/>
              </a:lnSpc>
            </a:pPr>
            <a:r>
              <a:rPr dirty="0" sz="1400" b="1">
                <a:latin typeface="Consolas"/>
                <a:cs typeface="Consolas"/>
              </a:rPr>
              <a:t>reduce(</a:t>
            </a:r>
            <a:r>
              <a:rPr dirty="0" sz="1400" b="1" i="1">
                <a:solidFill>
                  <a:srgbClr val="FF0000"/>
                </a:solidFill>
                <a:latin typeface="Consolas"/>
                <a:cs typeface="Consolas"/>
              </a:rPr>
              <a:t>f</a:t>
            </a:r>
            <a:r>
              <a:rPr dirty="0" sz="1400" b="1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1800" spc="-5">
                <a:latin typeface="Tw Cen MT"/>
                <a:cs typeface="Tw Cen MT"/>
              </a:rPr>
              <a:t>Aggregate </a:t>
            </a:r>
            <a:r>
              <a:rPr dirty="0" sz="1800">
                <a:latin typeface="Tw Cen MT"/>
                <a:cs typeface="Tw Cen MT"/>
              </a:rPr>
              <a:t>all the elements of the RDD </a:t>
            </a:r>
            <a:r>
              <a:rPr dirty="0" sz="1800" spc="-45">
                <a:latin typeface="Tw Cen MT"/>
                <a:cs typeface="Tw Cen MT"/>
              </a:rPr>
              <a:t>by </a:t>
            </a:r>
            <a:r>
              <a:rPr dirty="0" sz="1800" spc="-5">
                <a:latin typeface="Tw Cen MT"/>
                <a:cs typeface="Tw Cen MT"/>
              </a:rPr>
              <a:t>applying </a:t>
            </a:r>
            <a:r>
              <a:rPr dirty="0" sz="1800">
                <a:latin typeface="Tw Cen MT"/>
                <a:cs typeface="Tw Cen MT"/>
              </a:rPr>
              <a:t>a user</a:t>
            </a:r>
            <a:r>
              <a:rPr dirty="0" sz="1800" spc="20">
                <a:latin typeface="Tw Cen MT"/>
                <a:cs typeface="Tw Cen MT"/>
              </a:rPr>
              <a:t> </a:t>
            </a:r>
            <a:r>
              <a:rPr dirty="0" sz="1800" spc="-5">
                <a:latin typeface="Tw Cen MT"/>
                <a:cs typeface="Tw Cen MT"/>
              </a:rPr>
              <a:t>function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Tw Cen MT"/>
                <a:cs typeface="Tw Cen MT"/>
              </a:rPr>
              <a:t>pairwise to elements and </a:t>
            </a:r>
            <a:r>
              <a:rPr dirty="0" sz="1800" spc="5">
                <a:latin typeface="Tw Cen MT"/>
                <a:cs typeface="Tw Cen MT"/>
              </a:rPr>
              <a:t>partial </a:t>
            </a:r>
            <a:r>
              <a:rPr dirty="0" sz="1800" spc="-5">
                <a:latin typeface="Tw Cen MT"/>
                <a:cs typeface="Tw Cen MT"/>
              </a:rPr>
              <a:t>results, </a:t>
            </a:r>
            <a:r>
              <a:rPr dirty="0" sz="1800">
                <a:latin typeface="Tw Cen MT"/>
                <a:cs typeface="Tw Cen MT"/>
              </a:rPr>
              <a:t>and </a:t>
            </a:r>
            <a:r>
              <a:rPr dirty="0" sz="1800" spc="5">
                <a:latin typeface="Tw Cen MT"/>
                <a:cs typeface="Tw Cen MT"/>
              </a:rPr>
              <a:t>returns </a:t>
            </a:r>
            <a:r>
              <a:rPr dirty="0" sz="1800">
                <a:latin typeface="Tw Cen MT"/>
                <a:cs typeface="Tw Cen MT"/>
              </a:rPr>
              <a:t>a </a:t>
            </a:r>
            <a:r>
              <a:rPr dirty="0" sz="1800" spc="-5">
                <a:latin typeface="Tw Cen MT"/>
                <a:cs typeface="Tw Cen MT"/>
              </a:rPr>
              <a:t>result </a:t>
            </a:r>
            <a:r>
              <a:rPr dirty="0" sz="1800">
                <a:latin typeface="Tw Cen MT"/>
                <a:cs typeface="Tw Cen MT"/>
              </a:rPr>
              <a:t>to the</a:t>
            </a:r>
            <a:r>
              <a:rPr dirty="0" sz="1800" spc="-114">
                <a:latin typeface="Tw Cen MT"/>
                <a:cs typeface="Tw Cen MT"/>
              </a:rPr>
              <a:t> </a:t>
            </a:r>
            <a:r>
              <a:rPr dirty="0" sz="1800" spc="-5">
                <a:latin typeface="Tw Cen MT"/>
                <a:cs typeface="Tw Cen MT"/>
              </a:rPr>
              <a:t>driver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0150" y="4539233"/>
            <a:ext cx="1205230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[1, 2, 3,</a:t>
            </a:r>
            <a:r>
              <a:rPr dirty="0" sz="1400" spc="-6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4]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0150" y="4965954"/>
            <a:ext cx="220979" cy="2368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Consolas"/>
                <a:cs typeface="Consolas"/>
              </a:rPr>
              <a:t>10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0660" y="5282184"/>
            <a:ext cx="384047" cy="565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80744" y="3816096"/>
            <a:ext cx="563880" cy="563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17242" y="4871465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5" h="0">
                <a:moveTo>
                  <a:pt x="0" y="0"/>
                </a:moveTo>
                <a:lnTo>
                  <a:pt x="462711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392172" y="3585591"/>
            <a:ext cx="287909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x =</a:t>
            </a:r>
            <a:r>
              <a:rPr dirty="0" sz="1400" spc="2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sc.parallelize([1,2,3,4])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x.reduce(lambda a,b:</a:t>
            </a:r>
            <a:r>
              <a:rPr dirty="0" sz="1400" spc="15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a+b)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2172" y="4225670"/>
            <a:ext cx="179705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</a:t>
            </a:r>
            <a:r>
              <a:rPr dirty="0" sz="1400" spc="5">
                <a:latin typeface="Consolas"/>
                <a:cs typeface="Consolas"/>
              </a:rPr>
              <a:t>n</a:t>
            </a:r>
            <a:r>
              <a:rPr dirty="0" sz="1400" spc="-5">
                <a:latin typeface="Consolas"/>
                <a:cs typeface="Consolas"/>
              </a:rPr>
              <a:t>t</a:t>
            </a:r>
            <a:r>
              <a:rPr dirty="0" sz="1400" spc="5">
                <a:latin typeface="Consolas"/>
                <a:cs typeface="Consolas"/>
              </a:rPr>
              <a:t>(x</a:t>
            </a:r>
            <a:r>
              <a:rPr dirty="0" sz="1400">
                <a:latin typeface="Consolas"/>
                <a:cs typeface="Consolas"/>
              </a:rPr>
              <a:t>.co</a:t>
            </a:r>
            <a:r>
              <a:rPr dirty="0" sz="1400" spc="5">
                <a:latin typeface="Consolas"/>
                <a:cs typeface="Consolas"/>
              </a:rPr>
              <a:t>ll</a:t>
            </a:r>
            <a:r>
              <a:rPr dirty="0" sz="1400">
                <a:latin typeface="Consolas"/>
                <a:cs typeface="Consolas"/>
              </a:rPr>
              <a:t>ec</a:t>
            </a:r>
            <a:r>
              <a:rPr dirty="0" sz="1400" spc="15">
                <a:latin typeface="Consolas"/>
                <a:cs typeface="Consolas"/>
              </a:rPr>
              <a:t>t</a:t>
            </a:r>
            <a:r>
              <a:rPr dirty="0" sz="1400">
                <a:latin typeface="Consolas"/>
                <a:cs typeface="Consolas"/>
              </a:rPr>
              <a:t>())  </a:t>
            </a:r>
            <a:r>
              <a:rPr dirty="0" sz="1400">
                <a:latin typeface="Consolas"/>
                <a:cs typeface="Consolas"/>
              </a:rPr>
              <a:t>print(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2172" y="5036439"/>
            <a:ext cx="3765550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val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 </a:t>
            </a:r>
            <a:r>
              <a:rPr dirty="0" sz="1400">
                <a:latin typeface="Consolas"/>
                <a:cs typeface="Consolas"/>
              </a:rPr>
              <a:t>= sc.parallelize(Array(1,2,3,4))  val 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 </a:t>
            </a:r>
            <a:r>
              <a:rPr dirty="0" sz="1400">
                <a:latin typeface="Consolas"/>
                <a:cs typeface="Consolas"/>
              </a:rPr>
              <a:t>= 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.reduce((a,b) =&gt;</a:t>
            </a:r>
            <a:r>
              <a:rPr dirty="0" sz="1400" spc="20">
                <a:latin typeface="Consolas"/>
                <a:cs typeface="Consolas"/>
              </a:rPr>
              <a:t> </a:t>
            </a:r>
            <a:r>
              <a:rPr dirty="0" sz="1400">
                <a:latin typeface="Consolas"/>
                <a:cs typeface="Consolas"/>
              </a:rPr>
              <a:t>a+b)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2172" y="5676493"/>
            <a:ext cx="3273425" cy="450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400">
                <a:latin typeface="Consolas"/>
                <a:cs typeface="Consolas"/>
              </a:rPr>
              <a:t>println(</a:t>
            </a:r>
            <a:r>
              <a:rPr dirty="0" sz="1400" b="1">
                <a:solidFill>
                  <a:srgbClr val="1382AC"/>
                </a:solidFill>
                <a:latin typeface="Consolas"/>
                <a:cs typeface="Consolas"/>
              </a:rPr>
              <a:t>x</a:t>
            </a:r>
            <a:r>
              <a:rPr dirty="0" sz="1400">
                <a:latin typeface="Consolas"/>
                <a:cs typeface="Consolas"/>
              </a:rPr>
              <a:t>.collect.mkString(", "))  println(</a:t>
            </a:r>
            <a:r>
              <a:rPr dirty="0" sz="1400" b="1">
                <a:solidFill>
                  <a:srgbClr val="E8761D"/>
                </a:solidFill>
                <a:latin typeface="Consolas"/>
                <a:cs typeface="Consolas"/>
              </a:rPr>
              <a:t>y</a:t>
            </a:r>
            <a:r>
              <a:rPr dirty="0" sz="1400"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03172" y="871982"/>
            <a:ext cx="1431290" cy="7600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800" spc="90">
                <a:solidFill>
                  <a:srgbClr val="0D0D0D"/>
                </a:solidFill>
                <a:latin typeface="Tw Cen MT Condensed"/>
                <a:cs typeface="Tw Cen MT Condensed"/>
              </a:rPr>
              <a:t>R</a:t>
            </a:r>
            <a:r>
              <a:rPr dirty="0" sz="4800" spc="85">
                <a:solidFill>
                  <a:srgbClr val="0D0D0D"/>
                </a:solidFill>
                <a:latin typeface="Tw Cen MT Condensed"/>
                <a:cs typeface="Tw Cen MT Condensed"/>
              </a:rPr>
              <a:t>E</a:t>
            </a:r>
            <a:r>
              <a:rPr dirty="0" sz="4800" spc="95">
                <a:solidFill>
                  <a:srgbClr val="0D0D0D"/>
                </a:solidFill>
                <a:latin typeface="Tw Cen MT Condensed"/>
                <a:cs typeface="Tw Cen MT Condensed"/>
              </a:rPr>
              <a:t>DU</a:t>
            </a:r>
            <a:r>
              <a:rPr dirty="0" sz="4800" spc="90">
                <a:solidFill>
                  <a:srgbClr val="0D0D0D"/>
                </a:solidFill>
                <a:latin typeface="Tw Cen MT Condensed"/>
                <a:cs typeface="Tw Cen MT Condensed"/>
              </a:rPr>
              <a:t>C</a:t>
            </a:r>
            <a:r>
              <a:rPr dirty="0" sz="4800">
                <a:solidFill>
                  <a:srgbClr val="0D0D0D"/>
                </a:solidFill>
                <a:latin typeface="Tw Cen MT Condensed"/>
                <a:cs typeface="Tw Cen MT Condensed"/>
              </a:rPr>
              <a:t>E</a:t>
            </a:r>
            <a:endParaRPr sz="4800">
              <a:latin typeface="Tw Cen MT Condensed"/>
              <a:cs typeface="Tw Cen MT Condense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14431" y="1225296"/>
            <a:ext cx="629412" cy="403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17314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39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17314" y="337565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39" h="791210">
                <a:moveTo>
                  <a:pt x="0" y="790955"/>
                </a:moveTo>
                <a:lnTo>
                  <a:pt x="1844039" y="790955"/>
                </a:lnTo>
                <a:lnTo>
                  <a:pt x="1844039" y="0"/>
                </a:lnTo>
                <a:lnTo>
                  <a:pt x="0" y="0"/>
                </a:lnTo>
                <a:lnTo>
                  <a:pt x="0" y="79095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10505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10505" y="700277"/>
            <a:ext cx="1844039" cy="791210"/>
          </a:xfrm>
          <a:custGeom>
            <a:avLst/>
            <a:gdLst/>
            <a:ahLst/>
            <a:cxnLst/>
            <a:rect l="l" t="t" r="r" b="b"/>
            <a:pathLst>
              <a:path w="1844040" h="791210">
                <a:moveTo>
                  <a:pt x="0" y="790956"/>
                </a:moveTo>
                <a:lnTo>
                  <a:pt x="1844040" y="790956"/>
                </a:lnTo>
                <a:lnTo>
                  <a:pt x="1844040" y="0"/>
                </a:lnTo>
                <a:lnTo>
                  <a:pt x="0" y="0"/>
                </a:lnTo>
                <a:lnTo>
                  <a:pt x="0" y="79095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97602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40" y="789432"/>
                </a:lnTo>
                <a:lnTo>
                  <a:pt x="1844040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97602" y="1035558"/>
            <a:ext cx="1844039" cy="789940"/>
          </a:xfrm>
          <a:custGeom>
            <a:avLst/>
            <a:gdLst/>
            <a:ahLst/>
            <a:cxnLst/>
            <a:rect l="l" t="t" r="r" b="b"/>
            <a:pathLst>
              <a:path w="1844040" h="789939">
                <a:moveTo>
                  <a:pt x="0" y="789432"/>
                </a:moveTo>
                <a:lnTo>
                  <a:pt x="1844040" y="789432"/>
                </a:lnTo>
                <a:lnTo>
                  <a:pt x="1844040" y="0"/>
                </a:lnTo>
                <a:lnTo>
                  <a:pt x="0" y="0"/>
                </a:lnTo>
                <a:lnTo>
                  <a:pt x="0" y="78943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5973" y="939546"/>
            <a:ext cx="1972310" cy="967740"/>
          </a:xfrm>
          <a:custGeom>
            <a:avLst/>
            <a:gdLst/>
            <a:ahLst/>
            <a:cxnLst/>
            <a:rect l="l" t="t" r="r" b="b"/>
            <a:pathLst>
              <a:path w="1972309" h="967739">
                <a:moveTo>
                  <a:pt x="0" y="161289"/>
                </a:moveTo>
                <a:lnTo>
                  <a:pt x="5764" y="118430"/>
                </a:lnTo>
                <a:lnTo>
                  <a:pt x="22032" y="79906"/>
                </a:lnTo>
                <a:lnTo>
                  <a:pt x="47259" y="47259"/>
                </a:lnTo>
                <a:lnTo>
                  <a:pt x="79906" y="22032"/>
                </a:lnTo>
                <a:lnTo>
                  <a:pt x="118430" y="5764"/>
                </a:lnTo>
                <a:lnTo>
                  <a:pt x="161289" y="0"/>
                </a:lnTo>
                <a:lnTo>
                  <a:pt x="1810766" y="0"/>
                </a:lnTo>
                <a:lnTo>
                  <a:pt x="1853625" y="5764"/>
                </a:lnTo>
                <a:lnTo>
                  <a:pt x="1892149" y="22032"/>
                </a:lnTo>
                <a:lnTo>
                  <a:pt x="1924796" y="47259"/>
                </a:lnTo>
                <a:lnTo>
                  <a:pt x="1950023" y="79906"/>
                </a:lnTo>
                <a:lnTo>
                  <a:pt x="1966291" y="118430"/>
                </a:lnTo>
                <a:lnTo>
                  <a:pt x="1972055" y="161289"/>
                </a:lnTo>
                <a:lnTo>
                  <a:pt x="1972055" y="806450"/>
                </a:lnTo>
                <a:lnTo>
                  <a:pt x="1966291" y="849309"/>
                </a:lnTo>
                <a:lnTo>
                  <a:pt x="1950023" y="887833"/>
                </a:lnTo>
                <a:lnTo>
                  <a:pt x="1924796" y="920480"/>
                </a:lnTo>
                <a:lnTo>
                  <a:pt x="1892149" y="945707"/>
                </a:lnTo>
                <a:lnTo>
                  <a:pt x="1853625" y="961975"/>
                </a:lnTo>
                <a:lnTo>
                  <a:pt x="1810766" y="967739"/>
                </a:lnTo>
                <a:lnTo>
                  <a:pt x="161289" y="967739"/>
                </a:lnTo>
                <a:lnTo>
                  <a:pt x="118430" y="961975"/>
                </a:lnTo>
                <a:lnTo>
                  <a:pt x="79906" y="945707"/>
                </a:lnTo>
                <a:lnTo>
                  <a:pt x="47259" y="920480"/>
                </a:lnTo>
                <a:lnTo>
                  <a:pt x="22032" y="887833"/>
                </a:lnTo>
                <a:lnTo>
                  <a:pt x="5764" y="849309"/>
                </a:lnTo>
                <a:lnTo>
                  <a:pt x="0" y="806450"/>
                </a:lnTo>
                <a:lnTo>
                  <a:pt x="0" y="161289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8529828" y="626363"/>
            <a:ext cx="2519680" cy="1080770"/>
          </a:xfrm>
          <a:prstGeom prst="rect"/>
          <a:ln w="1524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4610">
              <a:lnSpc>
                <a:spcPts val="2775"/>
              </a:lnSpc>
            </a:pPr>
            <a:r>
              <a:rPr dirty="0" sz="2400">
                <a:solidFill>
                  <a:srgbClr val="000000"/>
                </a:solidFill>
                <a:latin typeface="Consolas"/>
                <a:cs typeface="Consolas"/>
              </a:rPr>
              <a:t>******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52796" y="688594"/>
            <a:ext cx="575310" cy="728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50"/>
              </a:lnSpc>
            </a:pP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**</a:t>
            </a:r>
            <a:endParaRPr sz="2400">
              <a:latin typeface="Consolas"/>
              <a:cs typeface="Consolas"/>
            </a:endParaRPr>
          </a:p>
          <a:p>
            <a:pPr algn="r" marR="5080">
              <a:lnSpc>
                <a:spcPts val="2750"/>
              </a:lnSpc>
            </a:pPr>
            <a:r>
              <a:rPr dirty="0" sz="2400">
                <a:solidFill>
                  <a:srgbClr val="FFFFFF"/>
                </a:solidFill>
                <a:latin typeface="Consolas"/>
                <a:cs typeface="Consolas"/>
              </a:rPr>
              <a:t>*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79416" y="310896"/>
            <a:ext cx="528320" cy="396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  <a:latin typeface="Consolas"/>
                <a:cs typeface="Consolas"/>
              </a:rPr>
              <a:t>***</a:t>
            </a:r>
            <a:endParaRPr sz="2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6129" y="26311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26129" y="263118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16273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16273" y="3004566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2"/>
                </a:moveTo>
                <a:lnTo>
                  <a:pt x="2519172" y="1078992"/>
                </a:lnTo>
                <a:lnTo>
                  <a:pt x="2519172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09465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09465" y="3367278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96561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96561" y="3701034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16858" y="4379214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7" y="59232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256279" y="2668396"/>
            <a:ext cx="1470025" cy="2187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018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ctr" marR="233045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972819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ts val="1620"/>
              </a:lnSpc>
              <a:spcBef>
                <a:spcPts val="117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  <a:p>
            <a:pPr marL="12700">
              <a:lnSpc>
                <a:spcPts val="1860"/>
              </a:lnSpc>
            </a:pPr>
            <a:r>
              <a:rPr dirty="0" sz="1600" spc="-5">
                <a:latin typeface="Tw Cen MT"/>
                <a:cs typeface="Tw Cen MT"/>
              </a:rPr>
              <a:t>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dirty="0" sz="1600" spc="-5">
                <a:latin typeface="Tw Cen MT"/>
                <a:cs typeface="Tw Cen MT"/>
              </a:rPr>
              <a:t>A</a:t>
            </a:r>
            <a:endParaRPr sz="1600">
              <a:latin typeface="Tw Cen MT"/>
              <a:cs typeface="Tw Cen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15817" y="3707129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8" y="59232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5273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5273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6941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6941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5726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5726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54346" y="4042409"/>
            <a:ext cx="2517775" cy="1079500"/>
          </a:xfrm>
          <a:custGeom>
            <a:avLst/>
            <a:gdLst/>
            <a:ahLst/>
            <a:cxnLst/>
            <a:rect l="l" t="t" r="r" b="b"/>
            <a:pathLst>
              <a:path w="2517775" h="1079500">
                <a:moveTo>
                  <a:pt x="0" y="1078991"/>
                </a:moveTo>
                <a:lnTo>
                  <a:pt x="2517648" y="1078991"/>
                </a:lnTo>
                <a:lnTo>
                  <a:pt x="2517648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54346" y="4042409"/>
            <a:ext cx="2517775" cy="1079500"/>
          </a:xfrm>
          <a:custGeom>
            <a:avLst/>
            <a:gdLst/>
            <a:ahLst/>
            <a:cxnLst/>
            <a:rect l="l" t="t" r="r" b="b"/>
            <a:pathLst>
              <a:path w="2517775" h="1079500">
                <a:moveTo>
                  <a:pt x="0" y="1078991"/>
                </a:moveTo>
                <a:lnTo>
                  <a:pt x="2517648" y="1078991"/>
                </a:lnTo>
                <a:lnTo>
                  <a:pt x="2517648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72914" y="3751960"/>
            <a:ext cx="509905" cy="5905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70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23920" y="2378836"/>
            <a:ext cx="519430" cy="5867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  <a:p>
            <a:pPr algn="r" marR="5080">
              <a:lnSpc>
                <a:spcPct val="100000"/>
              </a:lnSpc>
              <a:spcBef>
                <a:spcPts val="1135"/>
              </a:spcBef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73117" y="472059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8" y="59232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26485" y="341757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7" y="59232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2226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2226" y="2341626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5"/>
                </a:moveTo>
                <a:lnTo>
                  <a:pt x="2519172" y="1080515"/>
                </a:lnTo>
                <a:lnTo>
                  <a:pt x="2519172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2370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2678" y="3707129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2678" y="3707129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6"/>
                </a:moveTo>
                <a:lnTo>
                  <a:pt x="2517648" y="1080516"/>
                </a:lnTo>
                <a:lnTo>
                  <a:pt x="2517648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49773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49773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815588" y="2736722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9358" y="375196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55184" y="41137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20236" y="2378836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0070" y="472059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7" y="59232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21914" y="341757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7" y="59232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77561" y="3964685"/>
            <a:ext cx="2848610" cy="1226820"/>
          </a:xfrm>
          <a:custGeom>
            <a:avLst/>
            <a:gdLst/>
            <a:ahLst/>
            <a:cxnLst/>
            <a:rect l="l" t="t" r="r" b="b"/>
            <a:pathLst>
              <a:path w="2848609" h="1226820">
                <a:moveTo>
                  <a:pt x="0" y="204469"/>
                </a:moveTo>
                <a:lnTo>
                  <a:pt x="5401" y="157594"/>
                </a:lnTo>
                <a:lnTo>
                  <a:pt x="20786" y="114559"/>
                </a:lnTo>
                <a:lnTo>
                  <a:pt x="44926" y="76593"/>
                </a:lnTo>
                <a:lnTo>
                  <a:pt x="76593" y="44926"/>
                </a:lnTo>
                <a:lnTo>
                  <a:pt x="114559" y="20786"/>
                </a:lnTo>
                <a:lnTo>
                  <a:pt x="157594" y="5401"/>
                </a:lnTo>
                <a:lnTo>
                  <a:pt x="204470" y="0"/>
                </a:lnTo>
                <a:lnTo>
                  <a:pt x="2643886" y="0"/>
                </a:lnTo>
                <a:lnTo>
                  <a:pt x="2690761" y="5401"/>
                </a:lnTo>
                <a:lnTo>
                  <a:pt x="2733796" y="20786"/>
                </a:lnTo>
                <a:lnTo>
                  <a:pt x="2771762" y="44926"/>
                </a:lnTo>
                <a:lnTo>
                  <a:pt x="2803429" y="76593"/>
                </a:lnTo>
                <a:lnTo>
                  <a:pt x="2827569" y="114559"/>
                </a:lnTo>
                <a:lnTo>
                  <a:pt x="2842954" y="157594"/>
                </a:lnTo>
                <a:lnTo>
                  <a:pt x="2848356" y="204469"/>
                </a:lnTo>
                <a:lnTo>
                  <a:pt x="2848356" y="1022350"/>
                </a:lnTo>
                <a:lnTo>
                  <a:pt x="2842954" y="1069225"/>
                </a:lnTo>
                <a:lnTo>
                  <a:pt x="2827569" y="1112260"/>
                </a:lnTo>
                <a:lnTo>
                  <a:pt x="2803429" y="1150226"/>
                </a:lnTo>
                <a:lnTo>
                  <a:pt x="2771762" y="1181893"/>
                </a:lnTo>
                <a:lnTo>
                  <a:pt x="2733796" y="1206033"/>
                </a:lnTo>
                <a:lnTo>
                  <a:pt x="2690761" y="1221418"/>
                </a:lnTo>
                <a:lnTo>
                  <a:pt x="2643886" y="1226820"/>
                </a:lnTo>
                <a:lnTo>
                  <a:pt x="204470" y="1226820"/>
                </a:lnTo>
                <a:lnTo>
                  <a:pt x="157594" y="1221418"/>
                </a:lnTo>
                <a:lnTo>
                  <a:pt x="114559" y="1206033"/>
                </a:lnTo>
                <a:lnTo>
                  <a:pt x="76593" y="1181893"/>
                </a:lnTo>
                <a:lnTo>
                  <a:pt x="44926" y="1150226"/>
                </a:lnTo>
                <a:lnTo>
                  <a:pt x="20786" y="1112260"/>
                </a:lnTo>
                <a:lnTo>
                  <a:pt x="5401" y="1069225"/>
                </a:lnTo>
                <a:lnTo>
                  <a:pt x="0" y="1022350"/>
                </a:lnTo>
                <a:lnTo>
                  <a:pt x="0" y="204469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057650" y="5142229"/>
            <a:ext cx="328930" cy="19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latin typeface="Tw Cen MT"/>
                <a:cs typeface="Tw Cen MT"/>
              </a:rPr>
              <a:t>em</a:t>
            </a:r>
            <a:r>
              <a:rPr dirty="0" sz="1200" spc="-5">
                <a:latin typeface="Tw Cen MT"/>
                <a:cs typeface="Tw Cen MT"/>
              </a:rPr>
              <a:t>its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14344" y="5094732"/>
            <a:ext cx="941069" cy="76200"/>
          </a:xfrm>
          <a:custGeom>
            <a:avLst/>
            <a:gdLst/>
            <a:ahLst/>
            <a:cxnLst/>
            <a:rect l="l" t="t" r="r" b="b"/>
            <a:pathLst>
              <a:path w="9410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94107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941070" h="76200">
                <a:moveTo>
                  <a:pt x="94068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940688" y="44450"/>
                </a:lnTo>
                <a:lnTo>
                  <a:pt x="94068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32192" y="3749040"/>
            <a:ext cx="76200" cy="180975"/>
          </a:xfrm>
          <a:custGeom>
            <a:avLst/>
            <a:gdLst/>
            <a:ahLst/>
            <a:cxnLst/>
            <a:rect l="l" t="t" r="r" b="b"/>
            <a:pathLst>
              <a:path w="76200" h="180975">
                <a:moveTo>
                  <a:pt x="31750" y="104775"/>
                </a:moveTo>
                <a:lnTo>
                  <a:pt x="0" y="104775"/>
                </a:lnTo>
                <a:lnTo>
                  <a:pt x="38100" y="180975"/>
                </a:lnTo>
                <a:lnTo>
                  <a:pt x="69850" y="117475"/>
                </a:lnTo>
                <a:lnTo>
                  <a:pt x="31750" y="117475"/>
                </a:lnTo>
                <a:lnTo>
                  <a:pt x="31750" y="104775"/>
                </a:lnTo>
                <a:close/>
              </a:path>
              <a:path w="76200" h="180975">
                <a:moveTo>
                  <a:pt x="44450" y="0"/>
                </a:moveTo>
                <a:lnTo>
                  <a:pt x="31750" y="0"/>
                </a:lnTo>
                <a:lnTo>
                  <a:pt x="31750" y="117475"/>
                </a:lnTo>
                <a:lnTo>
                  <a:pt x="44450" y="117475"/>
                </a:lnTo>
                <a:lnTo>
                  <a:pt x="44450" y="0"/>
                </a:lnTo>
                <a:close/>
              </a:path>
              <a:path w="76200" h="180975">
                <a:moveTo>
                  <a:pt x="76200" y="104775"/>
                </a:moveTo>
                <a:lnTo>
                  <a:pt x="44450" y="104775"/>
                </a:lnTo>
                <a:lnTo>
                  <a:pt x="44450" y="117475"/>
                </a:lnTo>
                <a:lnTo>
                  <a:pt x="69850" y="117475"/>
                </a:lnTo>
                <a:lnTo>
                  <a:pt x="76200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48728" y="3400044"/>
            <a:ext cx="752855" cy="275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454645" y="2993390"/>
            <a:ext cx="565785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([],</a:t>
            </a:r>
            <a:r>
              <a:rPr dirty="0" sz="2000" spc="-10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0)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69489" y="4936108"/>
            <a:ext cx="70485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([1],</a:t>
            </a:r>
            <a:r>
              <a:rPr dirty="0" sz="2000" spc="-110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1)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6797" y="2341626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5"/>
                </a:moveTo>
                <a:lnTo>
                  <a:pt x="2517648" y="1080515"/>
                </a:lnTo>
                <a:lnTo>
                  <a:pt x="2517648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36797" y="2341626"/>
            <a:ext cx="2517775" cy="1080770"/>
          </a:xfrm>
          <a:custGeom>
            <a:avLst/>
            <a:gdLst/>
            <a:ahLst/>
            <a:cxnLst/>
            <a:rect l="l" t="t" r="r" b="b"/>
            <a:pathLst>
              <a:path w="2517775" h="1080770">
                <a:moveTo>
                  <a:pt x="0" y="1080515"/>
                </a:moveTo>
                <a:lnTo>
                  <a:pt x="2517648" y="1080515"/>
                </a:lnTo>
                <a:lnTo>
                  <a:pt x="2517648" y="0"/>
                </a:lnTo>
                <a:lnTo>
                  <a:pt x="0" y="0"/>
                </a:lnTo>
                <a:lnTo>
                  <a:pt x="0" y="108051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40"/>
              <a:t>AGGREGATE</a:t>
            </a:r>
          </a:p>
        </p:txBody>
      </p:sp>
      <p:sp>
        <p:nvSpPr>
          <p:cNvPr id="5" name="object 5"/>
          <p:cNvSpPr/>
          <p:nvPr/>
        </p:nvSpPr>
        <p:spPr>
          <a:xfrm>
            <a:off x="3726941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26941" y="2715005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65726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65726" y="3707129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54346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solidFill>
            <a:srgbClr val="1382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54346" y="4042409"/>
            <a:ext cx="2519680" cy="1079500"/>
          </a:xfrm>
          <a:custGeom>
            <a:avLst/>
            <a:gdLst/>
            <a:ahLst/>
            <a:cxnLst/>
            <a:rect l="l" t="t" r="r" b="b"/>
            <a:pathLst>
              <a:path w="2519679" h="1079500">
                <a:moveTo>
                  <a:pt x="0" y="1078991"/>
                </a:moveTo>
                <a:lnTo>
                  <a:pt x="2519172" y="1078991"/>
                </a:lnTo>
                <a:lnTo>
                  <a:pt x="2519172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86800" y="3366515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0" y="1080516"/>
                </a:moveTo>
                <a:lnTo>
                  <a:pt x="2519172" y="1080516"/>
                </a:lnTo>
                <a:lnTo>
                  <a:pt x="2519172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523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472928" y="3963923"/>
            <a:ext cx="627887" cy="40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4" y="6015228"/>
            <a:ext cx="77419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819905" y="2736722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73548" y="3751960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59502" y="4113783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24554" y="2378836"/>
            <a:ext cx="1238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w Cen MT"/>
                <a:cs typeface="Tw Cen MT"/>
              </a:rPr>
              <a:t>4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3117" y="472059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8" y="59232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26485" y="3417570"/>
            <a:ext cx="592455" cy="592455"/>
          </a:xfrm>
          <a:custGeom>
            <a:avLst/>
            <a:gdLst/>
            <a:ahLst/>
            <a:cxnLst/>
            <a:rect l="l" t="t" r="r" b="b"/>
            <a:pathLst>
              <a:path w="592454" h="592454">
                <a:moveTo>
                  <a:pt x="0" y="0"/>
                </a:moveTo>
                <a:lnTo>
                  <a:pt x="592327" y="59232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93514" y="3633978"/>
            <a:ext cx="2848610" cy="1226820"/>
          </a:xfrm>
          <a:custGeom>
            <a:avLst/>
            <a:gdLst/>
            <a:ahLst/>
            <a:cxnLst/>
            <a:rect l="l" t="t" r="r" b="b"/>
            <a:pathLst>
              <a:path w="2848609" h="1226820">
                <a:moveTo>
                  <a:pt x="0" y="204470"/>
                </a:moveTo>
                <a:lnTo>
                  <a:pt x="5401" y="157594"/>
                </a:lnTo>
                <a:lnTo>
                  <a:pt x="20786" y="114559"/>
                </a:lnTo>
                <a:lnTo>
                  <a:pt x="44926" y="76593"/>
                </a:lnTo>
                <a:lnTo>
                  <a:pt x="76593" y="44926"/>
                </a:lnTo>
                <a:lnTo>
                  <a:pt x="114559" y="20786"/>
                </a:lnTo>
                <a:lnTo>
                  <a:pt x="157594" y="5401"/>
                </a:lnTo>
                <a:lnTo>
                  <a:pt x="204470" y="0"/>
                </a:lnTo>
                <a:lnTo>
                  <a:pt x="2643886" y="0"/>
                </a:lnTo>
                <a:lnTo>
                  <a:pt x="2690761" y="5401"/>
                </a:lnTo>
                <a:lnTo>
                  <a:pt x="2733796" y="20786"/>
                </a:lnTo>
                <a:lnTo>
                  <a:pt x="2771762" y="44926"/>
                </a:lnTo>
                <a:lnTo>
                  <a:pt x="2803429" y="76593"/>
                </a:lnTo>
                <a:lnTo>
                  <a:pt x="2827569" y="114559"/>
                </a:lnTo>
                <a:lnTo>
                  <a:pt x="2842954" y="157594"/>
                </a:lnTo>
                <a:lnTo>
                  <a:pt x="2848356" y="204470"/>
                </a:lnTo>
                <a:lnTo>
                  <a:pt x="2848356" y="1022350"/>
                </a:lnTo>
                <a:lnTo>
                  <a:pt x="2842954" y="1069225"/>
                </a:lnTo>
                <a:lnTo>
                  <a:pt x="2827569" y="1112260"/>
                </a:lnTo>
                <a:lnTo>
                  <a:pt x="2803429" y="1150226"/>
                </a:lnTo>
                <a:lnTo>
                  <a:pt x="2771762" y="1181893"/>
                </a:lnTo>
                <a:lnTo>
                  <a:pt x="2733796" y="1206033"/>
                </a:lnTo>
                <a:lnTo>
                  <a:pt x="2690761" y="1221418"/>
                </a:lnTo>
                <a:lnTo>
                  <a:pt x="2643886" y="1226820"/>
                </a:lnTo>
                <a:lnTo>
                  <a:pt x="204470" y="1226820"/>
                </a:lnTo>
                <a:lnTo>
                  <a:pt x="157594" y="1221418"/>
                </a:lnTo>
                <a:lnTo>
                  <a:pt x="114559" y="1206033"/>
                </a:lnTo>
                <a:lnTo>
                  <a:pt x="76593" y="1181893"/>
                </a:lnTo>
                <a:lnTo>
                  <a:pt x="44926" y="1150226"/>
                </a:lnTo>
                <a:lnTo>
                  <a:pt x="20786" y="1112260"/>
                </a:lnTo>
                <a:lnTo>
                  <a:pt x="5401" y="1069225"/>
                </a:lnTo>
                <a:lnTo>
                  <a:pt x="0" y="1022350"/>
                </a:lnTo>
                <a:lnTo>
                  <a:pt x="0" y="204470"/>
                </a:lnTo>
                <a:close/>
              </a:path>
            </a:pathLst>
          </a:custGeom>
          <a:ln w="41148">
            <a:solidFill>
              <a:srgbClr val="DB1F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30295" y="4764023"/>
            <a:ext cx="941069" cy="76200"/>
          </a:xfrm>
          <a:custGeom>
            <a:avLst/>
            <a:gdLst/>
            <a:ahLst/>
            <a:cxnLst/>
            <a:rect l="l" t="t" r="r" b="b"/>
            <a:pathLst>
              <a:path w="9410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94107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941070" h="76200">
                <a:moveTo>
                  <a:pt x="94068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940689" y="44450"/>
                </a:lnTo>
                <a:lnTo>
                  <a:pt x="94068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48143" y="3416808"/>
            <a:ext cx="76200" cy="180975"/>
          </a:xfrm>
          <a:custGeom>
            <a:avLst/>
            <a:gdLst/>
            <a:ahLst/>
            <a:cxnLst/>
            <a:rect l="l" t="t" r="r" b="b"/>
            <a:pathLst>
              <a:path w="76200" h="180975">
                <a:moveTo>
                  <a:pt x="31750" y="104775"/>
                </a:moveTo>
                <a:lnTo>
                  <a:pt x="0" y="104775"/>
                </a:lnTo>
                <a:lnTo>
                  <a:pt x="38100" y="180975"/>
                </a:lnTo>
                <a:lnTo>
                  <a:pt x="69850" y="117475"/>
                </a:lnTo>
                <a:lnTo>
                  <a:pt x="31750" y="117475"/>
                </a:lnTo>
                <a:lnTo>
                  <a:pt x="31750" y="104775"/>
                </a:lnTo>
                <a:close/>
              </a:path>
              <a:path w="76200" h="180975">
                <a:moveTo>
                  <a:pt x="44450" y="0"/>
                </a:moveTo>
                <a:lnTo>
                  <a:pt x="31750" y="0"/>
                </a:lnTo>
                <a:lnTo>
                  <a:pt x="31750" y="117475"/>
                </a:lnTo>
                <a:lnTo>
                  <a:pt x="44450" y="117475"/>
                </a:lnTo>
                <a:lnTo>
                  <a:pt x="44450" y="0"/>
                </a:lnTo>
                <a:close/>
              </a:path>
              <a:path w="76200" h="180975">
                <a:moveTo>
                  <a:pt x="76200" y="104775"/>
                </a:moveTo>
                <a:lnTo>
                  <a:pt x="44450" y="104775"/>
                </a:lnTo>
                <a:lnTo>
                  <a:pt x="44450" y="117475"/>
                </a:lnTo>
                <a:lnTo>
                  <a:pt x="69850" y="117475"/>
                </a:lnTo>
                <a:lnTo>
                  <a:pt x="76200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64680" y="3067811"/>
            <a:ext cx="752855" cy="2758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070597" y="2661665"/>
            <a:ext cx="56642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([],</a:t>
            </a:r>
            <a:r>
              <a:rPr dirty="0" sz="2000" spc="-9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0)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85441" y="4604511"/>
            <a:ext cx="70485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w Cen MT"/>
                <a:cs typeface="Tw Cen MT"/>
              </a:rPr>
              <a:t>([2],</a:t>
            </a:r>
            <a:r>
              <a:rPr dirty="0" sz="2000" spc="-105">
                <a:latin typeface="Tw Cen MT"/>
                <a:cs typeface="Tw Cen MT"/>
              </a:rPr>
              <a:t> </a:t>
            </a:r>
            <a:r>
              <a:rPr dirty="0" sz="2000">
                <a:latin typeface="Tw Cen MT"/>
                <a:cs typeface="Tw Cen MT"/>
              </a:rPr>
              <a:t>2)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73807" y="4936108"/>
            <a:ext cx="704850" cy="321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64757C"/>
                </a:solidFill>
                <a:latin typeface="Tw Cen MT"/>
                <a:cs typeface="Tw Cen MT"/>
              </a:rPr>
              <a:t>([1],</a:t>
            </a:r>
            <a:r>
              <a:rPr dirty="0" sz="2000" spc="-110">
                <a:solidFill>
                  <a:srgbClr val="64757C"/>
                </a:solidFill>
                <a:latin typeface="Tw Cen MT"/>
                <a:cs typeface="Tw Cen MT"/>
              </a:rPr>
              <a:t> </a:t>
            </a:r>
            <a:r>
              <a:rPr dirty="0" sz="2000">
                <a:solidFill>
                  <a:srgbClr val="64757C"/>
                </a:solidFill>
                <a:latin typeface="Tw Cen MT"/>
                <a:cs typeface="Tw Cen MT"/>
              </a:rPr>
              <a:t>1)</a:t>
            </a:r>
            <a:endParaRPr sz="20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SameerF</dc:creator>
  <dc:title>Transformations and Actions</dc:title>
  <dcterms:created xsi:type="dcterms:W3CDTF">2017-07-17T14:56:46Z</dcterms:created>
  <dcterms:modified xsi:type="dcterms:W3CDTF">2017-07-17T14:56:46Z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2015-06-17T00:00:00Z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2017-07-17T00:00:00Z</vt:filetime>
  </property>
</Properties>
</file>